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4" r:id="rId6"/>
    <p:sldId id="257" r:id="rId7"/>
    <p:sldId id="268" r:id="rId8"/>
    <p:sldId id="271" r:id="rId9"/>
    <p:sldId id="273" r:id="rId10"/>
    <p:sldId id="266" r:id="rId11"/>
    <p:sldId id="274" r:id="rId12"/>
    <p:sldId id="277" r:id="rId13"/>
    <p:sldId id="275" r:id="rId14"/>
    <p:sldId id="265" r:id="rId15"/>
    <p:sldId id="278" r:id="rId16"/>
    <p:sldId id="272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37B21-3F14-7A4D-A329-E818A2D7E28D}" v="97" dt="2021-12-17T05:27:54.749"/>
    <p1510:client id="{9A629418-0F3E-E25E-D93F-920EFE052005}" v="1737" dt="2021-12-17T04:52:40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4"/>
    <p:restoredTop sz="94655"/>
  </p:normalViewPr>
  <p:slideViewPr>
    <p:cSldViewPr>
      <p:cViewPr varScale="1">
        <p:scale>
          <a:sx n="54" d="100"/>
          <a:sy n="54" d="100"/>
        </p:scale>
        <p:origin x="6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9565E-DF6A-3F43-B0F4-CAA702449100}" type="datetimeFigureOut">
              <a:rPr kumimoji="1" lang="ko-Kore-KR" altLang="en-US" smtClean="0"/>
              <a:t>12/20/2021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32DEB-12F4-3547-BA4B-A439E6E996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26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32DEB-12F4-3547-BA4B-A439E6E9968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2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168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23340" y="4087403"/>
            <a:ext cx="16771573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5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프레젠테이션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0193" y="2384144"/>
            <a:ext cx="17017568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600" kern="0" spc="-9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Hand Figuration</a:t>
            </a:r>
            <a:endParaRPr lang="ko-KR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endParaRPr lang="ko-KR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864" y="4896545"/>
            <a:ext cx="1222494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kern="0" spc="-2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T</a:t>
            </a:r>
            <a:r>
              <a:rPr lang="ko-KR" altLang="en-US" sz="6000" kern="0" spc="-2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eam3</a:t>
            </a:r>
            <a:endParaRPr lang="ko-KR" altLang="en-US" sz="6000" kern="0" spc="-2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8364" y="6814884"/>
            <a:ext cx="42686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Start </a:t>
            </a:r>
            <a:r>
              <a:rPr lang="en-US" sz="4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&gt;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94768" y="8979958"/>
            <a:ext cx="587126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kern="0" spc="-100" dirty="0" err="1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김동한,김재홍,박준하,이재욱,최우준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42500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2021/12/21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19200" y="1901674"/>
            <a:ext cx="611417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600" kern="0" spc="-1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MIT</a:t>
            </a:r>
            <a:r>
              <a:rPr lang="ko-KR" altLang="en-US" sz="5600" kern="0" spc="-1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</a:t>
            </a:r>
            <a:r>
              <a:rPr lang="ko-KR" altLang="en-US" sz="5600" kern="0" spc="-1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Licenses</a:t>
            </a:r>
            <a:endParaRPr lang="ko-KR" altLang="en-US" sz="5600" kern="0" spc="-1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25028" y="3432796"/>
            <a:ext cx="559869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b="0" i="0" dirty="0">
                <a:solidFill>
                  <a:srgbClr val="000000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Among the licenses of the library used in our team project, MIT license and Apache 2 license are Permissive licenses that allow Re-licensing, so we decided to use MIT license for our project after Re-licensing.</a:t>
            </a:r>
            <a:endParaRPr lang="en-US" sz="30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26190" y="5775323"/>
            <a:ext cx="5635714" cy="121855"/>
            <a:chOff x="726190" y="5775323"/>
            <a:chExt cx="5635714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26190" y="5775323"/>
              <a:ext cx="563571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9542" y="1788297"/>
            <a:ext cx="796789" cy="121855"/>
            <a:chOff x="8109542" y="1788297"/>
            <a:chExt cx="796789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109542" y="1788297"/>
              <a:ext cx="796789" cy="121855"/>
            </a:xfrm>
            <a:prstGeom prst="rect">
              <a:avLst/>
            </a:prstGeom>
          </p:spPr>
        </p:pic>
      </p:grpSp>
      <p:pic>
        <p:nvPicPr>
          <p:cNvPr id="2050" name="Picture 2" descr="Introduction to Open-Source Page">
            <a:extLst>
              <a:ext uri="{FF2B5EF4-FFF2-40B4-BE49-F238E27FC236}">
                <a16:creationId xmlns:a16="http://schemas.microsoft.com/office/drawing/2014/main" id="{982527EE-B962-4CF7-86A6-109A9F6A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86" y="3146276"/>
            <a:ext cx="6129666" cy="45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01047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05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33600" y="4229100"/>
            <a:ext cx="1072966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Demo</a:t>
            </a:r>
            <a:r>
              <a:rPr 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videos</a:t>
            </a:r>
            <a:r>
              <a:rPr 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&amp;</a:t>
            </a:r>
            <a:br>
              <a:rPr 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</a:br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Demo</a:t>
            </a:r>
            <a:r>
              <a:rPr 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Live</a:t>
            </a:r>
            <a:endParaRPr lang="ko-KR" sz="7200" b="1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endParaRPr lang="ko-KR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7366" y="3866667"/>
            <a:ext cx="6914205" cy="1646549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7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4D9F779-CEB4-4D19-B695-3AC39760AEB5}"/>
              </a:ext>
            </a:extLst>
          </p:cNvPr>
          <p:cNvSpPr txBox="1"/>
          <p:nvPr/>
        </p:nvSpPr>
        <p:spPr>
          <a:xfrm>
            <a:off x="5771007" y="2247900"/>
            <a:ext cx="67437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0" b="1" dirty="0">
                <a:solidFill>
                  <a:srgbClr val="FF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데모 영상 </a:t>
            </a:r>
          </a:p>
        </p:txBody>
      </p:sp>
    </p:spTree>
    <p:extLst>
      <p:ext uri="{BB962C8B-B14F-4D97-AF65-F5344CB8AC3E}">
        <p14:creationId xmlns:p14="http://schemas.microsoft.com/office/powerpoint/2010/main" val="35763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06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00200" y="3522525"/>
            <a:ext cx="1113457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Milestone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&amp;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Achievement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level</a:t>
            </a:r>
            <a:endParaRPr lang="ko-KR" sz="7200" dirty="0">
              <a:latin typeface="SB 어그로 Bold" panose="02020603020101020101" pitchFamily="18" charset="-127"/>
              <a:ea typeface="SB 어그로 Bold" panose="02020603020101020101" pitchFamily="18" charset="-127"/>
              <a:cs typeface="Calibri"/>
            </a:endParaRPr>
          </a:p>
          <a:p>
            <a:endParaRPr lang="ko-KR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197062" y="3157708"/>
            <a:ext cx="5051539" cy="1794714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70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417" y="687415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88755" y="1883357"/>
            <a:ext cx="6114179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800" kern="0" spc="-1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Milestone</a:t>
            </a:r>
            <a:endParaRPr lang="ko-KR" altLang="en-US" sz="3800" kern="0" spc="-1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3890" y="4127175"/>
            <a:ext cx="551954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We spent a lot of time here</a:t>
            </a:r>
            <a:endParaRPr lang="en-US" sz="2200" kern="0" spc="-100" dirty="0">
              <a:latin typeface="S-Core Dream 4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3890" y="2949958"/>
            <a:ext cx="779363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41557" y="4964911"/>
            <a:ext cx="779363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020920" y="2788274"/>
            <a:ext cx="2554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Merging Hand Figuration</a:t>
            </a:r>
          </a:p>
          <a:p>
            <a:r>
              <a:rPr lang="en-US" sz="2400" dirty="0"/>
              <a:t>Algorithm and GUI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02748" y="4863033"/>
            <a:ext cx="2554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Development of</a:t>
            </a:r>
          </a:p>
          <a:p>
            <a:r>
              <a:rPr lang="en-US" sz="2400" dirty="0"/>
              <a:t>Additional level design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83890" y="6031477"/>
            <a:ext cx="555195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kern="0" spc="-100" dirty="0">
                <a:solidFill>
                  <a:srgbClr val="000000"/>
                </a:solidFill>
                <a:latin typeface="S-Core Dream 4 Regular"/>
              </a:rPr>
              <a:t>Failed</a:t>
            </a:r>
            <a:endParaRPr lang="en-US" sz="2200" kern="0" spc="-100" dirty="0">
              <a:latin typeface="S-Core Dream 4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87233" y="8427054"/>
            <a:ext cx="757245" cy="668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A3D5D51-B723-4EF4-8307-286A5C7B6A05}"/>
              </a:ext>
            </a:extLst>
          </p:cNvPr>
          <p:cNvSpPr txBox="1"/>
          <p:nvPr/>
        </p:nvSpPr>
        <p:spPr>
          <a:xfrm>
            <a:off x="1255418" y="6845547"/>
            <a:ext cx="779363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800" kern="0" spc="-100" dirty="0">
                <a:solidFill>
                  <a:srgbClr val="000000"/>
                </a:solidFill>
                <a:latin typeface="Jalnan OTF"/>
              </a:rPr>
              <a:t>03</a:t>
            </a:r>
            <a:endParaRPr lang="en-US" dirty="0"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95D7F58C-BA15-4837-9B80-39B5C952D3BA}"/>
              </a:ext>
            </a:extLst>
          </p:cNvPr>
          <p:cNvSpPr txBox="1"/>
          <p:nvPr/>
        </p:nvSpPr>
        <p:spPr>
          <a:xfrm>
            <a:off x="2002748" y="6627888"/>
            <a:ext cx="2554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Jalnan OTF" pitchFamily="34" charset="0"/>
              </a:rPr>
              <a:t>Implement of bonus time feature and the leaderboard menu</a:t>
            </a:r>
            <a:endParaRPr lang="en-US" sz="2400" dirty="0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46AB2748-FB1B-43A8-BED6-D21E0CE7B448}"/>
              </a:ext>
            </a:extLst>
          </p:cNvPr>
          <p:cNvSpPr txBox="1"/>
          <p:nvPr/>
        </p:nvSpPr>
        <p:spPr>
          <a:xfrm>
            <a:off x="1241557" y="8024386"/>
            <a:ext cx="555195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kern="0" spc="-100" dirty="0">
                <a:solidFill>
                  <a:srgbClr val="000000"/>
                </a:solidFill>
                <a:latin typeface="S-Core Dream 4 Regular"/>
              </a:rPr>
              <a:t>We</a:t>
            </a:r>
            <a:r>
              <a:rPr lang="ko-KR" altLang="en-US" sz="2200" kern="0" spc="-100" dirty="0">
                <a:solidFill>
                  <a:srgbClr val="000000"/>
                </a:solidFill>
                <a:latin typeface="S-Core Dream 4 Regular"/>
              </a:rPr>
              <a:t> </a:t>
            </a:r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only</a:t>
            </a:r>
            <a:r>
              <a:rPr lang="ko-KR" altLang="en-US" sz="2200" kern="0" spc="-100" dirty="0">
                <a:solidFill>
                  <a:srgbClr val="000000"/>
                </a:solidFill>
                <a:latin typeface="S-Core Dream 4 Regular"/>
              </a:rPr>
              <a:t> </a:t>
            </a:r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made</a:t>
            </a:r>
            <a:r>
              <a:rPr lang="ko-KR" altLang="en-US" sz="2200" kern="0" spc="-100" dirty="0">
                <a:solidFill>
                  <a:srgbClr val="000000"/>
                </a:solidFill>
                <a:latin typeface="S-Core Dream 4 Regular"/>
              </a:rPr>
              <a:t> </a:t>
            </a:r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leaderboard</a:t>
            </a:r>
            <a:endParaRPr lang="en-US" sz="2200" kern="0" spc="-100" dirty="0">
              <a:latin typeface="S-Core Dream 4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0B539-4106-41D8-B0C0-FED3BFC8B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31" y="1463175"/>
            <a:ext cx="12908176" cy="7182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417" y="687415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587233" y="8427054"/>
            <a:ext cx="757245" cy="668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0B539-4106-41D8-B0C0-FED3BFC8B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463175"/>
            <a:ext cx="14477207" cy="805595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24093CF-2052-40A8-81C9-6B74D40CAC7C}"/>
              </a:ext>
            </a:extLst>
          </p:cNvPr>
          <p:cNvSpPr/>
          <p:nvPr/>
        </p:nvSpPr>
        <p:spPr>
          <a:xfrm>
            <a:off x="3810000" y="5600700"/>
            <a:ext cx="9220200" cy="457200"/>
          </a:xfrm>
          <a:prstGeom prst="rightArrow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E8084-CC59-403F-B921-C66B86814172}"/>
              </a:ext>
            </a:extLst>
          </p:cNvPr>
          <p:cNvSpPr txBox="1"/>
          <p:nvPr/>
        </p:nvSpPr>
        <p:spPr>
          <a:xfrm>
            <a:off x="762794" y="5520242"/>
            <a:ext cx="228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71%</a:t>
            </a:r>
            <a:endParaRPr lang="ko-KR" altLang="en-US" sz="5600" dirty="0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F6B3C-7874-4A6B-9BEE-4E62A94D5797}"/>
              </a:ext>
            </a:extLst>
          </p:cNvPr>
          <p:cNvSpPr txBox="1"/>
          <p:nvPr/>
        </p:nvSpPr>
        <p:spPr>
          <a:xfrm>
            <a:off x="763181" y="1520832"/>
            <a:ext cx="22852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Hand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Figuration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algorithm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UI development</a:t>
            </a:r>
          </a:p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Basic game structure building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Merging Hand </a:t>
            </a:r>
          </a:p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Figuration algorithm and GUI</a:t>
            </a:r>
          </a:p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Leaderboard menu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A1D5-A838-4FD7-8D42-2C4A3AACC1B2}"/>
              </a:ext>
            </a:extLst>
          </p:cNvPr>
          <p:cNvSpPr txBox="1"/>
          <p:nvPr/>
        </p:nvSpPr>
        <p:spPr>
          <a:xfrm>
            <a:off x="762794" y="6819900"/>
            <a:ext cx="222882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Level design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Bonus time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18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90600" y="2413589"/>
            <a:ext cx="14173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en-US" sz="7200" b="1" kern="0" spc="-8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Thank you for listening</a:t>
            </a:r>
            <a:endParaRPr lang="ko-KR" altLang="en-US" sz="7200" b="1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94768" y="8979958"/>
            <a:ext cx="5871264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kern="0" spc="-1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김동한</a:t>
            </a:r>
            <a:r>
              <a:rPr lang="en-US" sz="2000" kern="0" spc="-1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,</a:t>
            </a:r>
            <a:r>
              <a:rPr lang="ko-KR" altLang="en-US" sz="2000" kern="0" spc="-1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김재홍</a:t>
            </a:r>
            <a:r>
              <a:rPr lang="en-US" sz="2000" kern="0" spc="-1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,</a:t>
            </a:r>
            <a:r>
              <a:rPr lang="ko-KR" altLang="en-US" sz="2000" kern="0" spc="-1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박준하</a:t>
            </a:r>
            <a:r>
              <a:rPr lang="en-US" sz="2000" kern="0" spc="-1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,</a:t>
            </a:r>
            <a:r>
              <a:rPr lang="ko-KR" altLang="en-US" sz="2000" kern="0" spc="-1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이재욱</a:t>
            </a:r>
            <a:r>
              <a:rPr lang="en-US" sz="2000" kern="0" spc="-1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,</a:t>
            </a:r>
            <a:r>
              <a:rPr lang="ko-KR" altLang="en-US" sz="2000" kern="0" spc="-1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+mn-lt"/>
              </a:rPr>
              <a:t>최우준</a:t>
            </a:r>
            <a:endParaRPr lang="ko-KR" altLang="en-US" dirty="0" err="1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  <a:cs typeface="Calibri"/>
            </a:endParaRPr>
          </a:p>
          <a:p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42500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2021/12/21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A858DA8D-7FC2-49FD-8E01-7E771CE326E7}"/>
              </a:ext>
            </a:extLst>
          </p:cNvPr>
          <p:cNvSpPr txBox="1"/>
          <p:nvPr/>
        </p:nvSpPr>
        <p:spPr>
          <a:xfrm>
            <a:off x="12428287" y="6904115"/>
            <a:ext cx="42686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Exit </a:t>
            </a:r>
            <a:r>
              <a:rPr lang="en-US" sz="4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&gt;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417" y="687831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3458" y="4677459"/>
            <a:ext cx="19905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200" b="1" kern="0" spc="-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37940" y="4874524"/>
            <a:ext cx="3622084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Project topic </a:t>
            </a:r>
          </a:p>
          <a:p>
            <a:r>
              <a:rPr lang="en-US" altLang="ko-KR" sz="26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And brief introduction</a:t>
            </a:r>
            <a:endParaRPr lang="ko-KR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ko-KR" altLang="en-US" sz="26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91462" y="4677459"/>
            <a:ext cx="199053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02</a:t>
            </a:r>
            <a:endParaRPr 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05944" y="4874524"/>
            <a:ext cx="362208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The roles of the </a:t>
            </a:r>
          </a:p>
          <a:p>
            <a:r>
              <a:rPr lang="en-US" altLang="ko-KR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Team member </a:t>
            </a:r>
            <a:endParaRPr lang="en-US" sz="26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07607" y="4677459"/>
            <a:ext cx="19905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200" b="1" kern="0" spc="-200" dirty="0"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03</a:t>
            </a:r>
            <a:endParaRPr lang="en-US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22089" y="4874524"/>
            <a:ext cx="362208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The open source library</a:t>
            </a:r>
            <a:endParaRPr lang="ko-KR" altLang="en-US" sz="26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3458" y="7206488"/>
            <a:ext cx="199053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04</a:t>
            </a:r>
            <a:endParaRPr 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37940" y="7403553"/>
            <a:ext cx="3622084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Open source license </a:t>
            </a:r>
          </a:p>
          <a:p>
            <a:r>
              <a:rPr lang="en-US" altLang="ko-KR" sz="26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For team project</a:t>
            </a:r>
            <a:endParaRPr lang="ko-KR" altLang="en-US" sz="26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91462" y="7206488"/>
            <a:ext cx="19905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200" b="1" kern="0" spc="-200" dirty="0"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05</a:t>
            </a:r>
            <a:endParaRPr lang="en-US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05944" y="7403553"/>
            <a:ext cx="3622084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Demo videos </a:t>
            </a:r>
          </a:p>
          <a:p>
            <a:r>
              <a:rPr lang="en-US" altLang="ko-KR" sz="26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And lice demonstrations</a:t>
            </a:r>
            <a:endParaRPr lang="ko-KR" altLang="en-US" sz="26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607607" y="7206488"/>
            <a:ext cx="199053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06</a:t>
            </a:r>
            <a:endParaRPr 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175218" y="7403553"/>
            <a:ext cx="362208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Milestone</a:t>
            </a:r>
            <a:r>
              <a:rPr lang="ko-KR" altLang="en-US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and</a:t>
            </a:r>
            <a:r>
              <a:rPr lang="ko-KR" altLang="en-US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endParaRPr lang="en-US" altLang="ko-KR" sz="26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en-US" altLang="ko-KR" sz="2600" kern="0" spc="-1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Achievement level</a:t>
            </a:r>
            <a:endParaRPr lang="ko-KR" altLang="en-US" sz="2600" kern="0" spc="-1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770236" y="2286342"/>
            <a:ext cx="9882561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00" kern="0" spc="-7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Table of Contents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192035" y="4409038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01</a:t>
            </a:r>
            <a:endParaRPr lang="en-US" b="1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80569" y="2536013"/>
            <a:ext cx="8218262" cy="3233718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7499" y="3993540"/>
            <a:ext cx="1251166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Project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theme &amp;</a:t>
            </a:r>
            <a:r>
              <a:rPr 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I</a:t>
            </a:r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ntroduction</a:t>
            </a:r>
            <a:endParaRPr lang="ko-KR" sz="7200" b="1" kern="0" spc="-200" dirty="0">
              <a:latin typeface="SB 어그로 Bold" panose="02020603020101020101" pitchFamily="18" charset="-127"/>
              <a:ea typeface="SB 어그로 Bold" panose="02020603020101020101" pitchFamily="18" charset="-127"/>
              <a:cs typeface="Calibri"/>
            </a:endParaRPr>
          </a:p>
          <a:p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59461" y="1866900"/>
            <a:ext cx="11966791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200" b="0" i="0" dirty="0">
                <a:solidFill>
                  <a:srgbClr val="000000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Our team made a game using hand recognition technology using Python.</a:t>
            </a:r>
            <a:endParaRPr lang="en-US" sz="4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3074" name="Picture 2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A233933C-7148-4577-8769-03EBCCCC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291" y="3950321"/>
            <a:ext cx="6491287" cy="43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C00FADA6-68E3-4797-B97A-5C09FD6CB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83658"/>
            <a:ext cx="5470470" cy="419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151" y="5493710"/>
            <a:ext cx="7357124" cy="1636964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83262" y="4451300"/>
            <a:ext cx="7095201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02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70699" y="3954889"/>
            <a:ext cx="7415380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500" kern="0" spc="-2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목차를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9200" y="5488755"/>
            <a:ext cx="1251166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T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he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roles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of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the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endParaRPr lang="en-US" altLang="ko-KR" sz="7200" b="1" kern="0" spc="-200" dirty="0">
              <a:latin typeface="SB 어그로 Bold" panose="02020603020101020101" pitchFamily="18" charset="-127"/>
              <a:ea typeface="SB 어그로 Bold" panose="02020603020101020101" pitchFamily="18" charset="-127"/>
              <a:cs typeface="+mn-lt"/>
            </a:endParaRPr>
          </a:p>
          <a:p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team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member</a:t>
            </a:r>
            <a:endParaRPr lang="ko-KR" sz="7200" b="1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endParaRPr lang="ko-KR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756" y="-37688"/>
            <a:ext cx="17614753" cy="8992851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634" y="1651670"/>
            <a:ext cx="628194" cy="486011"/>
            <a:chOff x="7441107" y="2413805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395" y="2478390"/>
            <a:ext cx="2552397" cy="2444821"/>
            <a:chOff x="6371429" y="3334117"/>
            <a:chExt cx="2848232" cy="28482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19" name="Object 19"/>
          <p:cNvSpPr txBox="1"/>
          <p:nvPr/>
        </p:nvSpPr>
        <p:spPr>
          <a:xfrm>
            <a:off x="5126263" y="5286741"/>
            <a:ext cx="380104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600" dirty="0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김민성</a:t>
            </a:r>
            <a:endParaRPr lang="en-US" sz="36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845" y="5203231"/>
            <a:ext cx="30804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kern="0" spc="-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김동한</a:t>
            </a:r>
            <a:endParaRPr lang="ko-KR" altLang="en-US" sz="3600" b="1" kern="0" spc="-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303" y="5926884"/>
            <a:ext cx="378936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Hand gesture modeling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License research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GUI development</a:t>
            </a:r>
            <a:endParaRPr lang="en-US" sz="3000" kern="0" spc="-100" dirty="0">
              <a:latin typeface="Calibri (본문)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60302" y="5286741"/>
            <a:ext cx="380104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600" dirty="0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홍예주</a:t>
            </a:r>
            <a:endParaRPr lang="en-US" sz="36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433368" y="5327082"/>
            <a:ext cx="380104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600" dirty="0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박찬희</a:t>
            </a:r>
            <a:endParaRPr lang="en-US" sz="36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53" name="그룹 1003">
            <a:extLst>
              <a:ext uri="{FF2B5EF4-FFF2-40B4-BE49-F238E27FC236}">
                <a16:creationId xmlns:a16="http://schemas.microsoft.com/office/drawing/2014/main" id="{FC296587-ECCA-4798-9270-F520F8C029AB}"/>
              </a:ext>
            </a:extLst>
          </p:cNvPr>
          <p:cNvGrpSpPr/>
          <p:nvPr/>
        </p:nvGrpSpPr>
        <p:grpSpPr>
          <a:xfrm>
            <a:off x="5308608" y="1613372"/>
            <a:ext cx="628194" cy="486011"/>
            <a:chOff x="7441107" y="2413805"/>
            <a:chExt cx="708876" cy="566693"/>
          </a:xfrm>
        </p:grpSpPr>
        <p:pic>
          <p:nvPicPr>
            <p:cNvPr id="55" name="Object 8">
              <a:extLst>
                <a:ext uri="{FF2B5EF4-FFF2-40B4-BE49-F238E27FC236}">
                  <a16:creationId xmlns:a16="http://schemas.microsoft.com/office/drawing/2014/main" id="{FCBB0201-E151-4DFC-BE1B-C4D933B1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57" name="그룹 1004">
            <a:extLst>
              <a:ext uri="{FF2B5EF4-FFF2-40B4-BE49-F238E27FC236}">
                <a16:creationId xmlns:a16="http://schemas.microsoft.com/office/drawing/2014/main" id="{1CC536C4-A583-4948-8E95-D2BEF15D1145}"/>
              </a:ext>
            </a:extLst>
          </p:cNvPr>
          <p:cNvGrpSpPr/>
          <p:nvPr/>
        </p:nvGrpSpPr>
        <p:grpSpPr>
          <a:xfrm>
            <a:off x="4401370" y="2440092"/>
            <a:ext cx="2552397" cy="2444821"/>
            <a:chOff x="6371429" y="3334117"/>
            <a:chExt cx="2848232" cy="2848232"/>
          </a:xfrm>
        </p:grpSpPr>
        <p:grpSp>
          <p:nvGrpSpPr>
            <p:cNvPr id="59" name="그룹 1005">
              <a:extLst>
                <a:ext uri="{FF2B5EF4-FFF2-40B4-BE49-F238E27FC236}">
                  <a16:creationId xmlns:a16="http://schemas.microsoft.com/office/drawing/2014/main" id="{B0873B39-3519-43C4-891C-90A42EE4812D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65" name="Object 12">
                <a:extLst>
                  <a:ext uri="{FF2B5EF4-FFF2-40B4-BE49-F238E27FC236}">
                    <a16:creationId xmlns:a16="http://schemas.microsoft.com/office/drawing/2014/main" id="{AB63A99A-8CD4-4CBC-B79F-E38B211C3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61" name="그룹 1006">
              <a:extLst>
                <a:ext uri="{FF2B5EF4-FFF2-40B4-BE49-F238E27FC236}">
                  <a16:creationId xmlns:a16="http://schemas.microsoft.com/office/drawing/2014/main" id="{ADA85A01-79CB-4769-8423-202201D2A962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63" name="Object 15">
                <a:extLst>
                  <a:ext uri="{FF2B5EF4-FFF2-40B4-BE49-F238E27FC236}">
                    <a16:creationId xmlns:a16="http://schemas.microsoft.com/office/drawing/2014/main" id="{48AC6458-F2B4-4D21-9350-B9CC351FF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67" name="Object 20">
            <a:extLst>
              <a:ext uri="{FF2B5EF4-FFF2-40B4-BE49-F238E27FC236}">
                <a16:creationId xmlns:a16="http://schemas.microsoft.com/office/drawing/2014/main" id="{A01B0289-3428-4A7B-8F6F-88421A263FE8}"/>
              </a:ext>
            </a:extLst>
          </p:cNvPr>
          <p:cNvSpPr txBox="1"/>
          <p:nvPr/>
        </p:nvSpPr>
        <p:spPr>
          <a:xfrm>
            <a:off x="4142007" y="5203231"/>
            <a:ext cx="30804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김재홍</a:t>
            </a:r>
            <a:endParaRPr lang="ko-KR" altLang="en-US" sz="3600" b="1" kern="0" spc="-200" dirty="0">
              <a:latin typeface="SB 어그로 Light" panose="02020603020101020101" pitchFamily="18" charset="-127"/>
              <a:ea typeface="SB 어그로 Light" panose="02020603020101020101" pitchFamily="18" charset="-127"/>
              <a:cs typeface="Calibri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CA33AA98-5BF1-4F09-AD45-ADBA477512E6}"/>
              </a:ext>
            </a:extLst>
          </p:cNvPr>
          <p:cNvSpPr txBox="1"/>
          <p:nvPr/>
        </p:nvSpPr>
        <p:spPr>
          <a:xfrm>
            <a:off x="4064236" y="5865204"/>
            <a:ext cx="34387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Making a hand recognition part</a:t>
            </a:r>
          </a:p>
          <a:p>
            <a:pPr algn="ctr"/>
            <a:r>
              <a:rPr lang="en-US" altLang="ko-KR" sz="3000" kern="0" spc="-100" dirty="0">
                <a:solidFill>
                  <a:srgbClr val="000000"/>
                </a:solidFill>
                <a:latin typeface="Calibri (본문)"/>
              </a:rPr>
              <a:t>Finish game</a:t>
            </a:r>
          </a:p>
        </p:txBody>
      </p:sp>
      <p:grpSp>
        <p:nvGrpSpPr>
          <p:cNvPr id="70" name="그룹 1003">
            <a:extLst>
              <a:ext uri="{FF2B5EF4-FFF2-40B4-BE49-F238E27FC236}">
                <a16:creationId xmlns:a16="http://schemas.microsoft.com/office/drawing/2014/main" id="{43FD4993-E806-41E2-9F29-2D863924D5FA}"/>
              </a:ext>
            </a:extLst>
          </p:cNvPr>
          <p:cNvGrpSpPr/>
          <p:nvPr/>
        </p:nvGrpSpPr>
        <p:grpSpPr>
          <a:xfrm>
            <a:off x="8898974" y="1626820"/>
            <a:ext cx="628194" cy="486011"/>
            <a:chOff x="7441107" y="2413805"/>
            <a:chExt cx="708876" cy="566693"/>
          </a:xfrm>
        </p:grpSpPr>
        <p:pic>
          <p:nvPicPr>
            <p:cNvPr id="71" name="Object 8">
              <a:extLst>
                <a:ext uri="{FF2B5EF4-FFF2-40B4-BE49-F238E27FC236}">
                  <a16:creationId xmlns:a16="http://schemas.microsoft.com/office/drawing/2014/main" id="{C00F0EDD-C52F-4727-A5EF-4DAE78B40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72" name="그룹 1004">
            <a:extLst>
              <a:ext uri="{FF2B5EF4-FFF2-40B4-BE49-F238E27FC236}">
                <a16:creationId xmlns:a16="http://schemas.microsoft.com/office/drawing/2014/main" id="{4251F7CC-C51C-4864-B657-BB32C16CD522}"/>
              </a:ext>
            </a:extLst>
          </p:cNvPr>
          <p:cNvGrpSpPr/>
          <p:nvPr/>
        </p:nvGrpSpPr>
        <p:grpSpPr>
          <a:xfrm>
            <a:off x="7991735" y="2453540"/>
            <a:ext cx="2552397" cy="2444821"/>
            <a:chOff x="6371429" y="3334117"/>
            <a:chExt cx="2848232" cy="2848232"/>
          </a:xfrm>
        </p:grpSpPr>
        <p:grpSp>
          <p:nvGrpSpPr>
            <p:cNvPr id="73" name="그룹 1005">
              <a:extLst>
                <a:ext uri="{FF2B5EF4-FFF2-40B4-BE49-F238E27FC236}">
                  <a16:creationId xmlns:a16="http://schemas.microsoft.com/office/drawing/2014/main" id="{9CDC4FAE-2F0D-4F15-BE9C-50C659C1E7B4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76" name="Object 12">
                <a:extLst>
                  <a:ext uri="{FF2B5EF4-FFF2-40B4-BE49-F238E27FC236}">
                    <a16:creationId xmlns:a16="http://schemas.microsoft.com/office/drawing/2014/main" id="{3D76195F-BCCE-44BC-85D5-3F5E9BFF2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74" name="그룹 1006">
              <a:extLst>
                <a:ext uri="{FF2B5EF4-FFF2-40B4-BE49-F238E27FC236}">
                  <a16:creationId xmlns:a16="http://schemas.microsoft.com/office/drawing/2014/main" id="{5A215EB5-6782-42FF-9E62-754009247627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75" name="Object 15">
                <a:extLst>
                  <a:ext uri="{FF2B5EF4-FFF2-40B4-BE49-F238E27FC236}">
                    <a16:creationId xmlns:a16="http://schemas.microsoft.com/office/drawing/2014/main" id="{92304A4D-EBBC-4181-981D-BB160F49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77" name="Object 20">
            <a:extLst>
              <a:ext uri="{FF2B5EF4-FFF2-40B4-BE49-F238E27FC236}">
                <a16:creationId xmlns:a16="http://schemas.microsoft.com/office/drawing/2014/main" id="{A421DF0F-B0D7-4190-BEA0-87D136673D44}"/>
              </a:ext>
            </a:extLst>
          </p:cNvPr>
          <p:cNvSpPr txBox="1"/>
          <p:nvPr/>
        </p:nvSpPr>
        <p:spPr>
          <a:xfrm>
            <a:off x="7753539" y="5206096"/>
            <a:ext cx="30804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kern="0" spc="-200" dirty="0" err="1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박준하</a:t>
            </a:r>
            <a:endParaRPr lang="en-US" sz="3600" b="1" dirty="0" err="1">
              <a:latin typeface="SB 어그로 Light" panose="02020603020101020101" pitchFamily="18" charset="-127"/>
              <a:ea typeface="SB 어그로 Light" panose="02020603020101020101" pitchFamily="18" charset="-127"/>
              <a:cs typeface="Calibri"/>
            </a:endParaRPr>
          </a:p>
        </p:txBody>
      </p:sp>
      <p:sp>
        <p:nvSpPr>
          <p:cNvPr id="78" name="Object 21">
            <a:extLst>
              <a:ext uri="{FF2B5EF4-FFF2-40B4-BE49-F238E27FC236}">
                <a16:creationId xmlns:a16="http://schemas.microsoft.com/office/drawing/2014/main" id="{3BF8EA80-F366-455E-8A9F-426287DF5F1A}"/>
              </a:ext>
            </a:extLst>
          </p:cNvPr>
          <p:cNvSpPr txBox="1"/>
          <p:nvPr/>
        </p:nvSpPr>
        <p:spPr>
          <a:xfrm>
            <a:off x="7614432" y="5885867"/>
            <a:ext cx="34387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Edit the video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GUI development</a:t>
            </a:r>
          </a:p>
          <a:p>
            <a:pPr algn="ctr"/>
            <a:r>
              <a:rPr lang="en-US" altLang="ko-KR" sz="3000" kern="0" spc="-100" dirty="0">
                <a:solidFill>
                  <a:srgbClr val="000000"/>
                </a:solidFill>
                <a:latin typeface="Calibri (본문)"/>
              </a:rPr>
              <a:t>Finish game</a:t>
            </a:r>
          </a:p>
        </p:txBody>
      </p:sp>
      <p:grpSp>
        <p:nvGrpSpPr>
          <p:cNvPr id="79" name="그룹 1003">
            <a:extLst>
              <a:ext uri="{FF2B5EF4-FFF2-40B4-BE49-F238E27FC236}">
                <a16:creationId xmlns:a16="http://schemas.microsoft.com/office/drawing/2014/main" id="{E5B3C293-8042-4A51-AFBD-39A5EBA93F12}"/>
              </a:ext>
            </a:extLst>
          </p:cNvPr>
          <p:cNvGrpSpPr/>
          <p:nvPr/>
        </p:nvGrpSpPr>
        <p:grpSpPr>
          <a:xfrm>
            <a:off x="12408655" y="1613372"/>
            <a:ext cx="628194" cy="486011"/>
            <a:chOff x="7441107" y="2413805"/>
            <a:chExt cx="708876" cy="566693"/>
          </a:xfrm>
        </p:grpSpPr>
        <p:pic>
          <p:nvPicPr>
            <p:cNvPr id="80" name="Object 8">
              <a:extLst>
                <a:ext uri="{FF2B5EF4-FFF2-40B4-BE49-F238E27FC236}">
                  <a16:creationId xmlns:a16="http://schemas.microsoft.com/office/drawing/2014/main" id="{846AA5A3-AB91-4CA6-B3E2-FAA27873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81" name="그룹 1004">
            <a:extLst>
              <a:ext uri="{FF2B5EF4-FFF2-40B4-BE49-F238E27FC236}">
                <a16:creationId xmlns:a16="http://schemas.microsoft.com/office/drawing/2014/main" id="{8EB2168D-36DA-4453-9175-C2DA72A266E7}"/>
              </a:ext>
            </a:extLst>
          </p:cNvPr>
          <p:cNvGrpSpPr/>
          <p:nvPr/>
        </p:nvGrpSpPr>
        <p:grpSpPr>
          <a:xfrm>
            <a:off x="11501417" y="2440092"/>
            <a:ext cx="2552397" cy="2444821"/>
            <a:chOff x="6371429" y="3334117"/>
            <a:chExt cx="2848232" cy="2848232"/>
          </a:xfrm>
        </p:grpSpPr>
        <p:grpSp>
          <p:nvGrpSpPr>
            <p:cNvPr id="82" name="그룹 1005">
              <a:extLst>
                <a:ext uri="{FF2B5EF4-FFF2-40B4-BE49-F238E27FC236}">
                  <a16:creationId xmlns:a16="http://schemas.microsoft.com/office/drawing/2014/main" id="{78032A60-317E-4BDA-B5BD-4B93919C0B4D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85" name="Object 12">
                <a:extLst>
                  <a:ext uri="{FF2B5EF4-FFF2-40B4-BE49-F238E27FC236}">
                    <a16:creationId xmlns:a16="http://schemas.microsoft.com/office/drawing/2014/main" id="{43D01673-A98D-4045-B381-32F5B5F2A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83" name="그룹 1006">
              <a:extLst>
                <a:ext uri="{FF2B5EF4-FFF2-40B4-BE49-F238E27FC236}">
                  <a16:creationId xmlns:a16="http://schemas.microsoft.com/office/drawing/2014/main" id="{A710E5D9-E174-4B89-BC18-5190B979E3F3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84" name="Object 15">
                <a:extLst>
                  <a:ext uri="{FF2B5EF4-FFF2-40B4-BE49-F238E27FC236}">
                    <a16:creationId xmlns:a16="http://schemas.microsoft.com/office/drawing/2014/main" id="{634E6548-B223-49E6-99FF-D05BC4BE7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86" name="Object 20">
            <a:extLst>
              <a:ext uri="{FF2B5EF4-FFF2-40B4-BE49-F238E27FC236}">
                <a16:creationId xmlns:a16="http://schemas.microsoft.com/office/drawing/2014/main" id="{3635A284-75E0-4E0C-8EFE-CC48CF726B0C}"/>
              </a:ext>
            </a:extLst>
          </p:cNvPr>
          <p:cNvSpPr txBox="1"/>
          <p:nvPr/>
        </p:nvSpPr>
        <p:spPr>
          <a:xfrm>
            <a:off x="11263221" y="5192648"/>
            <a:ext cx="30804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이재욱</a:t>
            </a:r>
            <a:endParaRPr lang="en-US" sz="3600" dirty="0">
              <a:latin typeface="SB 어그로 Light" panose="02020603020101020101" pitchFamily="18" charset="-127"/>
              <a:ea typeface="SB 어그로 Light" panose="02020603020101020101" pitchFamily="18" charset="-127"/>
              <a:cs typeface="Calibri"/>
            </a:endParaRPr>
          </a:p>
        </p:txBody>
      </p:sp>
      <p:sp>
        <p:nvSpPr>
          <p:cNvPr id="87" name="Object 21">
            <a:extLst>
              <a:ext uri="{FF2B5EF4-FFF2-40B4-BE49-F238E27FC236}">
                <a16:creationId xmlns:a16="http://schemas.microsoft.com/office/drawing/2014/main" id="{C07FB5E6-A4C8-4FC8-A4DD-52565772E5E5}"/>
              </a:ext>
            </a:extLst>
          </p:cNvPr>
          <p:cNvSpPr txBox="1"/>
          <p:nvPr/>
        </p:nvSpPr>
        <p:spPr>
          <a:xfrm>
            <a:off x="11139328" y="5846677"/>
            <a:ext cx="34387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PPT production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GUI development</a:t>
            </a:r>
            <a:endParaRPr lang="en-US" sz="3000" kern="0" spc="-100" dirty="0">
              <a:latin typeface="Calibri (본문)"/>
            </a:endParaRPr>
          </a:p>
        </p:txBody>
      </p:sp>
      <p:grpSp>
        <p:nvGrpSpPr>
          <p:cNvPr id="106" name="그룹 1003">
            <a:extLst>
              <a:ext uri="{FF2B5EF4-FFF2-40B4-BE49-F238E27FC236}">
                <a16:creationId xmlns:a16="http://schemas.microsoft.com/office/drawing/2014/main" id="{FC5F8D6D-D90B-4F50-969F-87ABB5123600}"/>
              </a:ext>
            </a:extLst>
          </p:cNvPr>
          <p:cNvGrpSpPr/>
          <p:nvPr/>
        </p:nvGrpSpPr>
        <p:grpSpPr>
          <a:xfrm>
            <a:off x="15649396" y="1599924"/>
            <a:ext cx="628194" cy="486011"/>
            <a:chOff x="7441107" y="2413805"/>
            <a:chExt cx="708876" cy="566693"/>
          </a:xfrm>
        </p:grpSpPr>
        <p:pic>
          <p:nvPicPr>
            <p:cNvPr id="107" name="Object 8">
              <a:extLst>
                <a:ext uri="{FF2B5EF4-FFF2-40B4-BE49-F238E27FC236}">
                  <a16:creationId xmlns:a16="http://schemas.microsoft.com/office/drawing/2014/main" id="{6104AEC3-229B-44B9-A01B-D1F47F9E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8" name="그룹 1004">
            <a:extLst>
              <a:ext uri="{FF2B5EF4-FFF2-40B4-BE49-F238E27FC236}">
                <a16:creationId xmlns:a16="http://schemas.microsoft.com/office/drawing/2014/main" id="{B1C0F55F-20C0-4FAF-9FDB-55711E9E0AE3}"/>
              </a:ext>
            </a:extLst>
          </p:cNvPr>
          <p:cNvGrpSpPr/>
          <p:nvPr/>
        </p:nvGrpSpPr>
        <p:grpSpPr>
          <a:xfrm>
            <a:off x="14863180" y="2440091"/>
            <a:ext cx="2552397" cy="2444821"/>
            <a:chOff x="6371429" y="3334117"/>
            <a:chExt cx="2848232" cy="2848232"/>
          </a:xfrm>
        </p:grpSpPr>
        <p:grpSp>
          <p:nvGrpSpPr>
            <p:cNvPr id="109" name="그룹 1005">
              <a:extLst>
                <a:ext uri="{FF2B5EF4-FFF2-40B4-BE49-F238E27FC236}">
                  <a16:creationId xmlns:a16="http://schemas.microsoft.com/office/drawing/2014/main" id="{38EE9136-9E20-4A9D-BE65-4A62E5D24CBC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112" name="Object 12">
                <a:extLst>
                  <a:ext uri="{FF2B5EF4-FFF2-40B4-BE49-F238E27FC236}">
                    <a16:creationId xmlns:a16="http://schemas.microsoft.com/office/drawing/2014/main" id="{003891B4-3D42-449B-8066-87E7E0A79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10" name="그룹 1006">
              <a:extLst>
                <a:ext uri="{FF2B5EF4-FFF2-40B4-BE49-F238E27FC236}">
                  <a16:creationId xmlns:a16="http://schemas.microsoft.com/office/drawing/2014/main" id="{BD3647C0-862E-47F6-9C18-30B80AB99CE9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111" name="Object 15">
                <a:extLst>
                  <a:ext uri="{FF2B5EF4-FFF2-40B4-BE49-F238E27FC236}">
                    <a16:creationId xmlns:a16="http://schemas.microsoft.com/office/drawing/2014/main" id="{3544303A-E7A3-4650-8276-24B539553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113" name="Object 20">
            <a:extLst>
              <a:ext uri="{FF2B5EF4-FFF2-40B4-BE49-F238E27FC236}">
                <a16:creationId xmlns:a16="http://schemas.microsoft.com/office/drawing/2014/main" id="{957F9EE0-CDDF-4017-A5AF-C3973DC96A00}"/>
              </a:ext>
            </a:extLst>
          </p:cNvPr>
          <p:cNvSpPr txBox="1"/>
          <p:nvPr/>
        </p:nvSpPr>
        <p:spPr>
          <a:xfrm>
            <a:off x="14578045" y="5189783"/>
            <a:ext cx="30804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b="1" kern="0" spc="-200" dirty="0" err="1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최우준</a:t>
            </a:r>
            <a:endParaRPr lang="en-US" sz="3600" b="1" dirty="0" err="1">
              <a:latin typeface="SB 어그로 Light" panose="02020603020101020101" pitchFamily="18" charset="-127"/>
              <a:ea typeface="SB 어그로 Light" panose="02020603020101020101" pitchFamily="18" charset="-127"/>
              <a:cs typeface="Calibri"/>
            </a:endParaRPr>
          </a:p>
        </p:txBody>
      </p:sp>
      <p:sp>
        <p:nvSpPr>
          <p:cNvPr id="114" name="Object 21">
            <a:extLst>
              <a:ext uri="{FF2B5EF4-FFF2-40B4-BE49-F238E27FC236}">
                <a16:creationId xmlns:a16="http://schemas.microsoft.com/office/drawing/2014/main" id="{DFF56882-616D-4337-B2BD-537C86935D33}"/>
              </a:ext>
            </a:extLst>
          </p:cNvPr>
          <p:cNvSpPr txBox="1"/>
          <p:nvPr/>
        </p:nvSpPr>
        <p:spPr>
          <a:xfrm>
            <a:off x="14398898" y="5863189"/>
            <a:ext cx="34387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Making a hand recognition part</a:t>
            </a:r>
          </a:p>
          <a:p>
            <a:pPr algn="ctr"/>
            <a:r>
              <a:rPr lang="en-US" altLang="ko-KR" sz="3000" kern="0" spc="-100" dirty="0">
                <a:solidFill>
                  <a:srgbClr val="000000"/>
                </a:solidFill>
                <a:latin typeface="Calibri (본문)"/>
              </a:rPr>
              <a:t>Finish game</a:t>
            </a:r>
            <a:endParaRPr lang="ko-KR" altLang="en-US" sz="3000" kern="0" spc="-100" dirty="0">
              <a:latin typeface="Calibri (본문)"/>
            </a:endParaRPr>
          </a:p>
        </p:txBody>
      </p:sp>
      <p:pic>
        <p:nvPicPr>
          <p:cNvPr id="2" name="Object 5" descr="텍스트이(가) 표시된 사진&#10;&#10;자동 생성된 설명">
            <a:extLst>
              <a:ext uri="{FF2B5EF4-FFF2-40B4-BE49-F238E27FC236}">
                <a16:creationId xmlns:a16="http://schemas.microsoft.com/office/drawing/2014/main" id="{C7372DD7-B3AB-4600-898F-704873D6A5E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5262" y="7382889"/>
            <a:ext cx="3817273" cy="1270849"/>
          </a:xfrm>
          <a:prstGeom prst="rect">
            <a:avLst/>
          </a:prstGeom>
        </p:spPr>
      </p:pic>
      <p:sp>
        <p:nvSpPr>
          <p:cNvPr id="4" name="Object 11">
            <a:extLst>
              <a:ext uri="{FF2B5EF4-FFF2-40B4-BE49-F238E27FC236}">
                <a16:creationId xmlns:a16="http://schemas.microsoft.com/office/drawing/2014/main" id="{5583C728-B610-4E06-9244-E746215F972C}"/>
              </a:ext>
            </a:extLst>
          </p:cNvPr>
          <p:cNvSpPr txBox="1"/>
          <p:nvPr/>
        </p:nvSpPr>
        <p:spPr>
          <a:xfrm>
            <a:off x="13375549" y="7632869"/>
            <a:ext cx="42686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Next </a:t>
            </a:r>
            <a:r>
              <a:rPr lang="en-US" sz="4000" kern="0" spc="-100" dirty="0">
                <a:solidFill>
                  <a:srgbClr val="FFFF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&gt;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0F0920EB-C355-4EAF-9B3D-5D01E8A4B9FF}"/>
              </a:ext>
            </a:extLst>
          </p:cNvPr>
          <p:cNvGrpSpPr/>
          <p:nvPr/>
        </p:nvGrpSpPr>
        <p:grpSpPr>
          <a:xfrm>
            <a:off x="868651" y="2487187"/>
            <a:ext cx="2623009" cy="2461645"/>
            <a:chOff x="2148829" y="5414297"/>
            <a:chExt cx="1412776" cy="1412776"/>
          </a:xfrm>
        </p:grpSpPr>
        <p:pic>
          <p:nvPicPr>
            <p:cNvPr id="118" name="Object 7">
              <a:extLst>
                <a:ext uri="{FF2B5EF4-FFF2-40B4-BE49-F238E27FC236}">
                  <a16:creationId xmlns:a16="http://schemas.microsoft.com/office/drawing/2014/main" id="{DE06A601-38D1-415E-97FF-37538A69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7" name="그룹 1009">
            <a:extLst>
              <a:ext uri="{FF2B5EF4-FFF2-40B4-BE49-F238E27FC236}">
                <a16:creationId xmlns:a16="http://schemas.microsoft.com/office/drawing/2014/main" id="{EF44BCE7-D470-4836-A54F-1E0409F46C1A}"/>
              </a:ext>
            </a:extLst>
          </p:cNvPr>
          <p:cNvGrpSpPr/>
          <p:nvPr/>
        </p:nvGrpSpPr>
        <p:grpSpPr>
          <a:xfrm>
            <a:off x="1533965" y="2990739"/>
            <a:ext cx="1273061" cy="1377924"/>
            <a:chOff x="2514521" y="5727558"/>
            <a:chExt cx="681392" cy="786255"/>
          </a:xfrm>
        </p:grpSpPr>
        <p:pic>
          <p:nvPicPr>
            <p:cNvPr id="120" name="Object 28">
              <a:extLst>
                <a:ext uri="{FF2B5EF4-FFF2-40B4-BE49-F238E27FC236}">
                  <a16:creationId xmlns:a16="http://schemas.microsoft.com/office/drawing/2014/main" id="{655999B8-9A59-4B6F-A94D-2011F3DE1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grpSp>
        <p:nvGrpSpPr>
          <p:cNvPr id="125" name="그룹 1002">
            <a:extLst>
              <a:ext uri="{FF2B5EF4-FFF2-40B4-BE49-F238E27FC236}">
                <a16:creationId xmlns:a16="http://schemas.microsoft.com/office/drawing/2014/main" id="{D934FB5F-52C7-404B-8B33-E4EECF9C152D}"/>
              </a:ext>
            </a:extLst>
          </p:cNvPr>
          <p:cNvGrpSpPr/>
          <p:nvPr/>
        </p:nvGrpSpPr>
        <p:grpSpPr>
          <a:xfrm>
            <a:off x="4409615" y="2437475"/>
            <a:ext cx="2596115" cy="2421304"/>
            <a:chOff x="2148829" y="5414297"/>
            <a:chExt cx="1412776" cy="1412776"/>
          </a:xfrm>
        </p:grpSpPr>
        <p:pic>
          <p:nvPicPr>
            <p:cNvPr id="126" name="Object 7">
              <a:extLst>
                <a:ext uri="{FF2B5EF4-FFF2-40B4-BE49-F238E27FC236}">
                  <a16:creationId xmlns:a16="http://schemas.microsoft.com/office/drawing/2014/main" id="{DC07515C-7A79-4908-B867-1767A9DC0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27" name="그룹 1009">
            <a:extLst>
              <a:ext uri="{FF2B5EF4-FFF2-40B4-BE49-F238E27FC236}">
                <a16:creationId xmlns:a16="http://schemas.microsoft.com/office/drawing/2014/main" id="{5F1503F2-016D-4C60-8E0D-4F9E1A467D62}"/>
              </a:ext>
            </a:extLst>
          </p:cNvPr>
          <p:cNvGrpSpPr/>
          <p:nvPr/>
        </p:nvGrpSpPr>
        <p:grpSpPr>
          <a:xfrm>
            <a:off x="5051940" y="2951052"/>
            <a:ext cx="1273061" cy="1377924"/>
            <a:chOff x="2514521" y="5727558"/>
            <a:chExt cx="681392" cy="786255"/>
          </a:xfrm>
        </p:grpSpPr>
        <p:pic>
          <p:nvPicPr>
            <p:cNvPr id="128" name="Object 28">
              <a:extLst>
                <a:ext uri="{FF2B5EF4-FFF2-40B4-BE49-F238E27FC236}">
                  <a16:creationId xmlns:a16="http://schemas.microsoft.com/office/drawing/2014/main" id="{D2F065E3-01B0-4B2B-AB58-B54E63D11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grpSp>
        <p:nvGrpSpPr>
          <p:cNvPr id="129" name="그룹 1002">
            <a:extLst>
              <a:ext uri="{FF2B5EF4-FFF2-40B4-BE49-F238E27FC236}">
                <a16:creationId xmlns:a16="http://schemas.microsoft.com/office/drawing/2014/main" id="{2E041121-BBBA-425F-9D4B-9FFB8547BCB2}"/>
              </a:ext>
            </a:extLst>
          </p:cNvPr>
          <p:cNvGrpSpPr/>
          <p:nvPr/>
        </p:nvGrpSpPr>
        <p:grpSpPr>
          <a:xfrm>
            <a:off x="14808097" y="2435443"/>
            <a:ext cx="2623009" cy="2461645"/>
            <a:chOff x="2148829" y="5414297"/>
            <a:chExt cx="1412776" cy="1412776"/>
          </a:xfrm>
        </p:grpSpPr>
        <p:pic>
          <p:nvPicPr>
            <p:cNvPr id="130" name="Object 7">
              <a:extLst>
                <a:ext uri="{FF2B5EF4-FFF2-40B4-BE49-F238E27FC236}">
                  <a16:creationId xmlns:a16="http://schemas.microsoft.com/office/drawing/2014/main" id="{480BF17B-DA86-4BF0-81FC-69BD607CC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31" name="그룹 1009">
            <a:extLst>
              <a:ext uri="{FF2B5EF4-FFF2-40B4-BE49-F238E27FC236}">
                <a16:creationId xmlns:a16="http://schemas.microsoft.com/office/drawing/2014/main" id="{DB07FA9A-8C29-427D-AD47-03BB5D499391}"/>
              </a:ext>
            </a:extLst>
          </p:cNvPr>
          <p:cNvGrpSpPr/>
          <p:nvPr/>
        </p:nvGrpSpPr>
        <p:grpSpPr>
          <a:xfrm>
            <a:off x="15474994" y="2930728"/>
            <a:ext cx="1273061" cy="1377924"/>
            <a:chOff x="2514521" y="5727558"/>
            <a:chExt cx="681392" cy="786255"/>
          </a:xfrm>
        </p:grpSpPr>
        <p:pic>
          <p:nvPicPr>
            <p:cNvPr id="132" name="Object 28">
              <a:extLst>
                <a:ext uri="{FF2B5EF4-FFF2-40B4-BE49-F238E27FC236}">
                  <a16:creationId xmlns:a16="http://schemas.microsoft.com/office/drawing/2014/main" id="{A40073D8-A8AD-48E1-BCAF-86BC4A40E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96D56AED-AB2B-47C2-ABB1-5D35EFD0FA27}"/>
              </a:ext>
            </a:extLst>
          </p:cNvPr>
          <p:cNvGrpSpPr/>
          <p:nvPr/>
        </p:nvGrpSpPr>
        <p:grpSpPr>
          <a:xfrm>
            <a:off x="7992050" y="2417305"/>
            <a:ext cx="2596116" cy="2461645"/>
            <a:chOff x="10568300" y="5503737"/>
            <a:chExt cx="1412776" cy="1412776"/>
          </a:xfrm>
        </p:grpSpPr>
        <p:pic>
          <p:nvPicPr>
            <p:cNvPr id="134" name="Object 13">
              <a:extLst>
                <a:ext uri="{FF2B5EF4-FFF2-40B4-BE49-F238E27FC236}">
                  <a16:creationId xmlns:a16="http://schemas.microsoft.com/office/drawing/2014/main" id="{EEDF50D3-1438-44AC-9D22-0C924CF8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2" name="그룹 1006">
            <a:extLst>
              <a:ext uri="{FF2B5EF4-FFF2-40B4-BE49-F238E27FC236}">
                <a16:creationId xmlns:a16="http://schemas.microsoft.com/office/drawing/2014/main" id="{B44DC844-0CB7-4697-B5E8-10274E471E61}"/>
              </a:ext>
            </a:extLst>
          </p:cNvPr>
          <p:cNvGrpSpPr/>
          <p:nvPr/>
        </p:nvGrpSpPr>
        <p:grpSpPr>
          <a:xfrm>
            <a:off x="8633162" y="2972612"/>
            <a:ext cx="1285689" cy="1364478"/>
            <a:chOff x="10911108" y="5816997"/>
            <a:chExt cx="694019" cy="786255"/>
          </a:xfrm>
        </p:grpSpPr>
        <p:pic>
          <p:nvPicPr>
            <p:cNvPr id="136" name="Object 19">
              <a:extLst>
                <a:ext uri="{FF2B5EF4-FFF2-40B4-BE49-F238E27FC236}">
                  <a16:creationId xmlns:a16="http://schemas.microsoft.com/office/drawing/2014/main" id="{AE8872A7-0020-4160-8A63-55CCE437E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  <p:grpSp>
        <p:nvGrpSpPr>
          <p:cNvPr id="137" name="그룹 1004">
            <a:extLst>
              <a:ext uri="{FF2B5EF4-FFF2-40B4-BE49-F238E27FC236}">
                <a16:creationId xmlns:a16="http://schemas.microsoft.com/office/drawing/2014/main" id="{5E7DB6D3-09E0-4F8C-9E42-CAA4AD0CEE18}"/>
              </a:ext>
            </a:extLst>
          </p:cNvPr>
          <p:cNvGrpSpPr/>
          <p:nvPr/>
        </p:nvGrpSpPr>
        <p:grpSpPr>
          <a:xfrm>
            <a:off x="11501732" y="2430751"/>
            <a:ext cx="2596116" cy="2461645"/>
            <a:chOff x="10568300" y="5503737"/>
            <a:chExt cx="1412776" cy="1412776"/>
          </a:xfrm>
        </p:grpSpPr>
        <p:pic>
          <p:nvPicPr>
            <p:cNvPr id="138" name="Object 13">
              <a:extLst>
                <a:ext uri="{FF2B5EF4-FFF2-40B4-BE49-F238E27FC236}">
                  <a16:creationId xmlns:a16="http://schemas.microsoft.com/office/drawing/2014/main" id="{010D0740-17A8-4F3F-9D7B-6CA218F7B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39" name="그룹 1006">
            <a:extLst>
              <a:ext uri="{FF2B5EF4-FFF2-40B4-BE49-F238E27FC236}">
                <a16:creationId xmlns:a16="http://schemas.microsoft.com/office/drawing/2014/main" id="{F710EC67-D97D-450B-A25D-1EDC86928142}"/>
              </a:ext>
            </a:extLst>
          </p:cNvPr>
          <p:cNvGrpSpPr/>
          <p:nvPr/>
        </p:nvGrpSpPr>
        <p:grpSpPr>
          <a:xfrm>
            <a:off x="12133045" y="3000799"/>
            <a:ext cx="1285689" cy="1364478"/>
            <a:chOff x="10911108" y="5816997"/>
            <a:chExt cx="694019" cy="786255"/>
          </a:xfrm>
        </p:grpSpPr>
        <p:pic>
          <p:nvPicPr>
            <p:cNvPr id="140" name="Object 19">
              <a:extLst>
                <a:ext uri="{FF2B5EF4-FFF2-40B4-BE49-F238E27FC236}">
                  <a16:creationId xmlns:a16="http://schemas.microsoft.com/office/drawing/2014/main" id="{2DD91DB2-A36E-43B1-998E-2A0F65A49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  <a:cs typeface="Jalnan OTF" pitchFamily="34" charset="0"/>
              </a:rPr>
              <a:t>03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0800" y="4405510"/>
            <a:ext cx="1072966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Open</a:t>
            </a:r>
            <a:r>
              <a:rPr lang="ko-KR" altLang="en-US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en-US" alt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source </a:t>
            </a:r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Library</a:t>
            </a:r>
            <a:endParaRPr lang="ko-KR" sz="7200" b="1" kern="0" spc="-200" dirty="0" err="1">
              <a:latin typeface="SB 어그로 Bold" panose="02020603020101020101" pitchFamily="18" charset="-127"/>
              <a:ea typeface="SB 어그로 Bold" panose="02020603020101020101" pitchFamily="18" charset="-127"/>
              <a:cs typeface="Calibri"/>
            </a:endParaRPr>
          </a:p>
          <a:p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33699" y="4067750"/>
            <a:ext cx="6469705" cy="1477215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98993" y="2203786"/>
            <a:ext cx="11087727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6800" kern="0" spc="-100" dirty="0" err="1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Open</a:t>
            </a:r>
            <a:r>
              <a:rPr lang="ko-KR" altLang="en-US" sz="68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6800" kern="0" spc="-100" dirty="0" err="1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source</a:t>
            </a:r>
            <a:r>
              <a:rPr lang="ko-KR" altLang="en-US" sz="6800" kern="0" spc="-1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6800" kern="0" spc="-100" dirty="0" err="1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library</a:t>
            </a:r>
            <a:endParaRPr lang="ko-KR" altLang="en-US" sz="6800" kern="0" spc="-100" dirty="0" err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43810" y="6984247"/>
            <a:ext cx="32228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사용자1</a:t>
            </a:r>
            <a:endParaRPr 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3166" y="8127173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OpenCV</a:t>
            </a:r>
            <a:endParaRPr lang="en-US" sz="38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42647" y="6984247"/>
            <a:ext cx="32228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사용자2</a:t>
            </a:r>
            <a:endParaRPr 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63282" y="7073687"/>
            <a:ext cx="32228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사용자3</a:t>
            </a:r>
            <a:endParaRPr 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27507" y="7073687"/>
            <a:ext cx="32228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Jalnan OTF" pitchFamily="34" charset="0"/>
              </a:rPr>
              <a:t>사용자4</a:t>
            </a:r>
            <a:endParaRPr 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4016" y="8132947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800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TKINTER</a:t>
            </a:r>
            <a:endParaRPr lang="ko-KR" altLang="en-US" sz="3800" kern="0" spc="-200" dirty="0" err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22542" y="8155555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kern="0" spc="-200" dirty="0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NumPy</a:t>
            </a:r>
            <a:endParaRPr lang="en-US" sz="38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16385" y="8155555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kern="0" spc="-200" dirty="0" err="1">
                <a:solidFill>
                  <a:srgbClr val="000000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MediaPipe</a:t>
            </a:r>
            <a:endParaRPr lang="en-US" sz="38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715476" y="4163364"/>
            <a:ext cx="16854762" cy="121855"/>
            <a:chOff x="715476" y="4163364"/>
            <a:chExt cx="16854762" cy="1218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15476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659825" y="6850184"/>
              <a:ext cx="5377778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48E826E5-7D30-4B3B-B524-DD0676A94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617" y="5457238"/>
            <a:ext cx="1811867" cy="2214542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4DE277FA-9BC0-4D04-9A7F-5382B7B4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033" y="5454918"/>
            <a:ext cx="1896535" cy="2166264"/>
          </a:xfrm>
          <a:prstGeom prst="rect">
            <a:avLst/>
          </a:prstGeom>
        </p:spPr>
      </p:pic>
      <p:pic>
        <p:nvPicPr>
          <p:cNvPr id="1026" name="Picture 2" descr="NumPy - 위키백과, 우리 모두의 백과사전">
            <a:extLst>
              <a:ext uri="{FF2B5EF4-FFF2-40B4-BE49-F238E27FC236}">
                <a16:creationId xmlns:a16="http://schemas.microsoft.com/office/drawing/2014/main" id="{5B2948F7-510A-4ED5-8CE8-0865A1C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76" y="5846044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Pipe - YouTube">
            <a:extLst>
              <a:ext uri="{FF2B5EF4-FFF2-40B4-BE49-F238E27FC236}">
                <a16:creationId xmlns:a16="http://schemas.microsoft.com/office/drawing/2014/main" id="{463B385D-D9C6-4AE3-BF54-1324CC5C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846" y="54226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04</a:t>
            </a:r>
            <a:endParaRPr 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62200" y="4268850"/>
            <a:ext cx="1072966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Open</a:t>
            </a:r>
            <a:r>
              <a:rPr 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source</a:t>
            </a:r>
            <a:r>
              <a:rPr lang="ko-KR" sz="7200" b="1" kern="0" spc="-200" dirty="0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 </a:t>
            </a:r>
            <a:r>
              <a:rPr lang="ko-KR" sz="7200" b="1" kern="0" spc="-200" dirty="0" err="1">
                <a:latin typeface="SB 어그로 Bold" panose="02020603020101020101" pitchFamily="18" charset="-127"/>
                <a:ea typeface="SB 어그로 Bold" panose="02020603020101020101" pitchFamily="18" charset="-127"/>
                <a:cs typeface="+mn-lt"/>
              </a:rPr>
              <a:t>license</a:t>
            </a:r>
            <a:endParaRPr lang="ko-KR" altLang="en-US" sz="7200" b="1" dirty="0" err="1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7366" y="3866667"/>
            <a:ext cx="7104706" cy="1815881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280</Words>
  <Application>Microsoft Office PowerPoint</Application>
  <PresentationFormat>사용자 지정</PresentationFormat>
  <Paragraphs>100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Calibri (본문)</vt:lpstr>
      <vt:lpstr>Jalnan OTF</vt:lpstr>
      <vt:lpstr>SB 어그로 Bold</vt:lpstr>
      <vt:lpstr>SB 어그로 Light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김재홍</cp:lastModifiedBy>
  <cp:revision>312</cp:revision>
  <dcterms:created xsi:type="dcterms:W3CDTF">2021-12-17T12:41:50Z</dcterms:created>
  <dcterms:modified xsi:type="dcterms:W3CDTF">2021-12-20T14:49:40Z</dcterms:modified>
</cp:coreProperties>
</file>