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omments/modernComment_10F_77CEA19D.xml" ContentType="application/vnd.ms-powerpoint.comment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62" r:id="rId3"/>
    <p:sldId id="258" r:id="rId4"/>
    <p:sldId id="274" r:id="rId5"/>
    <p:sldId id="263" r:id="rId6"/>
    <p:sldId id="259" r:id="rId7"/>
    <p:sldId id="261" r:id="rId8"/>
    <p:sldId id="271" r:id="rId9"/>
    <p:sldId id="273" r:id="rId10"/>
    <p:sldId id="264" r:id="rId11"/>
    <p:sldId id="272" r:id="rId12"/>
    <p:sldId id="260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2B93FE-E30D-9389-5CE8-CD0C1BBB1B8F}" name="방소연" initials="방" userId="방소연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7" autoAdjust="0"/>
    <p:restoredTop sz="94705" autoAdjust="0"/>
  </p:normalViewPr>
  <p:slideViewPr>
    <p:cSldViewPr snapToGrid="0">
      <p:cViewPr varScale="1">
        <p:scale>
          <a:sx n="106" d="100"/>
          <a:sy n="106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2"/>
          <c:y val="8.7595414309898922E-2"/>
          <c:w val="0.67748412879657161"/>
          <c:h val="0.861507678096009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solidFill>
                <a:srgbClr val="FDC34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0F-42B5-96A0-8D4E1BA0F5B0}"/>
              </c:ext>
            </c:extLst>
          </c:dPt>
          <c:dLbls>
            <c:dLbl>
              <c:idx val="0"/>
              <c:layout>
                <c:manualLayout>
                  <c:x val="0.1330182939431227"/>
                  <c:y val="0.1268623241729570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defRPr>
                    </a:pPr>
                    <a:r>
                      <a:rPr lang="en-US" altLang="ko-KR" dirty="0"/>
                      <a:t>100%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ea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70F-42B5-96A0-8D4E1BA0F5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1"/>
                <c:pt idx="0">
                  <c:v>Python</c:v>
                </c:pt>
              </c:strCache>
              <c:extLst/>
            </c:strRef>
          </c:cat>
          <c:val>
            <c:numRef>
              <c:f>Sheet1!$B$2:$B$5</c:f>
              <c:numCache>
                <c:formatCode>0.00%</c:formatCode>
                <c:ptCount val="1"/>
                <c:pt idx="0">
                  <c:v>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770F-42B5-96A0-8D4E1BA0F5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2"/>
          <c:y val="8.7595414309898922E-2"/>
          <c:w val="0.67748412879657161"/>
          <c:h val="0.861507678096009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solidFill>
                <a:srgbClr val="FDC34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0F-42B5-96A0-8D4E1BA0F5B0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0F-42B5-96A0-8D4E1BA0F5B0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0F-42B5-96A0-8D4E1BA0F5B0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70F-42B5-96A0-8D4E1BA0F5B0}"/>
              </c:ext>
            </c:extLst>
          </c:dPt>
          <c:dLbls>
            <c:dLbl>
              <c:idx val="0"/>
              <c:layout>
                <c:manualLayout>
                  <c:x val="0.1330182939431227"/>
                  <c:y val="0.126862324172957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ea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70F-42B5-96A0-8D4E1BA0F5B0}"/>
                </c:ext>
              </c:extLst>
            </c:dLbl>
            <c:dLbl>
              <c:idx val="1"/>
              <c:layout>
                <c:manualLayout>
                  <c:x val="-0.1520209073635688"/>
                  <c:y val="-0.117800729589174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70F-42B5-96A0-8D4E1BA0F5B0}"/>
                </c:ext>
              </c:extLst>
            </c:dLbl>
            <c:dLbl>
              <c:idx val="2"/>
              <c:layout>
                <c:manualLayout>
                  <c:x val="-4.5131206873559489E-2"/>
                  <c:y val="-0.151026576396377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70F-42B5-96A0-8D4E1BA0F5B0}"/>
                </c:ext>
              </c:extLst>
            </c:dLbl>
            <c:dLbl>
              <c:idx val="3"/>
              <c:layout>
                <c:manualLayout>
                  <c:x val="-4.7506533551116125E-3"/>
                  <c:y val="-0.160120754666721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70F-42B5-96A0-8D4E1BA0F5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제품 '가'</c:v>
                </c:pt>
                <c:pt idx="1">
                  <c:v>제품 '나'</c:v>
                </c:pt>
                <c:pt idx="2">
                  <c:v>제품 '다'</c:v>
                </c:pt>
                <c:pt idx="3">
                  <c:v>ETC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0.69</c:v>
                </c:pt>
                <c:pt idx="1">
                  <c:v>0.25</c:v>
                </c:pt>
                <c:pt idx="2" formatCode="0%">
                  <c:v>0.04</c:v>
                </c:pt>
                <c:pt idx="3" formatCode="0%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0F-42B5-96A0-8D4E1BA0F5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F_77CEA19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3DAD4F3-1B26-45F7-8A0F-771C8E5FC9D1}" authorId="{952B93FE-E30D-9389-5CE8-CD0C1BBB1B8F}" created="2021-11-21T13:25:48.578">
    <pc:sldMkLst xmlns:pc="http://schemas.microsoft.com/office/powerpoint/2013/main/command">
      <pc:docMk/>
      <pc:sldMk cId="2010030493" sldId="271"/>
    </pc:sldMkLst>
    <p188:replyLst>
      <p188:reply id="{53E27690-696D-47B0-BEF9-EB583A77F645}" authorId="{952B93FE-E30D-9389-5CE8-CD0C1BBB1B8F}" created="2021-11-21T13:30:41.011">
        <p188:txBody>
          <a:bodyPr/>
          <a:lstStyle/>
          <a:p>
            <a:r>
              <a:rPr lang="ko-KR" altLang="en-US"/>
              <a:t>1. find skin color object(색 데이터 사용)
2. reducing the noise
(opencv-bilateralFiler )
3. thresholding
4. compare image contour
and convex Hull
-&gt; convexity Defects
(opencv-image contour)</a:t>
            </a:r>
          </a:p>
        </p188:txBody>
      </p188:reply>
    </p188:replyLst>
    <p188:txBody>
      <a:bodyPr/>
      <a:lstStyle/>
      <a:p>
        <a:r>
          <a:rPr lang="ko-KR" altLang="en-US"/>
          <a:t>opencv and numpy are mainly used
math library also used in this code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1ECE6-9808-4B25-BD9A-65212F4634B3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F1C76-F942-4183-89BE-F6AD93D60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F1C76-F942-4183-89BE-F6AD93D600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8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F1C76-F942-4183-89BE-F6AD93D600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4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F1C76-F942-4183-89BE-F6AD93D600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1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3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6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0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3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5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7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9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F_77CEA19D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FCD7843-E9C0-4F9A-951F-28D165599991}"/>
              </a:ext>
            </a:extLst>
          </p:cNvPr>
          <p:cNvSpPr/>
          <p:nvPr/>
        </p:nvSpPr>
        <p:spPr>
          <a:xfrm>
            <a:off x="4370895" y="1707431"/>
            <a:ext cx="3450210" cy="3450210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143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4000" rtlCol="0" anchor="t"/>
          <a:lstStyle/>
          <a:p>
            <a:pPr algn="ctr" latinLnBrk="0">
              <a:defRPr/>
            </a:pPr>
            <a:endParaRPr lang="en-US" altLang="ko-KR" sz="1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defRPr/>
            </a:pPr>
            <a:r>
              <a:rPr lang="en-US" altLang="ko-KR" sz="3200" b="1" i="1" kern="0" dirty="0">
                <a:solidFill>
                  <a:srgbClr val="5B9BD5">
                    <a:lumMod val="50000"/>
                  </a:srgbClr>
                </a:solidFill>
              </a:rPr>
              <a:t>Interim</a:t>
            </a:r>
          </a:p>
          <a:p>
            <a:pPr algn="ctr" latinLnBrk="0">
              <a:defRPr/>
            </a:pPr>
            <a:r>
              <a:rPr lang="en-US" altLang="ko-KR" sz="3200" b="1" i="1" kern="0" dirty="0">
                <a:solidFill>
                  <a:srgbClr val="5B9BD5">
                    <a:lumMod val="50000"/>
                  </a:srgbClr>
                </a:solidFill>
              </a:rPr>
              <a:t>Report</a:t>
            </a:r>
          </a:p>
          <a:p>
            <a:pPr algn="ctr" latinLnBrk="0">
              <a:defRPr/>
            </a:pPr>
            <a:endParaRPr lang="en-US" altLang="ko-KR" sz="400" kern="0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022E0A-710E-4455-9BE9-25B9506E407B}"/>
              </a:ext>
            </a:extLst>
          </p:cNvPr>
          <p:cNvSpPr/>
          <p:nvPr/>
        </p:nvSpPr>
        <p:spPr>
          <a:xfrm>
            <a:off x="4370895" y="3847315"/>
            <a:ext cx="3450210" cy="1310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4A37EC-FD4B-4E2F-B0B9-5B6AA4B098EC}"/>
              </a:ext>
            </a:extLst>
          </p:cNvPr>
          <p:cNvSpPr/>
          <p:nvPr/>
        </p:nvSpPr>
        <p:spPr>
          <a:xfrm>
            <a:off x="7543898" y="1707431"/>
            <a:ext cx="277207" cy="277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X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68D958-841D-4BA0-A70B-E909B94A854D}"/>
              </a:ext>
            </a:extLst>
          </p:cNvPr>
          <p:cNvCxnSpPr>
            <a:cxnSpLocks/>
          </p:cNvCxnSpPr>
          <p:nvPr/>
        </p:nvCxnSpPr>
        <p:spPr>
          <a:xfrm>
            <a:off x="5577526" y="4384643"/>
            <a:ext cx="180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24F0BC-52C0-40ED-BF29-E8965C3D0C1D}"/>
              </a:ext>
            </a:extLst>
          </p:cNvPr>
          <p:cNvCxnSpPr>
            <a:cxnSpLocks/>
          </p:cNvCxnSpPr>
          <p:nvPr/>
        </p:nvCxnSpPr>
        <p:spPr>
          <a:xfrm>
            <a:off x="5577526" y="4384643"/>
            <a:ext cx="1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53AA1F-D1C2-42B7-B8CF-9205CD560031}"/>
              </a:ext>
            </a:extLst>
          </p:cNvPr>
          <p:cNvSpPr txBox="1"/>
          <p:nvPr/>
        </p:nvSpPr>
        <p:spPr>
          <a:xfrm>
            <a:off x="5485615" y="4107644"/>
            <a:ext cx="1628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Team 5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56232-7790-4FFC-A72F-364A05C33378}"/>
              </a:ext>
            </a:extLst>
          </p:cNvPr>
          <p:cNvSpPr txBox="1"/>
          <p:nvPr/>
        </p:nvSpPr>
        <p:spPr>
          <a:xfrm>
            <a:off x="5485615" y="4494142"/>
            <a:ext cx="16284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Art &amp; Tech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방소연</a:t>
            </a:r>
            <a:endParaRPr lang="ko-KR" alt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04836CA-FAF1-46A9-A7B8-97E7EA688C05}"/>
              </a:ext>
            </a:extLst>
          </p:cNvPr>
          <p:cNvSpPr/>
          <p:nvPr/>
        </p:nvSpPr>
        <p:spPr>
          <a:xfrm>
            <a:off x="6784194" y="4482787"/>
            <a:ext cx="593332" cy="246221"/>
          </a:xfrm>
          <a:prstGeom prst="roundRect">
            <a:avLst>
              <a:gd name="adj" fmla="val 1979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발표자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B62298-BF61-4DF1-8E54-7F53EE3F1F23}"/>
              </a:ext>
            </a:extLst>
          </p:cNvPr>
          <p:cNvGrpSpPr/>
          <p:nvPr/>
        </p:nvGrpSpPr>
        <p:grpSpPr>
          <a:xfrm>
            <a:off x="4746653" y="4124094"/>
            <a:ext cx="593332" cy="593332"/>
            <a:chOff x="1651388" y="2172798"/>
            <a:chExt cx="1083168" cy="108316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D7B3B7D-DC36-4EC0-8B2E-E97115771BF8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2CB80CD-9F85-4F21-8D44-5BEC621AF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7200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4783776" y="1996669"/>
            <a:ext cx="2647184" cy="2647184"/>
          </a:xfrm>
          <a:prstGeom prst="ellipse">
            <a:avLst/>
          </a:prstGeom>
          <a:solidFill>
            <a:srgbClr val="FD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881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DETAILS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61874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03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C3E380-FD5A-431F-B427-97331E08D92D}"/>
              </a:ext>
            </a:extLst>
          </p:cNvPr>
          <p:cNvSpPr txBox="1"/>
          <p:nvPr/>
        </p:nvSpPr>
        <p:spPr>
          <a:xfrm>
            <a:off x="-547204" y="913655"/>
            <a:ext cx="6395437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출제 및 점수 채점 코드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77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256908" y="2535910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6908" y="2535910"/>
            <a:ext cx="1790700" cy="3937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6908" y="3073637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6908" y="3073637"/>
            <a:ext cx="212090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80708" y="1420093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187848" y="3851432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61657" y="3728321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68270" y="2643631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68270" y="2643631"/>
            <a:ext cx="1790700" cy="3937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68270" y="3181358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68270" y="3181358"/>
            <a:ext cx="212090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92070" y="1527814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099210" y="3959153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273019" y="3836042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079791" y="4289559"/>
          <a:ext cx="9835394" cy="154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82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94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367F96-A164-4A3F-8DA9-209DD165CB99}"/>
              </a:ext>
            </a:extLst>
          </p:cNvPr>
          <p:cNvSpPr/>
          <p:nvPr/>
        </p:nvSpPr>
        <p:spPr>
          <a:xfrm>
            <a:off x="279148" y="801185"/>
            <a:ext cx="11633705" cy="58432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CD7843-E9C0-4F9A-951F-28D165599991}"/>
              </a:ext>
            </a:extLst>
          </p:cNvPr>
          <p:cNvSpPr/>
          <p:nvPr/>
        </p:nvSpPr>
        <p:spPr>
          <a:xfrm>
            <a:off x="279148" y="207297"/>
            <a:ext cx="11633704" cy="593888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27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4A37EC-FD4B-4E2F-B0B9-5B6AA4B098EC}"/>
              </a:ext>
            </a:extLst>
          </p:cNvPr>
          <p:cNvSpPr/>
          <p:nvPr/>
        </p:nvSpPr>
        <p:spPr>
          <a:xfrm>
            <a:off x="11748290" y="207297"/>
            <a:ext cx="164561" cy="1645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X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24F0BC-52C0-40ED-BF29-E8965C3D0C1D}"/>
              </a:ext>
            </a:extLst>
          </p:cNvPr>
          <p:cNvCxnSpPr>
            <a:cxnSpLocks/>
          </p:cNvCxnSpPr>
          <p:nvPr/>
        </p:nvCxnSpPr>
        <p:spPr>
          <a:xfrm>
            <a:off x="278621" y="6644455"/>
            <a:ext cx="1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8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256908" y="2535910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6908" y="2535910"/>
            <a:ext cx="1790700" cy="3937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6908" y="3073637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6908" y="3073637"/>
            <a:ext cx="212090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80708" y="1420093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187848" y="3851432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61657" y="3728321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68270" y="2643631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68270" y="2643631"/>
            <a:ext cx="1790700" cy="3937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68270" y="3181358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68270" y="3181358"/>
            <a:ext cx="212090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92070" y="1527814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099210" y="3959153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273019" y="3836042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079791" y="4289559"/>
          <a:ext cx="9835394" cy="154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9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4981868" y="4910901"/>
            <a:ext cx="747021" cy="45565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7" name="차트 36"/>
          <p:cNvGraphicFramePr/>
          <p:nvPr/>
        </p:nvGraphicFramePr>
        <p:xfrm>
          <a:off x="852596" y="1657865"/>
          <a:ext cx="5346633" cy="420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직사각형 37"/>
          <p:cNvSpPr/>
          <p:nvPr/>
        </p:nvSpPr>
        <p:spPr>
          <a:xfrm>
            <a:off x="2834825" y="3553132"/>
            <a:ext cx="138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Product</a:t>
            </a:r>
          </a:p>
        </p:txBody>
      </p:sp>
      <p:sp>
        <p:nvSpPr>
          <p:cNvPr id="39" name="원호 38"/>
          <p:cNvSpPr/>
          <p:nvPr/>
        </p:nvSpPr>
        <p:spPr>
          <a:xfrm>
            <a:off x="6490714" y="2259846"/>
            <a:ext cx="1738241" cy="1738241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90713" y="2044015"/>
            <a:ext cx="86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27109" y="2971830"/>
            <a:ext cx="14654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42" name="원호 41"/>
          <p:cNvSpPr/>
          <p:nvPr/>
        </p:nvSpPr>
        <p:spPr>
          <a:xfrm>
            <a:off x="8970677" y="2259846"/>
            <a:ext cx="1738241" cy="1738241"/>
          </a:xfrm>
          <a:prstGeom prst="arc">
            <a:avLst>
              <a:gd name="adj1" fmla="val 16096352"/>
              <a:gd name="adj2" fmla="val 598605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70676" y="2044015"/>
            <a:ext cx="86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52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107072" y="2971830"/>
            <a:ext cx="14654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cxnSp>
        <p:nvCxnSpPr>
          <p:cNvPr id="45" name="구부러진 연결선 44"/>
          <p:cNvCxnSpPr/>
          <p:nvPr/>
        </p:nvCxnSpPr>
        <p:spPr>
          <a:xfrm rot="16200000" flipV="1">
            <a:off x="4866703" y="4357234"/>
            <a:ext cx="668833" cy="438501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974421" y="4910901"/>
            <a:ext cx="420084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60797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281864" y="4123364"/>
            <a:ext cx="2661473" cy="360000"/>
          </a:xfrm>
          <a:prstGeom prst="rect">
            <a:avLst/>
          </a:prstGeom>
          <a:solidFill>
            <a:srgbClr val="FDC3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81865" y="4620454"/>
            <a:ext cx="2661472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6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281419" y="1964724"/>
          <a:ext cx="2656131" cy="21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4733518" y="4123364"/>
            <a:ext cx="2661473" cy="360000"/>
          </a:xfrm>
          <a:prstGeom prst="rect">
            <a:avLst/>
          </a:prstGeom>
          <a:solidFill>
            <a:srgbClr val="FDC3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733519" y="4620454"/>
            <a:ext cx="2661472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6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4733073" y="1964724"/>
          <a:ext cx="2656131" cy="21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8185172" y="4123364"/>
            <a:ext cx="2661473" cy="360000"/>
          </a:xfrm>
          <a:prstGeom prst="rect">
            <a:avLst/>
          </a:prstGeom>
          <a:solidFill>
            <a:srgbClr val="FDC3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185173" y="4620454"/>
            <a:ext cx="2661472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6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8184727" y="1964724"/>
          <a:ext cx="2656131" cy="21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30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A116A8-9DDA-4D40-B3A1-0E972864B516}"/>
              </a:ext>
            </a:extLst>
          </p:cNvPr>
          <p:cNvSpPr/>
          <p:nvPr/>
        </p:nvSpPr>
        <p:spPr>
          <a:xfrm>
            <a:off x="2890988" y="3104402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298B89B8-F778-449F-A25B-22841FC29929}"/>
              </a:ext>
            </a:extLst>
          </p:cNvPr>
          <p:cNvSpPr>
            <a:spLocks/>
          </p:cNvSpPr>
          <p:nvPr/>
        </p:nvSpPr>
        <p:spPr bwMode="auto">
          <a:xfrm>
            <a:off x="9239245" y="2728963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23">
            <a:extLst>
              <a:ext uri="{FF2B5EF4-FFF2-40B4-BE49-F238E27FC236}">
                <a16:creationId xmlns:a16="http://schemas.microsoft.com/office/drawing/2014/main" id="{5EC932B5-4859-4093-B6C2-97E0670E3604}"/>
              </a:ext>
            </a:extLst>
          </p:cNvPr>
          <p:cNvSpPr>
            <a:spLocks/>
          </p:cNvSpPr>
          <p:nvPr/>
        </p:nvSpPr>
        <p:spPr bwMode="auto">
          <a:xfrm>
            <a:off x="6503737" y="4860102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0D970D5A-06C2-4BBD-94EA-D537214DEE6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746493" y="2728963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BED6489-4A95-46D0-886D-659BA5A2BF99}"/>
              </a:ext>
            </a:extLst>
          </p:cNvPr>
          <p:cNvGrpSpPr/>
          <p:nvPr/>
        </p:nvGrpSpPr>
        <p:grpSpPr>
          <a:xfrm flipV="1">
            <a:off x="5162828" y="3920888"/>
            <a:ext cx="2846547" cy="1446846"/>
            <a:chOff x="2031517" y="2753557"/>
            <a:chExt cx="2846547" cy="144684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6863448-2594-4EBD-8CDF-6BA616A23F6B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FDC345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오른쪽 대괄호 37">
              <a:extLst>
                <a:ext uri="{FF2B5EF4-FFF2-40B4-BE49-F238E27FC236}">
                  <a16:creationId xmlns:a16="http://schemas.microsoft.com/office/drawing/2014/main" id="{F2A15377-D6E0-47AC-907F-8CB9C07723BB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08A438-CD35-4B86-94F1-333D53098597}"/>
              </a:ext>
            </a:extLst>
          </p:cNvPr>
          <p:cNvSpPr/>
          <p:nvPr/>
        </p:nvSpPr>
        <p:spPr>
          <a:xfrm>
            <a:off x="5624503" y="3104401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3CECD2-18F9-4FB5-A206-7A7C44AAB4C4}"/>
              </a:ext>
            </a:extLst>
          </p:cNvPr>
          <p:cNvSpPr/>
          <p:nvPr/>
        </p:nvSpPr>
        <p:spPr>
          <a:xfrm>
            <a:off x="8358018" y="3104400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16D68EA-A4B2-4A50-95DD-E01E4F9D4308}"/>
              </a:ext>
            </a:extLst>
          </p:cNvPr>
          <p:cNvGrpSpPr/>
          <p:nvPr/>
        </p:nvGrpSpPr>
        <p:grpSpPr>
          <a:xfrm>
            <a:off x="7874103" y="2276559"/>
            <a:ext cx="2848723" cy="2622654"/>
            <a:chOff x="7874103" y="2461911"/>
            <a:chExt cx="2848723" cy="2622654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5436D4C-A7A4-4DBE-B70D-5FE9134E62D2}"/>
                </a:ext>
              </a:extLst>
            </p:cNvPr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58410F0B-69C6-41FE-9E09-0910C0A0C57F}"/>
                  </a:ext>
                </a:extLst>
              </p:cNvPr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FDC345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오른쪽 대괄호 44">
                <a:extLst>
                  <a:ext uri="{FF2B5EF4-FFF2-40B4-BE49-F238E27FC236}">
                    <a16:creationId xmlns:a16="http://schemas.microsoft.com/office/drawing/2014/main" id="{E0BF8CA0-0E27-4DAC-BDC1-FD7349AF492D}"/>
                  </a:ext>
                </a:extLst>
              </p:cNvPr>
              <p:cNvSpPr/>
              <p:nvPr/>
            </p:nvSpPr>
            <p:spPr>
              <a:xfrm rot="16200000">
                <a:off x="8181270" y="206582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headEnd type="oval" w="lg" len="lg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DD35F34F-768B-4688-96BD-AD511CCDA8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7EC901-70E2-480E-9F84-20E0BAE2651D}"/>
              </a:ext>
            </a:extLst>
          </p:cNvPr>
          <p:cNvSpPr/>
          <p:nvPr/>
        </p:nvSpPr>
        <p:spPr>
          <a:xfrm>
            <a:off x="10207864" y="5008948"/>
            <a:ext cx="1025572" cy="358786"/>
          </a:xfrm>
          <a:prstGeom prst="rect">
            <a:avLst/>
          </a:prstGeom>
          <a:solidFill>
            <a:srgbClr val="FDC345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5EABB74-66AF-4E3A-BD63-20D59B194FEF}"/>
              </a:ext>
            </a:extLst>
          </p:cNvPr>
          <p:cNvGrpSpPr/>
          <p:nvPr/>
        </p:nvGrpSpPr>
        <p:grpSpPr>
          <a:xfrm>
            <a:off x="973803" y="2276559"/>
            <a:ext cx="4279817" cy="1506047"/>
            <a:chOff x="973803" y="2461911"/>
            <a:chExt cx="4279817" cy="1506047"/>
          </a:xfrm>
        </p:grpSpPr>
        <p:sp>
          <p:nvSpPr>
            <p:cNvPr id="48" name="오른쪽 대괄호 47">
              <a:extLst>
                <a:ext uri="{FF2B5EF4-FFF2-40B4-BE49-F238E27FC236}">
                  <a16:creationId xmlns:a16="http://schemas.microsoft.com/office/drawing/2014/main" id="{C3A64368-A413-4271-AC37-564790D405D4}"/>
                </a:ext>
              </a:extLst>
            </p:cNvPr>
            <p:cNvSpPr/>
            <p:nvPr/>
          </p:nvSpPr>
          <p:spPr>
            <a:xfrm rot="16200000">
              <a:off x="3227114" y="1762060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E2601A2-751C-4C00-A597-79307C439C48}"/>
                </a:ext>
              </a:extLst>
            </p:cNvPr>
            <p:cNvSpPr/>
            <p:nvPr/>
          </p:nvSpPr>
          <p:spPr>
            <a:xfrm>
              <a:off x="973803" y="3609172"/>
              <a:ext cx="1025572" cy="358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START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41FB290-CA2B-40A3-B10C-2A3B0742C0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1551" y="3518565"/>
              <a:ext cx="0" cy="54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32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68927" y="209371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281864" y="4123364"/>
            <a:ext cx="2661473" cy="360000"/>
          </a:xfrm>
          <a:prstGeom prst="rect">
            <a:avLst/>
          </a:prstGeom>
          <a:solidFill>
            <a:srgbClr val="FDC3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1. Goal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49942"/>
              </p:ext>
            </p:extLst>
          </p:nvPr>
        </p:nvGraphicFramePr>
        <p:xfrm>
          <a:off x="1281419" y="1964724"/>
          <a:ext cx="2656131" cy="21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4733518" y="4123364"/>
            <a:ext cx="2661473" cy="360000"/>
          </a:xfrm>
          <a:prstGeom prst="rect">
            <a:avLst/>
          </a:prstGeom>
          <a:solidFill>
            <a:srgbClr val="FDC3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2. Milestones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733519" y="4620454"/>
            <a:ext cx="2661472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4733073" y="1964724"/>
          <a:ext cx="2656131" cy="21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8185172" y="4123364"/>
            <a:ext cx="2661473" cy="360000"/>
          </a:xfrm>
          <a:prstGeom prst="rect">
            <a:avLst/>
          </a:prstGeom>
          <a:solidFill>
            <a:srgbClr val="FDC3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3. Details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8184727" y="1964724"/>
          <a:ext cx="2656131" cy="21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357124C-4FE3-46F3-9B1D-777429DABA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59" y="2364916"/>
            <a:ext cx="1439489" cy="14394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5E0124-77BF-4A5C-80B1-F8FBF0C43B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92" y="2018738"/>
            <a:ext cx="2050613" cy="20506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62066C-B310-4E2B-9781-518AA654F5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214" y="2364916"/>
            <a:ext cx="1391386" cy="139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4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Goal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61874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C3E380-FD5A-431F-B427-97331E08D92D}"/>
              </a:ext>
            </a:extLst>
          </p:cNvPr>
          <p:cNvSpPr txBox="1"/>
          <p:nvPr/>
        </p:nvSpPr>
        <p:spPr>
          <a:xfrm>
            <a:off x="6479631" y="2155904"/>
            <a:ext cx="49871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노래 가사에 따라 화면에 제시된 문제를 </a:t>
            </a: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보고 손을 시간 안에 문제로 제시된 모양과 </a:t>
            </a: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일치하도록 만들어 많은 점수를 얻는 것을</a:t>
            </a: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목표로 하는 게임 제작</a:t>
            </a:r>
          </a:p>
        </p:txBody>
      </p:sp>
      <p:pic>
        <p:nvPicPr>
          <p:cNvPr id="1026" name="Picture 2" descr="구글, 스마트폰 카메라로 손가락 추적 기술 개발">
            <a:extLst>
              <a:ext uri="{FF2B5EF4-FFF2-40B4-BE49-F238E27FC236}">
                <a16:creationId xmlns:a16="http://schemas.microsoft.com/office/drawing/2014/main" id="{31BF2E55-AA82-49D6-966F-92C7D70A6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6" y="2099934"/>
            <a:ext cx="5033147" cy="26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2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Responsibilities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white"/>
                    </a:solidFill>
                  </a:rPr>
                  <a:t>+</a:t>
                </a:r>
                <a:endParaRPr lang="ko-KR" altLang="en-US" sz="4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EA2112-5F83-48AF-A3AF-C35AD802E249}"/>
              </a:ext>
            </a:extLst>
          </p:cNvPr>
          <p:cNvGrpSpPr/>
          <p:nvPr/>
        </p:nvGrpSpPr>
        <p:grpSpPr>
          <a:xfrm>
            <a:off x="6995557" y="4799857"/>
            <a:ext cx="1225418" cy="1467431"/>
            <a:chOff x="1281864" y="4123364"/>
            <a:chExt cx="2661473" cy="1354798"/>
          </a:xfrm>
        </p:grpSpPr>
        <p:sp>
          <p:nvSpPr>
            <p:cNvPr id="22" name="직사각형 21"/>
            <p:cNvSpPr/>
            <p:nvPr/>
          </p:nvSpPr>
          <p:spPr>
            <a:xfrm>
              <a:off x="1281864" y="4123364"/>
              <a:ext cx="2661473" cy="360000"/>
            </a:xfrm>
            <a:prstGeom prst="rect">
              <a:avLst/>
            </a:prstGeom>
            <a:solidFill>
              <a:srgbClr val="FDC34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prstClr val="white"/>
                  </a:solidFill>
                </a:rPr>
                <a:t>최선미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81865" y="4620454"/>
              <a:ext cx="2661472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65000"/>
                    </a:prstClr>
                  </a:solidFill>
                </a:rPr>
                <a:t>문제와 손동작 매칭</a:t>
              </a:r>
              <a:endParaRPr lang="en-US" altLang="ko-KR" sz="110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65000"/>
                    </a:prstClr>
                  </a:solidFill>
                </a:rPr>
                <a:t>음악 선택 </a:t>
              </a:r>
              <a:endParaRPr lang="en-US" altLang="ko-KR" sz="110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65000"/>
                    </a:prstClr>
                  </a:solidFill>
                </a:rPr>
                <a:t>및 출력</a:t>
              </a:r>
              <a:endParaRPr lang="en-US" altLang="ko-KR" sz="11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EDF9A0C-C9FC-41D4-B60B-E6654D2D18B7}"/>
              </a:ext>
            </a:extLst>
          </p:cNvPr>
          <p:cNvGrpSpPr/>
          <p:nvPr/>
        </p:nvGrpSpPr>
        <p:grpSpPr>
          <a:xfrm>
            <a:off x="3842183" y="4799855"/>
            <a:ext cx="1225418" cy="1467429"/>
            <a:chOff x="1281864" y="4123365"/>
            <a:chExt cx="2661473" cy="135479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052D326-39F7-48F2-B940-CE20753FE70C}"/>
                </a:ext>
              </a:extLst>
            </p:cNvPr>
            <p:cNvSpPr/>
            <p:nvPr/>
          </p:nvSpPr>
          <p:spPr>
            <a:xfrm>
              <a:off x="1281864" y="4123365"/>
              <a:ext cx="2661473" cy="360000"/>
            </a:xfrm>
            <a:prstGeom prst="rect">
              <a:avLst/>
            </a:prstGeom>
            <a:solidFill>
              <a:srgbClr val="FDC34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>
                  <a:solidFill>
                    <a:prstClr val="white"/>
                  </a:solidFill>
                </a:rPr>
                <a:t>이유림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1DE7AC1-DBF6-4C45-AB06-885A2673FEBB}"/>
                </a:ext>
              </a:extLst>
            </p:cNvPr>
            <p:cNvSpPr/>
            <p:nvPr/>
          </p:nvSpPr>
          <p:spPr>
            <a:xfrm>
              <a:off x="1281865" y="4620454"/>
              <a:ext cx="2661472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65000"/>
                    </a:prstClr>
                  </a:solidFill>
                </a:rPr>
                <a:t>문제 출력</a:t>
              </a:r>
              <a:endParaRPr lang="en-US" altLang="ko-KR" sz="110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white">
                      <a:lumMod val="65000"/>
                    </a:prstClr>
                  </a:solidFill>
                </a:rPr>
                <a:t>UI</a:t>
              </a:r>
              <a:r>
                <a:rPr lang="ko-KR" altLang="en-US" sz="1100" dirty="0">
                  <a:solidFill>
                    <a:prstClr val="white">
                      <a:lumMod val="65000"/>
                    </a:prstClr>
                  </a:solidFill>
                </a:rPr>
                <a:t>구현</a:t>
              </a:r>
              <a:endParaRPr lang="en-US" altLang="ko-KR" sz="11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6B2678C-FA02-4983-AADE-8871247A05EC}"/>
              </a:ext>
            </a:extLst>
          </p:cNvPr>
          <p:cNvGrpSpPr/>
          <p:nvPr/>
        </p:nvGrpSpPr>
        <p:grpSpPr>
          <a:xfrm>
            <a:off x="4765263" y="3166472"/>
            <a:ext cx="2661473" cy="1234837"/>
            <a:chOff x="1281864" y="4123364"/>
            <a:chExt cx="2661473" cy="123483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C3ADA5-EE61-4B9E-8D30-75218473C2B6}"/>
                </a:ext>
              </a:extLst>
            </p:cNvPr>
            <p:cNvSpPr/>
            <p:nvPr/>
          </p:nvSpPr>
          <p:spPr>
            <a:xfrm>
              <a:off x="1281864" y="4123364"/>
              <a:ext cx="2661473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prstClr val="white"/>
                  </a:solidFill>
                </a:rPr>
                <a:t>공통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A3418CE-6D1E-4BC4-99EF-97113537BB68}"/>
                </a:ext>
              </a:extLst>
            </p:cNvPr>
            <p:cNvSpPr/>
            <p:nvPr/>
          </p:nvSpPr>
          <p:spPr>
            <a:xfrm>
              <a:off x="1281865" y="4500493"/>
              <a:ext cx="2661472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/>
                  </a:solidFill>
                  <a:latin typeface="+mj-lt"/>
                </a:rPr>
                <a:t>아이디어 회의</a:t>
              </a:r>
              <a:endParaRPr lang="en-US" altLang="ko-KR" sz="1100" dirty="0">
                <a:solidFill>
                  <a:schemeClr val="tx1"/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/>
                  </a:solidFill>
                  <a:latin typeface="+mj-lt"/>
                </a:rPr>
                <a:t>자료 조사</a:t>
              </a:r>
              <a:endParaRPr lang="en-US" altLang="ko-KR" sz="1100" dirty="0">
                <a:solidFill>
                  <a:schemeClr val="tx1"/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/>
                  </a:solidFill>
                  <a:latin typeface="+mj-lt"/>
                </a:rPr>
                <a:t>디버깅 작업</a:t>
              </a:r>
              <a:endParaRPr lang="en-US" altLang="ko-KR" sz="11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31A48AA-2613-4D89-90E6-FE2183507614}"/>
              </a:ext>
            </a:extLst>
          </p:cNvPr>
          <p:cNvGrpSpPr/>
          <p:nvPr/>
        </p:nvGrpSpPr>
        <p:grpSpPr>
          <a:xfrm>
            <a:off x="2329358" y="2392247"/>
            <a:ext cx="1225418" cy="1467431"/>
            <a:chOff x="1281864" y="4123364"/>
            <a:chExt cx="2661473" cy="135479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31D982F-A87C-4901-9037-1D6B4AFBF8FB}"/>
                </a:ext>
              </a:extLst>
            </p:cNvPr>
            <p:cNvSpPr/>
            <p:nvPr/>
          </p:nvSpPr>
          <p:spPr>
            <a:xfrm>
              <a:off x="1281864" y="4123364"/>
              <a:ext cx="2661473" cy="360000"/>
            </a:xfrm>
            <a:prstGeom prst="rect">
              <a:avLst/>
            </a:prstGeom>
            <a:solidFill>
              <a:srgbClr val="FDC34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prstClr val="white"/>
                  </a:solidFill>
                </a:rPr>
                <a:t>강민재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5C862F-8344-4228-A7B8-C662368EDA7C}"/>
                </a:ext>
              </a:extLst>
            </p:cNvPr>
            <p:cNvSpPr/>
            <p:nvPr/>
          </p:nvSpPr>
          <p:spPr>
            <a:xfrm>
              <a:off x="1281865" y="4620454"/>
              <a:ext cx="2661472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65000"/>
                    </a:prstClr>
                  </a:solidFill>
                </a:rPr>
                <a:t>문제와 </a:t>
              </a:r>
              <a:endParaRPr lang="en-US" altLang="ko-KR" sz="110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65000"/>
                    </a:prstClr>
                  </a:solidFill>
                </a:rPr>
                <a:t>손동작 매칭</a:t>
              </a:r>
              <a:endParaRPr lang="en-US" altLang="ko-KR" sz="110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white">
                      <a:lumMod val="65000"/>
                    </a:prstClr>
                  </a:solidFill>
                </a:rPr>
                <a:t>UI</a:t>
              </a:r>
              <a:r>
                <a:rPr lang="ko-KR" altLang="en-US" sz="1100" dirty="0">
                  <a:solidFill>
                    <a:prstClr val="white">
                      <a:lumMod val="65000"/>
                    </a:prstClr>
                  </a:solidFill>
                </a:rPr>
                <a:t> 구현</a:t>
              </a:r>
              <a:endParaRPr lang="en-US" altLang="ko-KR" sz="11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097BEBF-730A-43B5-8328-D4FCA181AB70}"/>
              </a:ext>
            </a:extLst>
          </p:cNvPr>
          <p:cNvGrpSpPr/>
          <p:nvPr/>
        </p:nvGrpSpPr>
        <p:grpSpPr>
          <a:xfrm>
            <a:off x="5408647" y="1231641"/>
            <a:ext cx="1225418" cy="1467431"/>
            <a:chOff x="1281864" y="4123364"/>
            <a:chExt cx="2661473" cy="135479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14B11C1-69AD-440C-BDD7-A6C1319B188B}"/>
                </a:ext>
              </a:extLst>
            </p:cNvPr>
            <p:cNvSpPr/>
            <p:nvPr/>
          </p:nvSpPr>
          <p:spPr>
            <a:xfrm>
              <a:off x="1281864" y="4123364"/>
              <a:ext cx="2661473" cy="360000"/>
            </a:xfrm>
            <a:prstGeom prst="rect">
              <a:avLst/>
            </a:prstGeom>
            <a:solidFill>
              <a:srgbClr val="FDC34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prstClr val="white"/>
                  </a:solidFill>
                </a:rPr>
                <a:t>방소연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B15679B-CA4B-40BF-8348-56DFEBC02E7A}"/>
                </a:ext>
              </a:extLst>
            </p:cNvPr>
            <p:cNvSpPr/>
            <p:nvPr/>
          </p:nvSpPr>
          <p:spPr>
            <a:xfrm>
              <a:off x="1281865" y="4620454"/>
              <a:ext cx="2661472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white">
                      <a:lumMod val="65000"/>
                    </a:prstClr>
                  </a:solidFill>
                </a:rPr>
                <a:t>UI</a:t>
              </a:r>
              <a:r>
                <a:rPr lang="ko-KR" altLang="en-US" sz="1100" dirty="0">
                  <a:solidFill>
                    <a:prstClr val="white">
                      <a:lumMod val="65000"/>
                    </a:prstClr>
                  </a:solidFill>
                </a:rPr>
                <a:t>구현</a:t>
              </a:r>
              <a:endParaRPr lang="en-US" altLang="ko-KR" sz="110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white">
                      <a:lumMod val="65000"/>
                    </a:prstClr>
                  </a:solidFill>
                </a:rPr>
                <a:t>PPT </a:t>
              </a:r>
              <a:r>
                <a:rPr lang="ko-KR" altLang="en-US" sz="1100" dirty="0">
                  <a:solidFill>
                    <a:prstClr val="white">
                      <a:lumMod val="65000"/>
                    </a:prstClr>
                  </a:solidFill>
                </a:rPr>
                <a:t>제작 </a:t>
              </a:r>
              <a:endParaRPr lang="en-US" altLang="ko-KR" sz="110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65000"/>
                    </a:prstClr>
                  </a:solidFill>
                </a:rPr>
                <a:t>및 발표</a:t>
              </a:r>
              <a:endParaRPr lang="en-US" altLang="ko-KR" sz="11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A94CDEC-8ACA-4924-AC7A-9DE97E58B7DF}"/>
              </a:ext>
            </a:extLst>
          </p:cNvPr>
          <p:cNvGrpSpPr/>
          <p:nvPr/>
        </p:nvGrpSpPr>
        <p:grpSpPr>
          <a:xfrm>
            <a:off x="8637224" y="2416988"/>
            <a:ext cx="1225418" cy="1467431"/>
            <a:chOff x="1281864" y="4123364"/>
            <a:chExt cx="2661473" cy="135479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04AE08E-DCE0-4173-8068-C718BAC0ECA8}"/>
                </a:ext>
              </a:extLst>
            </p:cNvPr>
            <p:cNvSpPr/>
            <p:nvPr/>
          </p:nvSpPr>
          <p:spPr>
            <a:xfrm>
              <a:off x="1281864" y="4123364"/>
              <a:ext cx="2661473" cy="360000"/>
            </a:xfrm>
            <a:prstGeom prst="rect">
              <a:avLst/>
            </a:prstGeom>
            <a:solidFill>
              <a:srgbClr val="FDC34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prstClr val="white"/>
                  </a:solidFill>
                </a:rPr>
                <a:t>이도현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E467B29-9C0A-4E6B-854E-3FCE9B47A9FE}"/>
                </a:ext>
              </a:extLst>
            </p:cNvPr>
            <p:cNvSpPr/>
            <p:nvPr/>
          </p:nvSpPr>
          <p:spPr>
            <a:xfrm>
              <a:off x="1281865" y="4620454"/>
              <a:ext cx="2661472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65000"/>
                    </a:prstClr>
                  </a:solidFill>
                </a:rPr>
                <a:t>손동작 인식 </a:t>
              </a:r>
              <a:endParaRPr lang="en-US" altLang="ko-KR" sz="110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65000"/>
                    </a:prstClr>
                  </a:solidFill>
                </a:rPr>
                <a:t>및 출력</a:t>
              </a:r>
              <a:endParaRPr lang="en-US" altLang="ko-KR" sz="110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65000"/>
                    </a:prstClr>
                  </a:solidFill>
                </a:rPr>
                <a:t>일정 시간 안에 손동작 매칭</a:t>
              </a:r>
              <a:endParaRPr lang="en-US" altLang="ko-KR" sz="11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81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Milestones</a:t>
            </a:r>
            <a:endParaRPr lang="en-US" altLang="ko-KR" sz="2800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02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A116A8-9DDA-4D40-B3A1-0E972864B516}"/>
              </a:ext>
            </a:extLst>
          </p:cNvPr>
          <p:cNvSpPr/>
          <p:nvPr/>
        </p:nvSpPr>
        <p:spPr>
          <a:xfrm>
            <a:off x="2890988" y="3104402"/>
            <a:ext cx="1998906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중심 컨텐츠 결정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openCV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구성된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손인식 코드를 활용한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 제작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21.11.02~10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298B89B8-F778-449F-A25B-22841FC29929}"/>
              </a:ext>
            </a:extLst>
          </p:cNvPr>
          <p:cNvSpPr>
            <a:spLocks/>
          </p:cNvSpPr>
          <p:nvPr/>
        </p:nvSpPr>
        <p:spPr bwMode="auto">
          <a:xfrm>
            <a:off x="9239245" y="2728963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23">
            <a:extLst>
              <a:ext uri="{FF2B5EF4-FFF2-40B4-BE49-F238E27FC236}">
                <a16:creationId xmlns:a16="http://schemas.microsoft.com/office/drawing/2014/main" id="{5EC932B5-4859-4093-B6C2-97E0670E3604}"/>
              </a:ext>
            </a:extLst>
          </p:cNvPr>
          <p:cNvSpPr>
            <a:spLocks/>
          </p:cNvSpPr>
          <p:nvPr/>
        </p:nvSpPr>
        <p:spPr bwMode="auto">
          <a:xfrm>
            <a:off x="6503737" y="4860102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0D970D5A-06C2-4BBD-94EA-D537214DEE6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746493" y="2728963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BED6489-4A95-46D0-886D-659BA5A2BF99}"/>
              </a:ext>
            </a:extLst>
          </p:cNvPr>
          <p:cNvGrpSpPr/>
          <p:nvPr/>
        </p:nvGrpSpPr>
        <p:grpSpPr>
          <a:xfrm flipV="1">
            <a:off x="5162828" y="3920888"/>
            <a:ext cx="2846547" cy="1446846"/>
            <a:chOff x="2031517" y="2753557"/>
            <a:chExt cx="2846547" cy="144684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6863448-2594-4EBD-8CDF-6BA616A23F6B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FDC345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오른쪽 대괄호 37">
              <a:extLst>
                <a:ext uri="{FF2B5EF4-FFF2-40B4-BE49-F238E27FC236}">
                  <a16:creationId xmlns:a16="http://schemas.microsoft.com/office/drawing/2014/main" id="{F2A15377-D6E0-47AC-907F-8CB9C07723BB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08A438-CD35-4B86-94F1-333D53098597}"/>
              </a:ext>
            </a:extLst>
          </p:cNvPr>
          <p:cNvSpPr/>
          <p:nvPr/>
        </p:nvSpPr>
        <p:spPr>
          <a:xfrm>
            <a:off x="5606029" y="2153405"/>
            <a:ext cx="1998906" cy="2924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중간 목표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손 인식 구현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및 문제 출력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손 제스처와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문제의 매칭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매칭 결과에 따른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점수 채점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21.11.11~23</a:t>
            </a: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3CECD2-18F9-4FB5-A206-7A7C44AAB4C4}"/>
              </a:ext>
            </a:extLst>
          </p:cNvPr>
          <p:cNvSpPr/>
          <p:nvPr/>
        </p:nvSpPr>
        <p:spPr>
          <a:xfrm>
            <a:off x="8358018" y="3104400"/>
            <a:ext cx="1998906" cy="2601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최종 목표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음악의 가사에 맞추어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올바른 타이밍에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올바른 문제를 출력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UI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디자인 추가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중간 결과 보완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21.11.26~19</a:t>
            </a: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16D68EA-A4B2-4A50-95DD-E01E4F9D4308}"/>
              </a:ext>
            </a:extLst>
          </p:cNvPr>
          <p:cNvGrpSpPr/>
          <p:nvPr/>
        </p:nvGrpSpPr>
        <p:grpSpPr>
          <a:xfrm>
            <a:off x="7874103" y="2276559"/>
            <a:ext cx="2848723" cy="2622654"/>
            <a:chOff x="7874103" y="2461911"/>
            <a:chExt cx="2848723" cy="2622654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5436D4C-A7A4-4DBE-B70D-5FE9134E62D2}"/>
                </a:ext>
              </a:extLst>
            </p:cNvPr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58410F0B-69C6-41FE-9E09-0910C0A0C57F}"/>
                  </a:ext>
                </a:extLst>
              </p:cNvPr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FDC345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오른쪽 대괄호 44">
                <a:extLst>
                  <a:ext uri="{FF2B5EF4-FFF2-40B4-BE49-F238E27FC236}">
                    <a16:creationId xmlns:a16="http://schemas.microsoft.com/office/drawing/2014/main" id="{E0BF8CA0-0E27-4DAC-BDC1-FD7349AF492D}"/>
                  </a:ext>
                </a:extLst>
              </p:cNvPr>
              <p:cNvSpPr/>
              <p:nvPr/>
            </p:nvSpPr>
            <p:spPr>
              <a:xfrm rot="16200000">
                <a:off x="8181270" y="206582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headEnd type="oval" w="lg" len="lg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DD35F34F-768B-4688-96BD-AD511CCDA8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7EC901-70E2-480E-9F84-20E0BAE2651D}"/>
              </a:ext>
            </a:extLst>
          </p:cNvPr>
          <p:cNvSpPr/>
          <p:nvPr/>
        </p:nvSpPr>
        <p:spPr>
          <a:xfrm>
            <a:off x="10207864" y="5008948"/>
            <a:ext cx="1025572" cy="358786"/>
          </a:xfrm>
          <a:prstGeom prst="rect">
            <a:avLst/>
          </a:prstGeom>
          <a:solidFill>
            <a:srgbClr val="FDC345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5EABB74-66AF-4E3A-BD63-20D59B194FEF}"/>
              </a:ext>
            </a:extLst>
          </p:cNvPr>
          <p:cNvGrpSpPr/>
          <p:nvPr/>
        </p:nvGrpSpPr>
        <p:grpSpPr>
          <a:xfrm>
            <a:off x="973803" y="2276559"/>
            <a:ext cx="4279817" cy="1506047"/>
            <a:chOff x="973803" y="2461911"/>
            <a:chExt cx="4279817" cy="1506047"/>
          </a:xfrm>
        </p:grpSpPr>
        <p:sp>
          <p:nvSpPr>
            <p:cNvPr id="48" name="오른쪽 대괄호 47">
              <a:extLst>
                <a:ext uri="{FF2B5EF4-FFF2-40B4-BE49-F238E27FC236}">
                  <a16:creationId xmlns:a16="http://schemas.microsoft.com/office/drawing/2014/main" id="{C3A64368-A413-4271-AC37-564790D405D4}"/>
                </a:ext>
              </a:extLst>
            </p:cNvPr>
            <p:cNvSpPr/>
            <p:nvPr/>
          </p:nvSpPr>
          <p:spPr>
            <a:xfrm rot="16200000">
              <a:off x="3227114" y="1762060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E2601A2-751C-4C00-A597-79307C439C48}"/>
                </a:ext>
              </a:extLst>
            </p:cNvPr>
            <p:cNvSpPr/>
            <p:nvPr/>
          </p:nvSpPr>
          <p:spPr>
            <a:xfrm>
              <a:off x="973803" y="3609172"/>
              <a:ext cx="1025572" cy="358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START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41FB290-CA2B-40A3-B10C-2A3B0742C0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1551" y="3518565"/>
              <a:ext cx="0" cy="54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059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367F96-A164-4A3F-8DA9-209DD165CB99}"/>
              </a:ext>
            </a:extLst>
          </p:cNvPr>
          <p:cNvSpPr/>
          <p:nvPr/>
        </p:nvSpPr>
        <p:spPr>
          <a:xfrm>
            <a:off x="279148" y="801185"/>
            <a:ext cx="11633705" cy="58432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CD7843-E9C0-4F9A-951F-28D165599991}"/>
              </a:ext>
            </a:extLst>
          </p:cNvPr>
          <p:cNvSpPr/>
          <p:nvPr/>
        </p:nvSpPr>
        <p:spPr>
          <a:xfrm>
            <a:off x="279148" y="207297"/>
            <a:ext cx="11633704" cy="593888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27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SAMPLE</a:t>
            </a:r>
            <a:endParaRPr lang="en-US" altLang="ko-KR" sz="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4A37EC-FD4B-4E2F-B0B9-5B6AA4B098EC}"/>
              </a:ext>
            </a:extLst>
          </p:cNvPr>
          <p:cNvSpPr/>
          <p:nvPr/>
        </p:nvSpPr>
        <p:spPr>
          <a:xfrm>
            <a:off x="11748290" y="207297"/>
            <a:ext cx="164561" cy="1645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X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24F0BC-52C0-40ED-BF29-E8965C3D0C1D}"/>
              </a:ext>
            </a:extLst>
          </p:cNvPr>
          <p:cNvCxnSpPr>
            <a:cxnSpLocks/>
          </p:cNvCxnSpPr>
          <p:nvPr/>
        </p:nvCxnSpPr>
        <p:spPr>
          <a:xfrm>
            <a:off x="278621" y="6644455"/>
            <a:ext cx="1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akaoTalk_20211123_184651793">
            <a:hlinkClick r:id="" action="ppaction://media"/>
            <a:extLst>
              <a:ext uri="{FF2B5EF4-FFF2-40B4-BE49-F238E27FC236}">
                <a16:creationId xmlns:a16="http://schemas.microsoft.com/office/drawing/2014/main" id="{501CF31C-C4FD-41DD-913F-B4038CAF2B5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47825" y="1143000"/>
            <a:ext cx="8896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6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64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DETAILS</a:t>
            </a:r>
            <a:endParaRPr lang="en-US" altLang="ko-KR" sz="2600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03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4981868" y="4910901"/>
            <a:ext cx="747021" cy="45565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7" name="차트 36"/>
          <p:cNvGraphicFramePr/>
          <p:nvPr>
            <p:extLst>
              <p:ext uri="{D42A27DB-BD31-4B8C-83A1-F6EECF244321}">
                <p14:modId xmlns:p14="http://schemas.microsoft.com/office/powerpoint/2010/main" val="338032028"/>
              </p:ext>
            </p:extLst>
          </p:nvPr>
        </p:nvGraphicFramePr>
        <p:xfrm>
          <a:off x="852596" y="1657865"/>
          <a:ext cx="5346633" cy="420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직사각형 37"/>
          <p:cNvSpPr/>
          <p:nvPr/>
        </p:nvSpPr>
        <p:spPr>
          <a:xfrm>
            <a:off x="2834825" y="3553132"/>
            <a:ext cx="138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Project</a:t>
            </a:r>
          </a:p>
        </p:txBody>
      </p:sp>
      <p:sp>
        <p:nvSpPr>
          <p:cNvPr id="39" name="원호 38"/>
          <p:cNvSpPr/>
          <p:nvPr/>
        </p:nvSpPr>
        <p:spPr>
          <a:xfrm>
            <a:off x="6490714" y="1786872"/>
            <a:ext cx="1738241" cy="1738241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90713" y="1571041"/>
            <a:ext cx="86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32749" y="2266954"/>
            <a:ext cx="146544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손동작을 인식하는 코드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2" name="원호 41"/>
          <p:cNvSpPr/>
          <p:nvPr/>
        </p:nvSpPr>
        <p:spPr>
          <a:xfrm>
            <a:off x="8970677" y="1786872"/>
            <a:ext cx="1738241" cy="1738241"/>
          </a:xfrm>
          <a:prstGeom prst="arc">
            <a:avLst>
              <a:gd name="adj1" fmla="val 16096352"/>
              <a:gd name="adj2" fmla="val 21471381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70676" y="1571041"/>
            <a:ext cx="86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25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112712" y="2266954"/>
            <a:ext cx="146544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문제 출제 및 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점수 채점 코드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5" name="구부러진 연결선 44"/>
          <p:cNvCxnSpPr/>
          <p:nvPr/>
        </p:nvCxnSpPr>
        <p:spPr>
          <a:xfrm rot="16200000" flipV="1">
            <a:off x="4866703" y="4357234"/>
            <a:ext cx="668833" cy="438501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199229" y="4005195"/>
            <a:ext cx="4200842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프로젝트에 사용된 코딩 플랫폼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VisualStudio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Code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프로젝트에 사용된 언어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Python only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FF2A4F-449F-43BD-B9DD-98A1D3FEBBD7}"/>
              </a:ext>
            </a:extLst>
          </p:cNvPr>
          <p:cNvSpPr txBox="1"/>
          <p:nvPr/>
        </p:nvSpPr>
        <p:spPr>
          <a:xfrm>
            <a:off x="4989654" y="4969453"/>
            <a:ext cx="731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100%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0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2" grpId="0" animBg="1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43116" y="261874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DETAILS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61874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03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C3E380-FD5A-431F-B427-97331E08D92D}"/>
              </a:ext>
            </a:extLst>
          </p:cNvPr>
          <p:cNvSpPr txBox="1"/>
          <p:nvPr/>
        </p:nvSpPr>
        <p:spPr>
          <a:xfrm>
            <a:off x="452526" y="924889"/>
            <a:ext cx="639543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손가락 개수를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바탕으로 손동작을 인식하는 코드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54" name="Picture 6" descr="visual studio에서 opencv 세팅하는 방법 - gaussian37">
            <a:extLst>
              <a:ext uri="{FF2B5EF4-FFF2-40B4-BE49-F238E27FC236}">
                <a16:creationId xmlns:a16="http://schemas.microsoft.com/office/drawing/2014/main" id="{6F87E634-D04C-4D55-BF83-549598539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5" t="7863" r="19960" b="9690"/>
          <a:stretch/>
        </p:blipFill>
        <p:spPr bwMode="auto">
          <a:xfrm>
            <a:off x="1429045" y="2924316"/>
            <a:ext cx="4158690" cy="1766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4" descr="Numpy(day 1)">
            <a:extLst>
              <a:ext uri="{FF2B5EF4-FFF2-40B4-BE49-F238E27FC236}">
                <a16:creationId xmlns:a16="http://schemas.microsoft.com/office/drawing/2014/main" id="{4D0B8D0B-1892-405A-B37F-36C3B939B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2594" b="1767"/>
          <a:stretch/>
        </p:blipFill>
        <p:spPr bwMode="auto">
          <a:xfrm>
            <a:off x="6686399" y="2850702"/>
            <a:ext cx="4158691" cy="18695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00304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61874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DETAILS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61874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03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C3E380-FD5A-431F-B427-97331E08D92D}"/>
              </a:ext>
            </a:extLst>
          </p:cNvPr>
          <p:cNvSpPr txBox="1"/>
          <p:nvPr/>
        </p:nvSpPr>
        <p:spPr>
          <a:xfrm>
            <a:off x="1150477" y="946677"/>
            <a:ext cx="3077445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 do list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74" name="Picture 2" descr="Download PyQt Logo in SVG Vector or PNG File Format - Logo.wine">
            <a:extLst>
              <a:ext uri="{FF2B5EF4-FFF2-40B4-BE49-F238E27FC236}">
                <a16:creationId xmlns:a16="http://schemas.microsoft.com/office/drawing/2014/main" id="{059D2988-499D-431D-80E6-4A02651B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99" y="2550410"/>
            <a:ext cx="3479001" cy="23151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 descr="Thiết kế UI/UX chuẩn cho một website là như thế nào?">
            <a:extLst>
              <a:ext uri="{FF2B5EF4-FFF2-40B4-BE49-F238E27FC236}">
                <a16:creationId xmlns:a16="http://schemas.microsoft.com/office/drawing/2014/main" id="{BE5A02E3-21CC-4D9B-846A-1E3B98A27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25" y="2550410"/>
            <a:ext cx="4090503" cy="2341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172070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587</Words>
  <Application>Microsoft Office PowerPoint</Application>
  <PresentationFormat>와이드스크린</PresentationFormat>
  <Paragraphs>226</Paragraphs>
  <Slides>18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배달의민족 도현</vt:lpstr>
      <vt:lpstr>배달의민족 한나체 Air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방소연</cp:lastModifiedBy>
  <cp:revision>11</cp:revision>
  <dcterms:created xsi:type="dcterms:W3CDTF">2021-07-20T03:00:32Z</dcterms:created>
  <dcterms:modified xsi:type="dcterms:W3CDTF">2021-11-24T14:51:23Z</dcterms:modified>
</cp:coreProperties>
</file>