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2" r:id="rId7"/>
    <p:sldId id="266" r:id="rId8"/>
    <p:sldId id="274" r:id="rId9"/>
    <p:sldId id="27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5" autoAdjust="0"/>
    <p:restoredTop sz="94704"/>
  </p:normalViewPr>
  <p:slideViewPr>
    <p:cSldViewPr snapToGrid="0">
      <p:cViewPr varScale="1">
        <p:scale>
          <a:sx n="133" d="100"/>
          <a:sy n="133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FD290-5D3E-A25B-0172-B74E65561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7749E-7CF4-AE46-A336-2E4198D7B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6F661-5C42-CC77-2FAE-6164E83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F3826-7C88-DAD2-6B7F-6048D219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2541C-6B97-BB51-2F31-65A022DA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7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A2F71-3B8E-DC9E-7934-8D7BC1B1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101A6-595D-8618-CF85-CADBD7F2E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1E82B-B5A0-79CA-FA04-6DF4A6F4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55852-850C-CAB6-ADCE-81325A9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BC8D4-852F-3EFB-6938-50D4665B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904F3-930A-D670-000E-E6BA474D3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F419B-B882-DDAE-B158-57DD6DA4F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CAA16-1C46-CB8D-DDBB-8E500509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9D7C4-BDD0-BDB8-2C5E-830A2BB0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6DD8C-E1C1-90A2-F499-E3BB195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1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EE22-25A3-9D09-CAA0-3621F177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B8C22-14E7-6C0E-CA2F-44D39A11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E11A8-74D5-43C5-0AFB-3B146C4D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A43F8-74CF-BE8B-7E65-6CBC7F6B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FEE79-E58D-B2F1-EA03-89ACDFCE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1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C383D-5AB4-6A2B-3AC6-782E7FBB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6944F-9469-D034-F8DF-0B23308A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B8D45-07C2-56E3-22A6-CC863DFF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81D1D-403B-D506-4E4B-2EDCEEDD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96B8E-4F99-C1A0-E5F0-A68F6F54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76915-905A-9122-70C5-E8ADC150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1C63D-86D0-3C6D-D576-171184A9E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0E45D2-7B6E-62BA-F169-A865ED734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80C53-BF4A-BDDC-B894-0F929F8A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8970-4640-FE29-00A7-3A7BD438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44A25-FE1D-F9B5-637F-AD705726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1D7-9759-1B88-57B1-197BE6B4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9D484-29F3-B06E-0749-179BC925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B2D9C-8492-11E8-2505-A33B0E8EE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2E6C33-1370-2DA0-B522-D6E034EF2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320BA-3B28-33BC-71EA-DA2013E00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E0DA0B-CBB6-B517-4DBA-71EF975C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A4B88-8ADB-92FC-52B6-0B863F0F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48EB2E-5A7D-19F5-E00C-DD5632DE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4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04629-3E0A-36B7-242E-525A3AB1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A09CC6-ED24-FA5B-1DBA-9FBB7537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7FCC9-20C7-EE49-89DF-FEA16974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C4768-2AAA-05D0-4204-6DAA8124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9F6BF-ED2A-F828-B84A-A6BE2F17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C8932A-ED3D-80F6-788B-43335331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1388D-FF86-67F3-BC87-EF231616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27BE-B1D9-163A-A5DC-62619C57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F3A60-EDEE-E931-2408-7E970A66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26EBD-DC52-2DEE-6FEF-6C16070E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39B3E-BBFF-124F-D528-6816835B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3360DA-D511-FD60-DF5A-B07029C4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43F8B-484C-EBD6-A703-0351FF4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6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3E877-54DF-AC28-4F92-8E274C44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DA9D5-5B14-FAD8-4FCC-EC5024EBC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530DB4-212D-F70F-8D02-903B97A5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97139-0DD3-4D38-C078-EC085894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1DF62-BA3F-506B-790B-A45295ED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F3E65-5795-95D0-33B3-D815F3FF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0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E18BAE-3215-F1EB-34F4-B48C2080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56C27-BA21-7AE2-D9B9-81F5B33B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7701E-1159-27DA-F230-3372C3376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C43A4-6562-474F-81ED-1DC7BF79511F}" type="datetimeFigureOut">
              <a:rPr lang="ko-KR" altLang="en-US" smtClean="0"/>
              <a:t>2025. 6. 3.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E0165-9008-445A-6B1E-6ACE556A3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5D8C3-AC2E-35B0-81CF-1A1B08419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7D4FF-A7E3-4773-8E83-14B90678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8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EEC9F9-FE5D-9D29-A191-21FD70186E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5BCF5-C0E3-7EB8-961C-2BC61A752183}"/>
              </a:ext>
            </a:extLst>
          </p:cNvPr>
          <p:cNvSpPr txBox="1"/>
          <p:nvPr/>
        </p:nvSpPr>
        <p:spPr>
          <a:xfrm>
            <a:off x="601785" y="2219568"/>
            <a:ext cx="715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소프트웨어공학 </a:t>
            </a:r>
            <a:r>
              <a:rPr lang="en-US" altLang="ko-KR" sz="4000" b="1" dirty="0"/>
              <a:t>Term Project</a:t>
            </a:r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5D257-7E8F-0C3E-4A81-822724112560}"/>
              </a:ext>
            </a:extLst>
          </p:cNvPr>
          <p:cNvSpPr txBox="1"/>
          <p:nvPr/>
        </p:nvSpPr>
        <p:spPr>
          <a:xfrm>
            <a:off x="664308" y="2927454"/>
            <a:ext cx="4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Final Due Presentation : </a:t>
            </a:r>
            <a:r>
              <a:rPr lang="ko-KR" altLang="en-US" b="1" dirty="0"/>
              <a:t>윷놀이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1F53D-9F31-5C37-69D4-E382B555913A}"/>
              </a:ext>
            </a:extLst>
          </p:cNvPr>
          <p:cNvSpPr txBox="1"/>
          <p:nvPr/>
        </p:nvSpPr>
        <p:spPr>
          <a:xfrm>
            <a:off x="601785" y="5963138"/>
            <a:ext cx="184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2025 – 1</a:t>
            </a:r>
            <a:r>
              <a:rPr lang="ko-KR" altLang="en-US" sz="1400" dirty="0"/>
              <a:t>학기</a:t>
            </a:r>
            <a:endParaRPr lang="en-US" altLang="ko-KR" sz="1400" dirty="0"/>
          </a:p>
          <a:p>
            <a:r>
              <a:rPr lang="ko-KR" altLang="en-US" sz="1400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157848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2F6C5-2E7E-9D39-D729-54E664C6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24D4EF-072C-1F6F-F0B3-493ADE4315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90CDF9A-D8F4-454A-7D32-677E7006CFAE}"/>
              </a:ext>
            </a:extLst>
          </p:cNvPr>
          <p:cNvGrpSpPr/>
          <p:nvPr/>
        </p:nvGrpSpPr>
        <p:grpSpPr>
          <a:xfrm>
            <a:off x="945662" y="2359820"/>
            <a:ext cx="11246338" cy="445478"/>
            <a:chOff x="945662" y="1594337"/>
            <a:chExt cx="11246338" cy="4454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04951E-1702-2877-4450-17715384D655}"/>
                </a:ext>
              </a:extLst>
            </p:cNvPr>
            <p:cNvSpPr txBox="1"/>
            <p:nvPr/>
          </p:nvSpPr>
          <p:spPr>
            <a:xfrm>
              <a:off x="954119" y="1594338"/>
              <a:ext cx="828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02</a:t>
              </a:r>
              <a:endParaRPr lang="ko-KR" altLang="en-US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E1593-3933-E910-0962-CFDEB5FB20C4}"/>
                </a:ext>
              </a:extLst>
            </p:cNvPr>
            <p:cNvSpPr txBox="1"/>
            <p:nvPr/>
          </p:nvSpPr>
          <p:spPr>
            <a:xfrm>
              <a:off x="8010562" y="1594338"/>
              <a:ext cx="4071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프로젝트 개요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DB3810-4D70-9FC0-0FDE-D5AC491BC9B1}"/>
                </a:ext>
              </a:extLst>
            </p:cNvPr>
            <p:cNvSpPr txBox="1"/>
            <p:nvPr/>
          </p:nvSpPr>
          <p:spPr>
            <a:xfrm>
              <a:off x="2915885" y="1594337"/>
              <a:ext cx="4071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OOAD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&amp;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MVC</a:t>
              </a:r>
              <a:endParaRPr lang="ko-KR" altLang="en-US" sz="2000" b="1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2D70546-6DD3-C93D-8309-0846945F9E1A}"/>
                </a:ext>
              </a:extLst>
            </p:cNvPr>
            <p:cNvCxnSpPr/>
            <p:nvPr/>
          </p:nvCxnSpPr>
          <p:spPr>
            <a:xfrm>
              <a:off x="945662" y="2039815"/>
              <a:ext cx="11246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1E7F30-B1FF-5D83-9972-BE7EE917F163}"/>
              </a:ext>
            </a:extLst>
          </p:cNvPr>
          <p:cNvGrpSpPr/>
          <p:nvPr/>
        </p:nvGrpSpPr>
        <p:grpSpPr>
          <a:xfrm>
            <a:off x="937847" y="1658815"/>
            <a:ext cx="11246338" cy="445478"/>
            <a:chOff x="1797538" y="1594337"/>
            <a:chExt cx="10394462" cy="4454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2122BE-BECC-7620-9B15-1B240738C2DA}"/>
                </a:ext>
              </a:extLst>
            </p:cNvPr>
            <p:cNvSpPr txBox="1"/>
            <p:nvPr/>
          </p:nvSpPr>
          <p:spPr>
            <a:xfrm>
              <a:off x="1805354" y="1594338"/>
              <a:ext cx="765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01</a:t>
              </a:r>
              <a:endParaRPr lang="ko-KR" altLang="en-US" sz="20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8AE3F8-9637-6E88-2E94-C066CD8258AF}"/>
                </a:ext>
              </a:extLst>
            </p:cNvPr>
            <p:cNvSpPr txBox="1"/>
            <p:nvPr/>
          </p:nvSpPr>
          <p:spPr>
            <a:xfrm>
              <a:off x="8327293" y="1594338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팀원 소개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및 기술 스택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3C6693-5F02-58E9-A315-C234676D67B1}"/>
                </a:ext>
              </a:extLst>
            </p:cNvPr>
            <p:cNvSpPr txBox="1"/>
            <p:nvPr/>
          </p:nvSpPr>
          <p:spPr>
            <a:xfrm>
              <a:off x="3618523" y="1594337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ABOUT TEAM 25</a:t>
              </a:r>
              <a:endParaRPr lang="ko-KR" altLang="en-US" sz="2000" b="1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F80E762-F78C-2D12-15EA-DD61D69120D2}"/>
                </a:ext>
              </a:extLst>
            </p:cNvPr>
            <p:cNvCxnSpPr/>
            <p:nvPr/>
          </p:nvCxnSpPr>
          <p:spPr>
            <a:xfrm>
              <a:off x="1797538" y="2039815"/>
              <a:ext cx="103944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6F230D-96C3-E885-5459-03DF3B8877B7}"/>
              </a:ext>
            </a:extLst>
          </p:cNvPr>
          <p:cNvGrpSpPr/>
          <p:nvPr/>
        </p:nvGrpSpPr>
        <p:grpSpPr>
          <a:xfrm>
            <a:off x="945662" y="3048838"/>
            <a:ext cx="11246338" cy="445478"/>
            <a:chOff x="1797538" y="1594337"/>
            <a:chExt cx="10394462" cy="4454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0EB9AA-F686-3ED2-1375-93E5622A9704}"/>
                </a:ext>
              </a:extLst>
            </p:cNvPr>
            <p:cNvSpPr txBox="1"/>
            <p:nvPr/>
          </p:nvSpPr>
          <p:spPr>
            <a:xfrm>
              <a:off x="1805354" y="1594338"/>
              <a:ext cx="765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03</a:t>
              </a:r>
              <a:endParaRPr lang="ko-KR" altLang="en-US" sz="20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53A6B4-4AA9-5CB9-5262-2BE5342E3C16}"/>
                </a:ext>
              </a:extLst>
            </p:cNvPr>
            <p:cNvSpPr txBox="1"/>
            <p:nvPr/>
          </p:nvSpPr>
          <p:spPr>
            <a:xfrm>
              <a:off x="8327293" y="1594338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Swing &amp; JavaFX</a:t>
              </a:r>
              <a:endParaRPr lang="ko-KR" altLang="en-US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B0A39-3421-AC61-880F-1E4B9DBA28FF}"/>
                </a:ext>
              </a:extLst>
            </p:cNvPr>
            <p:cNvSpPr txBox="1"/>
            <p:nvPr/>
          </p:nvSpPr>
          <p:spPr>
            <a:xfrm>
              <a:off x="3618523" y="1594337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멀티 </a:t>
              </a:r>
              <a:r>
                <a:rPr lang="en-US" altLang="ko-KR" sz="2000" b="1" dirty="0"/>
                <a:t>UI</a:t>
              </a:r>
              <a:r>
                <a:rPr lang="ko-KR" altLang="en-US" sz="2000" b="1" dirty="0"/>
                <a:t> 지원 구조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C67BCDC-C2E5-72C0-4983-A9ADBD41B96B}"/>
                </a:ext>
              </a:extLst>
            </p:cNvPr>
            <p:cNvCxnSpPr/>
            <p:nvPr/>
          </p:nvCxnSpPr>
          <p:spPr>
            <a:xfrm>
              <a:off x="1797538" y="2039815"/>
              <a:ext cx="103944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7E2EDE2-F436-AB99-994D-42FB0DB434FE}"/>
              </a:ext>
            </a:extLst>
          </p:cNvPr>
          <p:cNvGrpSpPr/>
          <p:nvPr/>
        </p:nvGrpSpPr>
        <p:grpSpPr>
          <a:xfrm>
            <a:off x="945662" y="3748495"/>
            <a:ext cx="11246338" cy="445478"/>
            <a:chOff x="1797538" y="1594337"/>
            <a:chExt cx="10394462" cy="4454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852C6-D307-C596-236E-C43F4BC8CE9E}"/>
                </a:ext>
              </a:extLst>
            </p:cNvPr>
            <p:cNvSpPr txBox="1"/>
            <p:nvPr/>
          </p:nvSpPr>
          <p:spPr>
            <a:xfrm>
              <a:off x="1805354" y="1594338"/>
              <a:ext cx="765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04</a:t>
              </a:r>
              <a:endParaRPr lang="ko-KR" altLang="en-US" sz="20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3910C5-8E83-65C9-8CD0-50C3507EA03F}"/>
                </a:ext>
              </a:extLst>
            </p:cNvPr>
            <p:cNvSpPr txBox="1"/>
            <p:nvPr/>
          </p:nvSpPr>
          <p:spPr>
            <a:xfrm>
              <a:off x="8327293" y="1594338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다양한 모양 지원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1F36C7-C6A9-2100-F8E5-5DA6DC6F213D}"/>
                </a:ext>
              </a:extLst>
            </p:cNvPr>
            <p:cNvSpPr txBox="1"/>
            <p:nvPr/>
          </p:nvSpPr>
          <p:spPr>
            <a:xfrm>
              <a:off x="3618523" y="1594337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ko-KR" sz="2000" b="1" i="0" u="none" strike="noStrike" dirty="0">
                  <a:solidFill>
                    <a:srgbClr val="000000"/>
                  </a:solidFill>
                  <a:effectLst/>
                  <a:latin typeface="+mj-lt"/>
                </a:rPr>
                <a:t>Board </a:t>
              </a:r>
              <a:r>
                <a:rPr lang="ko-KR" altLang="en-US" sz="2000" b="1" i="0" u="none" strike="noStrike" dirty="0">
                  <a:solidFill>
                    <a:srgbClr val="000000"/>
                  </a:solidFill>
                  <a:effectLst/>
                  <a:latin typeface="+mj-lt"/>
                </a:rPr>
                <a:t>커스터마이즈 구조</a:t>
              </a:r>
              <a:endParaRPr lang="ko-KR" altLang="en-US" sz="2000" b="1" dirty="0">
                <a:latin typeface="+mj-lt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55F8D43-C09D-4F04-11B0-B1E15793759C}"/>
                </a:ext>
              </a:extLst>
            </p:cNvPr>
            <p:cNvCxnSpPr/>
            <p:nvPr/>
          </p:nvCxnSpPr>
          <p:spPr>
            <a:xfrm>
              <a:off x="1797538" y="2039815"/>
              <a:ext cx="103944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073E7B7-204F-7D4D-C0EE-50466C374956}"/>
              </a:ext>
            </a:extLst>
          </p:cNvPr>
          <p:cNvGrpSpPr/>
          <p:nvPr/>
        </p:nvGrpSpPr>
        <p:grpSpPr>
          <a:xfrm>
            <a:off x="945662" y="4414078"/>
            <a:ext cx="11246338" cy="445478"/>
            <a:chOff x="1797538" y="1594337"/>
            <a:chExt cx="10394462" cy="445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96852F-FA93-FE5B-8DE0-A1FD1963B902}"/>
                </a:ext>
              </a:extLst>
            </p:cNvPr>
            <p:cNvSpPr txBox="1"/>
            <p:nvPr/>
          </p:nvSpPr>
          <p:spPr>
            <a:xfrm>
              <a:off x="1805354" y="1594338"/>
              <a:ext cx="765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05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8084F2-956E-7FD0-659B-8EF6F9E5DBE1}"/>
                </a:ext>
              </a:extLst>
            </p:cNvPr>
            <p:cNvSpPr txBox="1"/>
            <p:nvPr/>
          </p:nvSpPr>
          <p:spPr>
            <a:xfrm>
              <a:off x="8327293" y="1594338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테스트 설계 </a:t>
              </a:r>
              <a:r>
                <a:rPr lang="en-US" altLang="ko-KR" sz="2000" b="1" dirty="0"/>
                <a:t>&amp;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JUnit </a:t>
              </a:r>
              <a:r>
                <a:rPr lang="ko-KR" altLang="en-US" sz="2000" b="1" dirty="0"/>
                <a:t>구조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AA869E-3B2A-C175-963C-5F3C7C5A9C36}"/>
                </a:ext>
              </a:extLst>
            </p:cNvPr>
            <p:cNvSpPr txBox="1"/>
            <p:nvPr/>
          </p:nvSpPr>
          <p:spPr>
            <a:xfrm>
              <a:off x="3618523" y="1594337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JUnit Test Report</a:t>
              </a:r>
              <a:endParaRPr lang="ko-KR" altLang="en-US" sz="20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C202313-6725-3DE6-EB4A-973262DA5B3E}"/>
                </a:ext>
              </a:extLst>
            </p:cNvPr>
            <p:cNvCxnSpPr/>
            <p:nvPr/>
          </p:nvCxnSpPr>
          <p:spPr>
            <a:xfrm>
              <a:off x="1797538" y="2039815"/>
              <a:ext cx="103944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01FC20F-224F-344A-0883-D4EC72361300}"/>
              </a:ext>
            </a:extLst>
          </p:cNvPr>
          <p:cNvGrpSpPr/>
          <p:nvPr/>
        </p:nvGrpSpPr>
        <p:grpSpPr>
          <a:xfrm>
            <a:off x="937847" y="5083480"/>
            <a:ext cx="11246338" cy="445478"/>
            <a:chOff x="1797538" y="1594337"/>
            <a:chExt cx="10394462" cy="4454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07FC49-08A7-0BE9-EF87-381D5BDD327A}"/>
                </a:ext>
              </a:extLst>
            </p:cNvPr>
            <p:cNvSpPr txBox="1"/>
            <p:nvPr/>
          </p:nvSpPr>
          <p:spPr>
            <a:xfrm>
              <a:off x="1805354" y="1594338"/>
              <a:ext cx="765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06</a:t>
              </a:r>
              <a:endParaRPr lang="ko-KR" altLang="en-US" sz="20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AC1C96-FAFD-C528-5EFE-C160DFCD171F}"/>
                </a:ext>
              </a:extLst>
            </p:cNvPr>
            <p:cNvSpPr txBox="1"/>
            <p:nvPr/>
          </p:nvSpPr>
          <p:spPr>
            <a:xfrm>
              <a:off x="8327293" y="1594338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마무리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B198B0-0067-40E1-9252-40601F24BDE0}"/>
                </a:ext>
              </a:extLst>
            </p:cNvPr>
            <p:cNvSpPr txBox="1"/>
            <p:nvPr/>
          </p:nvSpPr>
          <p:spPr>
            <a:xfrm>
              <a:off x="3618523" y="1594337"/>
              <a:ext cx="3763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PROJECT</a:t>
              </a:r>
              <a:r>
                <a:rPr lang="ko-KR" altLang="en-US" sz="2000" b="1" dirty="0"/>
                <a:t> </a:t>
              </a:r>
              <a:r>
                <a:rPr lang="en-US" altLang="ko-KR" sz="2000" b="1"/>
                <a:t>WORKFLOW</a:t>
              </a:r>
              <a:endParaRPr lang="ko-KR" altLang="en-US" sz="2000" b="1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E00B8B6-7F0B-C422-2A28-93C85C94FF0A}"/>
                </a:ext>
              </a:extLst>
            </p:cNvPr>
            <p:cNvCxnSpPr/>
            <p:nvPr/>
          </p:nvCxnSpPr>
          <p:spPr>
            <a:xfrm>
              <a:off x="1797538" y="2039815"/>
              <a:ext cx="103944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7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17F68-D323-BA21-7256-BF0DB5433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4D2399-6FEA-FBC6-73F8-B8737642F9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BED192-DA1C-3B18-C8E7-267E94A47D88}"/>
              </a:ext>
            </a:extLst>
          </p:cNvPr>
          <p:cNvCxnSpPr>
            <a:cxnSpLocks/>
          </p:cNvCxnSpPr>
          <p:nvPr/>
        </p:nvCxnSpPr>
        <p:spPr>
          <a:xfrm>
            <a:off x="422031" y="1438032"/>
            <a:ext cx="1177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7EA054-EA30-F317-D068-446BEA19EEE8}"/>
              </a:ext>
            </a:extLst>
          </p:cNvPr>
          <p:cNvSpPr txBox="1"/>
          <p:nvPr/>
        </p:nvSpPr>
        <p:spPr>
          <a:xfrm>
            <a:off x="343670" y="971276"/>
            <a:ext cx="407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01. </a:t>
            </a:r>
            <a:r>
              <a:rPr lang="ko-KR" altLang="en-US" sz="2000" b="1" dirty="0"/>
              <a:t>팀원 소개 및 기술 스택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995494-DFF5-1CBF-3874-1514BEB4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79057"/>
              </p:ext>
            </p:extLst>
          </p:nvPr>
        </p:nvGraphicFramePr>
        <p:xfrm>
          <a:off x="556846" y="2270370"/>
          <a:ext cx="4835769" cy="3149598"/>
        </p:xfrm>
        <a:graphic>
          <a:graphicData uri="http://schemas.openxmlformats.org/drawingml/2006/table">
            <a:tbl>
              <a:tblPr/>
              <a:tblGrid>
                <a:gridCol w="1611923">
                  <a:extLst>
                    <a:ext uri="{9D8B030D-6E8A-4147-A177-3AD203B41FA5}">
                      <a16:colId xmlns:a16="http://schemas.microsoft.com/office/drawing/2014/main" val="66985398"/>
                    </a:ext>
                  </a:extLst>
                </a:gridCol>
                <a:gridCol w="1611923">
                  <a:extLst>
                    <a:ext uri="{9D8B030D-6E8A-4147-A177-3AD203B41FA5}">
                      <a16:colId xmlns:a16="http://schemas.microsoft.com/office/drawing/2014/main" val="3374232158"/>
                    </a:ext>
                  </a:extLst>
                </a:gridCol>
                <a:gridCol w="1611923">
                  <a:extLst>
                    <a:ext uri="{9D8B030D-6E8A-4147-A177-3AD203B41FA5}">
                      <a16:colId xmlns:a16="http://schemas.microsoft.com/office/drawing/2014/main" val="702169971"/>
                    </a:ext>
                  </a:extLst>
                </a:gridCol>
              </a:tblGrid>
              <a:tr h="419946"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이름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학번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역할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630634"/>
                  </a:ext>
                </a:extLst>
              </a:tr>
              <a:tr h="419946"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김성재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/>
                        <a:t>20192506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프론트엔드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493350"/>
                  </a:ext>
                </a:extLst>
              </a:tr>
              <a:tr h="419946"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김찬우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20231811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백엔드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30432"/>
                  </a:ext>
                </a:extLst>
              </a:tr>
              <a:tr h="419946"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김현진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/>
                        <a:t>20213771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백엔드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205579"/>
                  </a:ext>
                </a:extLst>
              </a:tr>
              <a:tr h="734907"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이현택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/>
                        <a:t>20232068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PM &amp; </a:t>
                      </a:r>
                      <a:r>
                        <a:rPr lang="ko-KR" altLang="en-US" sz="1400" b="0"/>
                        <a:t>프론트엔드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443486"/>
                  </a:ext>
                </a:extLst>
              </a:tr>
              <a:tr h="734907">
                <a:tc>
                  <a:txBody>
                    <a:bodyPr/>
                    <a:lstStyle/>
                    <a:p>
                      <a:r>
                        <a:rPr lang="ko-KR" altLang="en-US" sz="1400" b="0"/>
                        <a:t>전서영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dirty="0"/>
                        <a:t>20222724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 err="1"/>
                        <a:t>노션</a:t>
                      </a:r>
                      <a:r>
                        <a:rPr lang="ko-KR" altLang="en-US" sz="1400" b="0" dirty="0"/>
                        <a:t> </a:t>
                      </a:r>
                      <a:r>
                        <a:rPr lang="en-US" altLang="ko-KR" sz="1400" b="0" dirty="0"/>
                        <a:t>&amp; </a:t>
                      </a:r>
                      <a:r>
                        <a:rPr lang="ko-KR" altLang="en-US" sz="1400" b="0" dirty="0" err="1"/>
                        <a:t>깃허브</a:t>
                      </a:r>
                      <a:r>
                        <a:rPr lang="ko-KR" altLang="en-US" sz="1400" b="0" dirty="0"/>
                        <a:t> </a:t>
                      </a:r>
                      <a:endParaRPr lang="en-US" altLang="ko-KR" sz="1400" b="0" dirty="0"/>
                    </a:p>
                    <a:p>
                      <a:r>
                        <a:rPr lang="ko-KR" altLang="en-US" sz="1400" b="0" dirty="0"/>
                        <a:t>관리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699059"/>
                  </a:ext>
                </a:extLst>
              </a:tr>
            </a:tbl>
          </a:graphicData>
        </a:graphic>
      </p:graphicFrame>
      <p:pic>
        <p:nvPicPr>
          <p:cNvPr id="1026" name="Picture 2" descr="깃 허브 - 무료 소셜 미디어개 아이콘">
            <a:extLst>
              <a:ext uri="{FF2B5EF4-FFF2-40B4-BE49-F238E27FC236}">
                <a16:creationId xmlns:a16="http://schemas.microsoft.com/office/drawing/2014/main" id="{AD349A2A-AA86-57B8-60FB-2869BDD6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19" y="2124923"/>
            <a:ext cx="1098064" cy="10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ion 아이콘, 로고, 기호 – PNG, SVG 무료 다운로드">
            <a:extLst>
              <a:ext uri="{FF2B5EF4-FFF2-40B4-BE49-F238E27FC236}">
                <a16:creationId xmlns:a16="http://schemas.microsoft.com/office/drawing/2014/main" id="{7ED0DF3C-F2E6-902F-4744-332C3311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19" y="3508512"/>
            <a:ext cx="1098065" cy="10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liJ IDEA, a JetBrains IDE - YouTube">
            <a:extLst>
              <a:ext uri="{FF2B5EF4-FFF2-40B4-BE49-F238E27FC236}">
                <a16:creationId xmlns:a16="http://schemas.microsoft.com/office/drawing/2014/main" id="{9CF191A7-FDBE-DDC1-2D69-7B56CC6C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19" y="4897435"/>
            <a:ext cx="1098065" cy="10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64787-6A8F-4567-1137-2CB8D4C1FE54}"/>
              </a:ext>
            </a:extLst>
          </p:cNvPr>
          <p:cNvSpPr txBox="1"/>
          <p:nvPr/>
        </p:nvSpPr>
        <p:spPr>
          <a:xfrm>
            <a:off x="7821244" y="2270370"/>
            <a:ext cx="321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GitHub :</a:t>
            </a:r>
          </a:p>
          <a:p>
            <a:r>
              <a:rPr lang="ko-KR" altLang="en-US" b="1" dirty="0"/>
              <a:t>프로젝트 파일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7A9B6-24E6-988C-E59C-5CE032E35BAF}"/>
              </a:ext>
            </a:extLst>
          </p:cNvPr>
          <p:cNvSpPr txBox="1"/>
          <p:nvPr/>
        </p:nvSpPr>
        <p:spPr>
          <a:xfrm>
            <a:off x="7813428" y="3652653"/>
            <a:ext cx="321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Notion :</a:t>
            </a:r>
          </a:p>
          <a:p>
            <a:r>
              <a:rPr lang="ko-KR" altLang="en-US" b="1" dirty="0"/>
              <a:t>프로젝트 일정 및 파일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FA9A6-D6DB-32C3-96B7-395200814F2F}"/>
              </a:ext>
            </a:extLst>
          </p:cNvPr>
          <p:cNvSpPr txBox="1"/>
          <p:nvPr/>
        </p:nvSpPr>
        <p:spPr>
          <a:xfrm>
            <a:off x="7821242" y="4966225"/>
            <a:ext cx="321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Intellij</a:t>
            </a:r>
            <a:r>
              <a:rPr lang="en-US" altLang="ko-KR" b="1" dirty="0"/>
              <a:t> (24.3) :</a:t>
            </a:r>
          </a:p>
          <a:p>
            <a:r>
              <a:rPr lang="ko-KR" altLang="en-US" b="1" dirty="0"/>
              <a:t>프로젝트 사용 컴파일러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11A15-F6AB-FE82-05B6-EE2637BB58B7}"/>
              </a:ext>
            </a:extLst>
          </p:cNvPr>
          <p:cNvSpPr txBox="1"/>
          <p:nvPr/>
        </p:nvSpPr>
        <p:spPr>
          <a:xfrm>
            <a:off x="556846" y="1556452"/>
            <a:ext cx="321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</a:t>
            </a:r>
            <a:r>
              <a:rPr lang="en-US" altLang="ko-KR" b="1" dirty="0"/>
              <a:t> </a:t>
            </a:r>
            <a:r>
              <a:rPr lang="ko-KR" altLang="en-US" b="1" dirty="0"/>
              <a:t>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7EF8-1FBA-D2A5-25CC-14C520749B8D}"/>
              </a:ext>
            </a:extLst>
          </p:cNvPr>
          <p:cNvSpPr txBox="1"/>
          <p:nvPr/>
        </p:nvSpPr>
        <p:spPr>
          <a:xfrm>
            <a:off x="6285516" y="1556452"/>
            <a:ext cx="321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기술 스택</a:t>
            </a:r>
          </a:p>
        </p:txBody>
      </p:sp>
    </p:spTree>
    <p:extLst>
      <p:ext uri="{BB962C8B-B14F-4D97-AF65-F5344CB8AC3E}">
        <p14:creationId xmlns:p14="http://schemas.microsoft.com/office/powerpoint/2010/main" val="117959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A9326-BC4B-0A10-5E58-32A751E5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940164-8FDE-64C6-F7C2-9C8EBCCE2D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B3B9354-FFF3-7979-0D11-8E3E5960905D}"/>
              </a:ext>
            </a:extLst>
          </p:cNvPr>
          <p:cNvCxnSpPr>
            <a:cxnSpLocks/>
          </p:cNvCxnSpPr>
          <p:nvPr/>
        </p:nvCxnSpPr>
        <p:spPr>
          <a:xfrm>
            <a:off x="422031" y="1438032"/>
            <a:ext cx="1177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F03D07-34F1-C60E-8B0D-5768FFCDD375}"/>
              </a:ext>
            </a:extLst>
          </p:cNvPr>
          <p:cNvSpPr txBox="1"/>
          <p:nvPr/>
        </p:nvSpPr>
        <p:spPr>
          <a:xfrm>
            <a:off x="343670" y="967391"/>
            <a:ext cx="407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02. OOAD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MVC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BA6D0-304C-2AA2-C0FE-287BBC03404D}"/>
              </a:ext>
            </a:extLst>
          </p:cNvPr>
          <p:cNvSpPr txBox="1"/>
          <p:nvPr/>
        </p:nvSpPr>
        <p:spPr>
          <a:xfrm>
            <a:off x="422031" y="1974487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SRP: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GameControllerImpl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, Game, Piece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등은 하나의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responsibility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가지는 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777C0-135B-6060-C246-9F351EBD2C99}"/>
              </a:ext>
            </a:extLst>
          </p:cNvPr>
          <p:cNvSpPr txBox="1"/>
          <p:nvPr/>
        </p:nvSpPr>
        <p:spPr>
          <a:xfrm>
            <a:off x="422031" y="2770644"/>
            <a:ext cx="1121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/>
              <a:t>- GRASP</a:t>
            </a:r>
            <a:r>
              <a:rPr lang="en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/>
              <a:t>  </a:t>
            </a:r>
            <a:r>
              <a:rPr lang="en" altLang="ko-KR" dirty="0" err="1"/>
              <a:t>GameLauncherApp</a:t>
            </a:r>
            <a:r>
              <a:rPr lang="en" altLang="ko-KR" dirty="0"/>
              <a:t> → Creator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/>
              <a:t>  </a:t>
            </a:r>
            <a:r>
              <a:rPr lang="en" altLang="ko-KR" dirty="0" err="1"/>
              <a:t>GameControllerImpl</a:t>
            </a:r>
            <a:r>
              <a:rPr lang="en" altLang="ko-KR" dirty="0"/>
              <a:t> → Controller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E8DAE-2E6E-108F-FE8A-7F8FA9CF46BB}"/>
              </a:ext>
            </a:extLst>
          </p:cNvPr>
          <p:cNvSpPr txBox="1"/>
          <p:nvPr/>
        </p:nvSpPr>
        <p:spPr>
          <a:xfrm>
            <a:off x="343670" y="1539802"/>
            <a:ext cx="468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/>
          </a:p>
          <a:p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2ADD8-DE1A-C635-92BC-89739BB50DC8}"/>
              </a:ext>
            </a:extLst>
          </p:cNvPr>
          <p:cNvSpPr txBox="1"/>
          <p:nvPr/>
        </p:nvSpPr>
        <p:spPr>
          <a:xfrm>
            <a:off x="422031" y="4119604"/>
            <a:ext cx="1121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" altLang="ko-KR" b="1" i="0" u="none" strike="noStrike" dirty="0">
                <a:solidFill>
                  <a:srgbClr val="000000"/>
                </a:solidFill>
                <a:effectLst/>
              </a:rPr>
              <a:t>MVC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구조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  Model: Game, Player, Board, Piece...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/>
              <a:t> 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View: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GameSetUpViewFX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/Swing,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GameBoardViewFX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/Swing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</a:rPr>
              <a:t> 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Controller: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GameControllerImpl</a:t>
            </a:r>
            <a:endParaRPr lang="en" altLang="ko-KR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727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636DC-ECBB-6C45-76F4-E504791F0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D19CAC-FB7F-55E3-B27C-27E099CCCF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4BAF25-4F04-64A6-53C6-4137C3DA3088}"/>
              </a:ext>
            </a:extLst>
          </p:cNvPr>
          <p:cNvCxnSpPr>
            <a:cxnSpLocks/>
          </p:cNvCxnSpPr>
          <p:nvPr/>
        </p:nvCxnSpPr>
        <p:spPr>
          <a:xfrm>
            <a:off x="422031" y="1438032"/>
            <a:ext cx="1177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6E194F-6EEE-FA2B-B84B-C87516F95086}"/>
              </a:ext>
            </a:extLst>
          </p:cNvPr>
          <p:cNvSpPr txBox="1"/>
          <p:nvPr/>
        </p:nvSpPr>
        <p:spPr>
          <a:xfrm>
            <a:off x="343670" y="970420"/>
            <a:ext cx="407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03. </a:t>
            </a:r>
            <a:r>
              <a:rPr lang="ko-KR" altLang="en-US" sz="2000" b="1" dirty="0"/>
              <a:t>멀티 </a:t>
            </a:r>
            <a:r>
              <a:rPr lang="en-US" altLang="ko-KR" sz="2000" b="1" dirty="0"/>
              <a:t>UI</a:t>
            </a:r>
            <a:r>
              <a:rPr lang="ko-KR" altLang="en-US" sz="2000" b="1" dirty="0"/>
              <a:t> 지원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4206C-E715-6572-EC6E-9215B459F13F}"/>
              </a:ext>
            </a:extLst>
          </p:cNvPr>
          <p:cNvSpPr txBox="1"/>
          <p:nvPr/>
        </p:nvSpPr>
        <p:spPr>
          <a:xfrm>
            <a:off x="422031" y="2591116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b="1" i="0" u="none" strike="noStrike" dirty="0" err="1">
                <a:solidFill>
                  <a:srgbClr val="000000"/>
                </a:solidFill>
                <a:effectLst/>
              </a:rPr>
              <a:t>UIMode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b="1" i="0" u="none" strike="noStrike" dirty="0" err="1">
                <a:solidFill>
                  <a:srgbClr val="000000"/>
                </a:solidFill>
                <a:effectLst/>
              </a:rPr>
              <a:t>enum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을 이용해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시작시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UI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가능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9AAF5-C7C3-035B-A01C-6747D085A85D}"/>
              </a:ext>
            </a:extLst>
          </p:cNvPr>
          <p:cNvSpPr txBox="1"/>
          <p:nvPr/>
        </p:nvSpPr>
        <p:spPr>
          <a:xfrm>
            <a:off x="422031" y="3272924"/>
            <a:ext cx="1121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공통 </a:t>
            </a:r>
            <a:r>
              <a:rPr lang="en" altLang="ko-KR" b="1" i="0" u="none" strike="noStrike" dirty="0" err="1">
                <a:solidFill>
                  <a:srgbClr val="000000"/>
                </a:solidFill>
                <a:effectLst/>
              </a:rPr>
              <a:t>GameControllerImpl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</a:rPr>
              <a:t> + Game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모델 구조</a:t>
            </a:r>
            <a:endParaRPr lang="en-US" altLang="ko-KR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br>
              <a:rPr lang="ko-KR" altLang="en-US" dirty="0"/>
            </a:br>
            <a:r>
              <a:rPr lang="ko-KR" altLang="en-US" dirty="0"/>
              <a:t>     </a:t>
            </a:r>
            <a:r>
              <a:rPr lang="en-US" altLang="ko-KR" dirty="0">
                <a:solidFill>
                  <a:srgbClr val="000000"/>
                </a:solidFill>
                <a:latin typeface="-webkit-standard"/>
                <a:sym typeface="Wingdings" pitchFamily="2" charset="2"/>
              </a:rPr>
              <a:t></a:t>
            </a:r>
            <a:r>
              <a:rPr lang="ko-KR" altLang="en-US" dirty="0">
                <a:solidFill>
                  <a:srgbClr val="000000"/>
                </a:solidFill>
                <a:latin typeface="-webkit-standard"/>
                <a:sym typeface="Wingdings" pitchFamily="2" charset="2"/>
              </a:rPr>
              <a:t>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UI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교체는 </a:t>
            </a:r>
            <a:r>
              <a:rPr lang="en-US" altLang="ko-K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GameView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객체만 바꾸는 방식으로 처리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-webkit-standard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-webkit-standard"/>
              </a:rPr>
              <a:t>Swing</a:t>
            </a:r>
            <a:r>
              <a:rPr lang="ko-KR" altLang="en-US" dirty="0">
                <a:solidFill>
                  <a:srgbClr val="000000"/>
                </a:solidFill>
                <a:latin typeface="-webkit-standard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-webkit-standard"/>
              </a:rPr>
              <a:t>JavaFX</a:t>
            </a:r>
            <a:r>
              <a:rPr lang="ko-KR" altLang="en-US" dirty="0">
                <a:solidFill>
                  <a:srgbClr val="000000"/>
                </a:solidFill>
                <a:latin typeface="-webkit-standard"/>
              </a:rPr>
              <a:t> 모두 동일한 게임 로직과 기능 재사용 가능</a:t>
            </a: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18B-FF61-1B86-0774-ACEC5813C2CB}"/>
              </a:ext>
            </a:extLst>
          </p:cNvPr>
          <p:cNvSpPr txBox="1"/>
          <p:nvPr/>
        </p:nvSpPr>
        <p:spPr>
          <a:xfrm>
            <a:off x="422031" y="1958980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</a:rPr>
              <a:t>UI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구현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JavaFX + Swing</a:t>
            </a:r>
          </a:p>
        </p:txBody>
      </p:sp>
      <p:pic>
        <p:nvPicPr>
          <p:cNvPr id="12" name="그림 11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B1F745-2E2F-E635-C975-824132F8A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747" y="3940812"/>
            <a:ext cx="3095625" cy="2482949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8C3E86D-DFD1-EB74-F800-6878B5F81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4" y="4988472"/>
            <a:ext cx="3351823" cy="14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6ACC2-C3B2-11FF-6695-8FA71F316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5868F8-519D-FE3E-371C-E2A3957E9C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FB2107D-F76F-6EF3-F925-7E16DAF81811}"/>
              </a:ext>
            </a:extLst>
          </p:cNvPr>
          <p:cNvCxnSpPr>
            <a:cxnSpLocks/>
          </p:cNvCxnSpPr>
          <p:nvPr/>
        </p:nvCxnSpPr>
        <p:spPr>
          <a:xfrm>
            <a:off x="422031" y="1438032"/>
            <a:ext cx="1177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2BA990-5453-90AC-6368-D1242A6A5A34}"/>
              </a:ext>
            </a:extLst>
          </p:cNvPr>
          <p:cNvSpPr txBox="1"/>
          <p:nvPr/>
        </p:nvSpPr>
        <p:spPr>
          <a:xfrm>
            <a:off x="346496" y="971386"/>
            <a:ext cx="407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04.</a:t>
            </a:r>
            <a:r>
              <a:rPr lang="ko-KR" altLang="en-US" sz="2000" b="1" dirty="0"/>
              <a:t> 다양한 형태의 </a:t>
            </a:r>
            <a:r>
              <a:rPr lang="en-US" altLang="ko-KR" sz="2000" b="1" dirty="0"/>
              <a:t>Board</a:t>
            </a:r>
            <a:r>
              <a:rPr lang="ko-KR" altLang="en-US" sz="2000" b="1" dirty="0"/>
              <a:t> 지원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5C8CC-A735-A45F-E6D3-F2D8AB7CC02F}"/>
              </a:ext>
            </a:extLst>
          </p:cNvPr>
          <p:cNvSpPr txBox="1"/>
          <p:nvPr/>
        </p:nvSpPr>
        <p:spPr>
          <a:xfrm>
            <a:off x="422031" y="2803002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b="1" i="0" u="none" strike="noStrike" dirty="0" err="1">
                <a:solidFill>
                  <a:srgbClr val="000000"/>
                </a:solidFill>
                <a:effectLst/>
              </a:rPr>
              <a:t>BoardShape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b="1" i="0" u="none" strike="noStrike" dirty="0" err="1">
                <a:solidFill>
                  <a:srgbClr val="000000"/>
                </a:solidFill>
                <a:effectLst/>
              </a:rPr>
              <a:t>enum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 →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가이드 패턴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011B8-58C4-D84B-3C15-34C0B95D5300}"/>
              </a:ext>
            </a:extLst>
          </p:cNvPr>
          <p:cNvSpPr txBox="1"/>
          <p:nvPr/>
        </p:nvSpPr>
        <p:spPr>
          <a:xfrm>
            <a:off x="422031" y="3683325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b="1" i="0" u="none" strike="noStrike" dirty="0" err="1">
                <a:solidFill>
                  <a:srgbClr val="000000"/>
                </a:solidFill>
                <a:effectLst/>
              </a:rPr>
              <a:t>getNextPosition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</a:rPr>
              <a:t>()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가 다양한 중심점 방향 검증 모델 지원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BDA9A-1D36-F9B5-97FF-CEA522DFB660}"/>
              </a:ext>
            </a:extLst>
          </p:cNvPr>
          <p:cNvSpPr txBox="1"/>
          <p:nvPr/>
        </p:nvSpPr>
        <p:spPr>
          <a:xfrm>
            <a:off x="889866" y="4161925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중심점에서 멈춘 경우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경로 사용 규칙 반영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B3795-DAFE-7F52-2760-D1D1EB97163B}"/>
              </a:ext>
            </a:extLst>
          </p:cNvPr>
          <p:cNvSpPr txBox="1"/>
          <p:nvPr/>
        </p:nvSpPr>
        <p:spPr>
          <a:xfrm>
            <a:off x="422031" y="1996584"/>
            <a:ext cx="1121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</a:rPr>
              <a:t>Board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최적화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SquareBoard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 /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PentagonBoard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 /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HexagonBoard</a:t>
            </a:r>
            <a:endParaRPr lang="en" altLang="ko-KR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" altLang="ko-KR" dirty="0"/>
            </a:br>
            <a:endParaRPr lang="ko-KR" altLang="en-US" b="1" dirty="0"/>
          </a:p>
        </p:txBody>
      </p:sp>
      <p:pic>
        <p:nvPicPr>
          <p:cNvPr id="11" name="그림 10" descr="텍스트, 라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9F60CA-CED3-5702-7E43-F7FCABAC7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43" y="4122169"/>
            <a:ext cx="44831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8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3598-94F1-FC5F-858F-746999FCC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979584-63F9-A0F9-4B48-0DF2178F30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EAEE590-6F31-7AEC-209E-13D8D6099764}"/>
              </a:ext>
            </a:extLst>
          </p:cNvPr>
          <p:cNvCxnSpPr>
            <a:cxnSpLocks/>
          </p:cNvCxnSpPr>
          <p:nvPr/>
        </p:nvCxnSpPr>
        <p:spPr>
          <a:xfrm>
            <a:off x="422031" y="1438032"/>
            <a:ext cx="1177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FC1AA78-E884-0E8B-3762-C74793312874}"/>
              </a:ext>
            </a:extLst>
          </p:cNvPr>
          <p:cNvSpPr txBox="1"/>
          <p:nvPr/>
        </p:nvSpPr>
        <p:spPr>
          <a:xfrm>
            <a:off x="343670" y="970831"/>
            <a:ext cx="4071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05.</a:t>
            </a:r>
            <a:r>
              <a:rPr lang="ko-KR" altLang="en-US" sz="2000" b="1" dirty="0"/>
              <a:t> 테스트 설계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JUnit </a:t>
            </a:r>
            <a:r>
              <a:rPr lang="ko-KR" altLang="en-US" sz="2000" b="1" dirty="0"/>
              <a:t>구조</a:t>
            </a:r>
          </a:p>
          <a:p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11351-1B78-1933-7393-73581C0B11B5}"/>
              </a:ext>
            </a:extLst>
          </p:cNvPr>
          <p:cNvSpPr txBox="1"/>
          <p:nvPr/>
        </p:nvSpPr>
        <p:spPr>
          <a:xfrm>
            <a:off x="703386" y="3199683"/>
            <a:ext cx="1121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테스트 예시</a:t>
            </a:r>
          </a:p>
          <a:p>
            <a:pPr algn="l"/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GameControllerImplTest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윷 결과 처리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말 이동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턴 전환</a:t>
            </a:r>
          </a:p>
          <a:p>
            <a:pPr algn="l"/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GameTest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게임 초기화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롤링 로직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말 이동 결과 검증</a:t>
            </a:r>
          </a:p>
          <a:p>
            <a:pPr algn="l"/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PieceTest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말 경로 스택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path stack)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조작 테스트</a:t>
            </a:r>
          </a:p>
          <a:p>
            <a:pPr algn="l"/>
            <a:r>
              <a:rPr lang="en" altLang="ko-KR" dirty="0">
                <a:solidFill>
                  <a:srgbClr val="000000"/>
                </a:solidFill>
              </a:rPr>
              <a:t>-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BoardTest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경로 이동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종료점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처리 등 검증</a:t>
            </a:r>
          </a:p>
          <a:p>
            <a:pPr algn="l"/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</a:rPr>
              <a:t>MoveOutcomeTest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결과 객체가 정확히 필드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384F3-2345-D6E3-902B-FF7B699794E9}"/>
              </a:ext>
            </a:extLst>
          </p:cNvPr>
          <p:cNvSpPr txBox="1"/>
          <p:nvPr/>
        </p:nvSpPr>
        <p:spPr>
          <a:xfrm>
            <a:off x="703386" y="5205007"/>
            <a:ext cx="1121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결과 요약</a:t>
            </a:r>
          </a:p>
          <a:p>
            <a:pPr algn="l"/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+mj-lt"/>
              </a:rPr>
              <a:t>- 20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j-lt"/>
              </a:rPr>
              <a:t>개 이상 테스트 케이스 통과</a:t>
            </a:r>
          </a:p>
          <a:p>
            <a:pPr algn="l"/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구조적 설계 덕분에 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에러 없이 유지보수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2FD9E-622B-9A5C-C3AA-7CCE81992D5F}"/>
              </a:ext>
            </a:extLst>
          </p:cNvPr>
          <p:cNvSpPr txBox="1"/>
          <p:nvPr/>
        </p:nvSpPr>
        <p:spPr>
          <a:xfrm>
            <a:off x="703386" y="1712627"/>
            <a:ext cx="11215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테스트 전략</a:t>
            </a:r>
          </a:p>
          <a:p>
            <a:pPr algn="l"/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모델 계층 중심의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단위 테스트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 위주</a:t>
            </a:r>
          </a:p>
          <a:p>
            <a:pPr algn="l"/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- SRP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구조 덕분에 테스트 대상 클래스가 명확</a:t>
            </a:r>
          </a:p>
          <a:p>
            <a:pPr algn="l"/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컨트롤러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보드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Piece),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게임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Game)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등 핵심 로직 검증</a:t>
            </a:r>
          </a:p>
          <a:p>
            <a:br>
              <a:rPr lang="en" altLang="ko-KR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515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52604-D63A-72DD-113E-92296F4E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599070-5CEC-DDBF-1C9C-46381FC45C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4E7D1DF-E07D-72E7-81B9-0AF268678C4F}"/>
              </a:ext>
            </a:extLst>
          </p:cNvPr>
          <p:cNvCxnSpPr>
            <a:cxnSpLocks/>
          </p:cNvCxnSpPr>
          <p:nvPr/>
        </p:nvCxnSpPr>
        <p:spPr>
          <a:xfrm>
            <a:off x="422031" y="1438032"/>
            <a:ext cx="1177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2E4A17-9679-3354-2390-297AFD889B9A}"/>
              </a:ext>
            </a:extLst>
          </p:cNvPr>
          <p:cNvSpPr txBox="1"/>
          <p:nvPr/>
        </p:nvSpPr>
        <p:spPr>
          <a:xfrm>
            <a:off x="343670" y="967391"/>
            <a:ext cx="407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06.</a:t>
            </a:r>
            <a:r>
              <a:rPr lang="ko-KR" altLang="en-US" sz="2000" b="1" dirty="0"/>
              <a:t> 구현 결과 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 결론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8AD89-F7FD-C21C-D125-B7D2AAF6DF97}"/>
              </a:ext>
            </a:extLst>
          </p:cNvPr>
          <p:cNvSpPr txBox="1"/>
          <p:nvPr/>
        </p:nvSpPr>
        <p:spPr>
          <a:xfrm>
            <a:off x="422031" y="1974487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필수 기능 </a:t>
            </a:r>
            <a:r>
              <a:rPr lang="ko-KR" altLang="en-US" b="1" dirty="0"/>
              <a:t>모두</a:t>
            </a:r>
            <a:r>
              <a:rPr lang="ko-KR" altLang="en-US" dirty="0"/>
              <a:t> 구현 완료</a:t>
            </a: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48415-1998-D0F9-B51A-11FAEAAE0E32}"/>
              </a:ext>
            </a:extLst>
          </p:cNvPr>
          <p:cNvSpPr txBox="1"/>
          <p:nvPr/>
        </p:nvSpPr>
        <p:spPr>
          <a:xfrm>
            <a:off x="422031" y="2770644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b="1" dirty="0"/>
              <a:t>MVC</a:t>
            </a:r>
            <a:r>
              <a:rPr lang="ko-KR" altLang="en-US" dirty="0"/>
              <a:t> 책임 경계 구현 </a:t>
            </a:r>
            <a:endParaRPr lang="en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B2950-1A4E-94FA-9D0A-529A27EC8FD2}"/>
              </a:ext>
            </a:extLst>
          </p:cNvPr>
          <p:cNvSpPr txBox="1"/>
          <p:nvPr/>
        </p:nvSpPr>
        <p:spPr>
          <a:xfrm>
            <a:off x="343670" y="1539802"/>
            <a:ext cx="468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/>
          </a:p>
          <a:p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5D56C-76B3-6FC0-8196-01DFCF731AC6}"/>
              </a:ext>
            </a:extLst>
          </p:cNvPr>
          <p:cNvSpPr txBox="1"/>
          <p:nvPr/>
        </p:nvSpPr>
        <p:spPr>
          <a:xfrm>
            <a:off x="343670" y="3549546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" altLang="ko-KR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UI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와 무관하게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동일한 </a:t>
            </a:r>
            <a:r>
              <a:rPr lang="en" altLang="ko-KR" i="0" u="none" strike="noStrike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GameControllerImpl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로직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재사용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가능</a:t>
            </a:r>
            <a:endParaRPr lang="en" altLang="ko-KR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1FF00-4506-6E32-1C21-3C12A183DF2D}"/>
              </a:ext>
            </a:extLst>
          </p:cNvPr>
          <p:cNvSpPr txBox="1"/>
          <p:nvPr/>
        </p:nvSpPr>
        <p:spPr>
          <a:xfrm>
            <a:off x="323792" y="4328448"/>
            <a:ext cx="1121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지원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과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확장성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을 가지는 설계</a:t>
            </a:r>
            <a:endParaRPr lang="en" altLang="ko-KR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193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26854-1A5A-B9A2-D15C-D7AEF7CF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2D8B03-4229-A4E9-8B85-180AF5B315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EF87B-D1CF-FA40-DE63-ACE5F9753E13}"/>
              </a:ext>
            </a:extLst>
          </p:cNvPr>
          <p:cNvSpPr txBox="1"/>
          <p:nvPr/>
        </p:nvSpPr>
        <p:spPr>
          <a:xfrm>
            <a:off x="969107" y="2809019"/>
            <a:ext cx="5189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Thank You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9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413</Words>
  <Application>Microsoft Macintosh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-webkit-standard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kin3841@gmail.com</dc:creator>
  <cp:lastModifiedBy>전서영</cp:lastModifiedBy>
  <cp:revision>7</cp:revision>
  <dcterms:created xsi:type="dcterms:W3CDTF">2025-05-09T13:15:37Z</dcterms:created>
  <dcterms:modified xsi:type="dcterms:W3CDTF">2025-06-03T06:04:26Z</dcterms:modified>
</cp:coreProperties>
</file>