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56" r:id="rId2"/>
    <p:sldId id="280" r:id="rId3"/>
    <p:sldId id="263" r:id="rId4"/>
    <p:sldId id="300" r:id="rId5"/>
    <p:sldId id="302" r:id="rId6"/>
    <p:sldId id="308" r:id="rId7"/>
    <p:sldId id="309" r:id="rId8"/>
    <p:sldId id="314" r:id="rId9"/>
    <p:sldId id="303" r:id="rId10"/>
    <p:sldId id="282" r:id="rId11"/>
    <p:sldId id="318" r:id="rId12"/>
    <p:sldId id="319" r:id="rId13"/>
    <p:sldId id="317" r:id="rId14"/>
    <p:sldId id="320" r:id="rId15"/>
    <p:sldId id="312" r:id="rId16"/>
    <p:sldId id="322" r:id="rId17"/>
    <p:sldId id="324" r:id="rId18"/>
    <p:sldId id="299" r:id="rId19"/>
    <p:sldId id="310" r:id="rId20"/>
    <p:sldId id="311" r:id="rId21"/>
    <p:sldId id="306" r:id="rId22"/>
    <p:sldId id="270" r:id="rId2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F018C"/>
    <a:srgbClr val="E2C498"/>
    <a:srgbClr val="BCD7A4"/>
    <a:srgbClr val="996633"/>
    <a:srgbClr val="9A7200"/>
    <a:srgbClr val="CC99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85" autoAdjust="0"/>
    <p:restoredTop sz="86271" autoAdjust="0"/>
  </p:normalViewPr>
  <p:slideViewPr>
    <p:cSldViewPr>
      <p:cViewPr varScale="1">
        <p:scale>
          <a:sx n="61" d="100"/>
          <a:sy n="61" d="100"/>
        </p:scale>
        <p:origin x="222" y="42"/>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6/22/2020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25498105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6/22/2020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18261628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1</a:t>
            </a:fld>
            <a:endParaRPr lang="en-US"/>
          </a:p>
        </p:txBody>
      </p:sp>
    </p:spTree>
    <p:extLst>
      <p:ext uri="{BB962C8B-B14F-4D97-AF65-F5344CB8AC3E}">
        <p14:creationId xmlns:p14="http://schemas.microsoft.com/office/powerpoint/2010/main" val="2285217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Times New Roman" panose="02020603050405020304" pitchFamily="18" charset="0"/>
                <a:cs typeface="Times New Roman" panose="02020603050405020304" pitchFamily="18" charset="0"/>
              </a:rPr>
              <a:t>Bayes </a:t>
            </a:r>
            <a:r>
              <a:rPr lang="en-US" sz="1200" dirty="0" err="1">
                <a:solidFill>
                  <a:schemeClr val="tx2"/>
                </a:solidFill>
                <a:latin typeface="Times New Roman" panose="02020603050405020304" pitchFamily="18" charset="0"/>
                <a:cs typeface="Times New Roman" panose="02020603050405020304" pitchFamily="18" charset="0"/>
              </a:rPr>
              <a:t>th</a:t>
            </a:r>
            <a:r>
              <a:rPr lang="vi-VN" sz="1200" dirty="0">
                <a:solidFill>
                  <a:schemeClr val="tx2"/>
                </a:solidFill>
                <a:latin typeface="Times New Roman" panose="02020603050405020304" pitchFamily="18" charset="0"/>
                <a:cs typeface="Times New Roman" panose="02020603050405020304" pitchFamily="18" charset="0"/>
              </a:rPr>
              <a:t>ơ</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ngây</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là</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gì</a:t>
            </a:r>
            <a:r>
              <a:rPr lang="en-US" sz="1200" dirty="0">
                <a:solidFill>
                  <a:schemeClr val="tx2"/>
                </a:solidFill>
                <a:latin typeface="Times New Roman" panose="02020603050405020304" pitchFamily="18"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11</a:t>
            </a:fld>
            <a:endParaRPr lang="en-US"/>
          </a:p>
        </p:txBody>
      </p:sp>
    </p:spTree>
    <p:extLst>
      <p:ext uri="{BB962C8B-B14F-4D97-AF65-F5344CB8AC3E}">
        <p14:creationId xmlns:p14="http://schemas.microsoft.com/office/powerpoint/2010/main" val="3288720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Times New Roman" panose="02020603050405020304" pitchFamily="18" charset="0"/>
                <a:cs typeface="Times New Roman" panose="02020603050405020304" pitchFamily="18" charset="0"/>
              </a:rPr>
              <a:t>Bayes </a:t>
            </a:r>
            <a:r>
              <a:rPr lang="en-US" sz="1200" dirty="0" err="1">
                <a:solidFill>
                  <a:schemeClr val="tx2"/>
                </a:solidFill>
                <a:latin typeface="Times New Roman" panose="02020603050405020304" pitchFamily="18" charset="0"/>
                <a:cs typeface="Times New Roman" panose="02020603050405020304" pitchFamily="18" charset="0"/>
              </a:rPr>
              <a:t>th</a:t>
            </a:r>
            <a:r>
              <a:rPr lang="vi-VN" sz="1200" dirty="0">
                <a:solidFill>
                  <a:schemeClr val="tx2"/>
                </a:solidFill>
                <a:latin typeface="Times New Roman" panose="02020603050405020304" pitchFamily="18" charset="0"/>
                <a:cs typeface="Times New Roman" panose="02020603050405020304" pitchFamily="18" charset="0"/>
              </a:rPr>
              <a:t>ơ</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ngây</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là</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gì</a:t>
            </a:r>
            <a:r>
              <a:rPr lang="en-US" sz="1200" dirty="0">
                <a:solidFill>
                  <a:schemeClr val="tx2"/>
                </a:solidFill>
                <a:latin typeface="Times New Roman" panose="02020603050405020304" pitchFamily="18"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12</a:t>
            </a:fld>
            <a:endParaRPr lang="en-US"/>
          </a:p>
        </p:txBody>
      </p:sp>
    </p:spTree>
    <p:extLst>
      <p:ext uri="{BB962C8B-B14F-4D97-AF65-F5344CB8AC3E}">
        <p14:creationId xmlns:p14="http://schemas.microsoft.com/office/powerpoint/2010/main" val="2412253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Times New Roman" panose="02020603050405020304" pitchFamily="18" charset="0"/>
                <a:cs typeface="Times New Roman" panose="02020603050405020304" pitchFamily="18" charset="0"/>
              </a:rPr>
              <a:t>Bayes </a:t>
            </a:r>
            <a:r>
              <a:rPr lang="en-US" sz="1200" dirty="0" err="1">
                <a:solidFill>
                  <a:schemeClr val="tx2"/>
                </a:solidFill>
                <a:latin typeface="Times New Roman" panose="02020603050405020304" pitchFamily="18" charset="0"/>
                <a:cs typeface="Times New Roman" panose="02020603050405020304" pitchFamily="18" charset="0"/>
              </a:rPr>
              <a:t>th</a:t>
            </a:r>
            <a:r>
              <a:rPr lang="vi-VN" sz="1200" dirty="0">
                <a:solidFill>
                  <a:schemeClr val="tx2"/>
                </a:solidFill>
                <a:latin typeface="Times New Roman" panose="02020603050405020304" pitchFamily="18" charset="0"/>
                <a:cs typeface="Times New Roman" panose="02020603050405020304" pitchFamily="18" charset="0"/>
              </a:rPr>
              <a:t>ơ</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ngây</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là</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gì</a:t>
            </a:r>
            <a:r>
              <a:rPr lang="en-US" sz="1200" dirty="0">
                <a:solidFill>
                  <a:schemeClr val="tx2"/>
                </a:solidFill>
                <a:latin typeface="Times New Roman" panose="02020603050405020304" pitchFamily="18"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13</a:t>
            </a:fld>
            <a:endParaRPr lang="en-US"/>
          </a:p>
        </p:txBody>
      </p:sp>
    </p:spTree>
    <p:extLst>
      <p:ext uri="{BB962C8B-B14F-4D97-AF65-F5344CB8AC3E}">
        <p14:creationId xmlns:p14="http://schemas.microsoft.com/office/powerpoint/2010/main" val="1634501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Times New Roman" panose="02020603050405020304" pitchFamily="18" charset="0"/>
                <a:cs typeface="Times New Roman" panose="02020603050405020304" pitchFamily="18" charset="0"/>
              </a:rPr>
              <a:t>Bayes </a:t>
            </a:r>
            <a:r>
              <a:rPr lang="en-US" sz="1200" dirty="0" err="1">
                <a:solidFill>
                  <a:schemeClr val="tx2"/>
                </a:solidFill>
                <a:latin typeface="Times New Roman" panose="02020603050405020304" pitchFamily="18" charset="0"/>
                <a:cs typeface="Times New Roman" panose="02020603050405020304" pitchFamily="18" charset="0"/>
              </a:rPr>
              <a:t>th</a:t>
            </a:r>
            <a:r>
              <a:rPr lang="vi-VN" sz="1200" dirty="0">
                <a:solidFill>
                  <a:schemeClr val="tx2"/>
                </a:solidFill>
                <a:latin typeface="Times New Roman" panose="02020603050405020304" pitchFamily="18" charset="0"/>
                <a:cs typeface="Times New Roman" panose="02020603050405020304" pitchFamily="18" charset="0"/>
              </a:rPr>
              <a:t>ơ</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ngây</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là</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gì</a:t>
            </a:r>
            <a:r>
              <a:rPr lang="en-US" sz="1200" dirty="0">
                <a:solidFill>
                  <a:schemeClr val="tx2"/>
                </a:solidFill>
                <a:latin typeface="Times New Roman" panose="02020603050405020304" pitchFamily="18"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14</a:t>
            </a:fld>
            <a:endParaRPr lang="en-US"/>
          </a:p>
        </p:txBody>
      </p:sp>
    </p:spTree>
    <p:extLst>
      <p:ext uri="{BB962C8B-B14F-4D97-AF65-F5344CB8AC3E}">
        <p14:creationId xmlns:p14="http://schemas.microsoft.com/office/powerpoint/2010/main" val="1513358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2"/>
                </a:solidFill>
                <a:latin typeface="Times New Roman" panose="02020603050405020304" pitchFamily="18" charset="0"/>
                <a:cs typeface="Times New Roman" panose="02020603050405020304" pitchFamily="18" charset="0"/>
              </a:rPr>
              <a:t>Bayes th</a:t>
            </a:r>
            <a:r>
              <a:rPr lang="vi-VN" sz="1200">
                <a:solidFill>
                  <a:schemeClr val="tx2"/>
                </a:solidFill>
                <a:latin typeface="Times New Roman" panose="02020603050405020304" pitchFamily="18" charset="0"/>
                <a:cs typeface="Times New Roman" panose="02020603050405020304" pitchFamily="18" charset="0"/>
              </a:rPr>
              <a:t>ơ</a:t>
            </a:r>
            <a:r>
              <a:rPr lang="en-US" sz="1200">
                <a:solidFill>
                  <a:schemeClr val="tx2"/>
                </a:solidFill>
                <a:latin typeface="Times New Roman" panose="02020603050405020304" pitchFamily="18" charset="0"/>
                <a:cs typeface="Times New Roman" panose="02020603050405020304" pitchFamily="18" charset="0"/>
              </a:rPr>
              <a:t> ngây là gì ?</a:t>
            </a:r>
          </a:p>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15</a:t>
            </a:fld>
            <a:endParaRPr lang="en-US"/>
          </a:p>
        </p:txBody>
      </p:sp>
    </p:spTree>
    <p:extLst>
      <p:ext uri="{BB962C8B-B14F-4D97-AF65-F5344CB8AC3E}">
        <p14:creationId xmlns:p14="http://schemas.microsoft.com/office/powerpoint/2010/main" val="4033175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2"/>
                </a:solidFill>
                <a:latin typeface="Times New Roman" panose="02020603050405020304" pitchFamily="18" charset="0"/>
                <a:cs typeface="Times New Roman" panose="02020603050405020304" pitchFamily="18" charset="0"/>
              </a:rPr>
              <a:t>Bayes th</a:t>
            </a:r>
            <a:r>
              <a:rPr lang="vi-VN" sz="1200">
                <a:solidFill>
                  <a:schemeClr val="tx2"/>
                </a:solidFill>
                <a:latin typeface="Times New Roman" panose="02020603050405020304" pitchFamily="18" charset="0"/>
                <a:cs typeface="Times New Roman" panose="02020603050405020304" pitchFamily="18" charset="0"/>
              </a:rPr>
              <a:t>ơ</a:t>
            </a:r>
            <a:r>
              <a:rPr lang="en-US" sz="1200">
                <a:solidFill>
                  <a:schemeClr val="tx2"/>
                </a:solidFill>
                <a:latin typeface="Times New Roman" panose="02020603050405020304" pitchFamily="18" charset="0"/>
                <a:cs typeface="Times New Roman" panose="02020603050405020304" pitchFamily="18" charset="0"/>
              </a:rPr>
              <a:t> ngây là gì ?</a:t>
            </a:r>
          </a:p>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16</a:t>
            </a:fld>
            <a:endParaRPr lang="en-US"/>
          </a:p>
        </p:txBody>
      </p:sp>
    </p:spTree>
    <p:extLst>
      <p:ext uri="{BB962C8B-B14F-4D97-AF65-F5344CB8AC3E}">
        <p14:creationId xmlns:p14="http://schemas.microsoft.com/office/powerpoint/2010/main" val="3569343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2"/>
                </a:solidFill>
                <a:latin typeface="Times New Roman" panose="02020603050405020304" pitchFamily="18" charset="0"/>
                <a:cs typeface="Times New Roman" panose="02020603050405020304" pitchFamily="18" charset="0"/>
              </a:rPr>
              <a:t>Bayes th</a:t>
            </a:r>
            <a:r>
              <a:rPr lang="vi-VN" sz="1200">
                <a:solidFill>
                  <a:schemeClr val="tx2"/>
                </a:solidFill>
                <a:latin typeface="Times New Roman" panose="02020603050405020304" pitchFamily="18" charset="0"/>
                <a:cs typeface="Times New Roman" panose="02020603050405020304" pitchFamily="18" charset="0"/>
              </a:rPr>
              <a:t>ơ</a:t>
            </a:r>
            <a:r>
              <a:rPr lang="en-US" sz="1200">
                <a:solidFill>
                  <a:schemeClr val="tx2"/>
                </a:solidFill>
                <a:latin typeface="Times New Roman" panose="02020603050405020304" pitchFamily="18" charset="0"/>
                <a:cs typeface="Times New Roman" panose="02020603050405020304" pitchFamily="18" charset="0"/>
              </a:rPr>
              <a:t> ngây là gì ?</a:t>
            </a:r>
          </a:p>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17</a:t>
            </a:fld>
            <a:endParaRPr lang="en-US"/>
          </a:p>
        </p:txBody>
      </p:sp>
    </p:spTree>
    <p:extLst>
      <p:ext uri="{BB962C8B-B14F-4D97-AF65-F5344CB8AC3E}">
        <p14:creationId xmlns:p14="http://schemas.microsoft.com/office/powerpoint/2010/main" val="648106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Tại sao chọn ??????/</a:t>
            </a:r>
          </a:p>
        </p:txBody>
      </p:sp>
      <p:sp>
        <p:nvSpPr>
          <p:cNvPr id="4" name="Slide Number Placeholder 3"/>
          <p:cNvSpPr>
            <a:spLocks noGrp="1"/>
          </p:cNvSpPr>
          <p:nvPr>
            <p:ph type="sldNum" sz="quarter" idx="5"/>
          </p:nvPr>
        </p:nvSpPr>
        <p:spPr/>
        <p:txBody>
          <a:bodyPr/>
          <a:lstStyle/>
          <a:p>
            <a:fld id="{21B2AA4F-B828-4D7C-AFD3-893933DAFCB4}" type="slidenum">
              <a:rPr lang="en-US" smtClean="0"/>
              <a:t>18</a:t>
            </a:fld>
            <a:endParaRPr lang="en-US"/>
          </a:p>
        </p:txBody>
      </p:sp>
    </p:spTree>
    <p:extLst>
      <p:ext uri="{BB962C8B-B14F-4D97-AF65-F5344CB8AC3E}">
        <p14:creationId xmlns:p14="http://schemas.microsoft.com/office/powerpoint/2010/main" val="537315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Số l</a:t>
            </a:r>
            <a:r>
              <a:rPr lang="vi-VN"/>
              <a:t>ư</a:t>
            </a:r>
            <a:r>
              <a:rPr lang="en-US"/>
              <a:t>ợng phần tử nhãn 0: 2788 chiếm 60.6%</a:t>
            </a:r>
          </a:p>
          <a:p>
            <a:r>
              <a:rPr lang="en-US"/>
              <a:t>Số l</a:t>
            </a:r>
            <a:r>
              <a:rPr lang="vi-VN"/>
              <a:t>ư</a:t>
            </a:r>
            <a:r>
              <a:rPr lang="en-US"/>
              <a:t>ợng phần tử nhãn 1: 1813 chiếm 39.4%</a:t>
            </a:r>
          </a:p>
        </p:txBody>
      </p:sp>
      <p:sp>
        <p:nvSpPr>
          <p:cNvPr id="4" name="Slide Number Placeholder 3"/>
          <p:cNvSpPr>
            <a:spLocks noGrp="1"/>
          </p:cNvSpPr>
          <p:nvPr>
            <p:ph type="sldNum" sz="quarter" idx="5"/>
          </p:nvPr>
        </p:nvSpPr>
        <p:spPr/>
        <p:txBody>
          <a:bodyPr/>
          <a:lstStyle/>
          <a:p>
            <a:fld id="{21B2AA4F-B828-4D7C-AFD3-893933DAFCB4}" type="slidenum">
              <a:rPr lang="en-US" smtClean="0"/>
              <a:t>19</a:t>
            </a:fld>
            <a:endParaRPr lang="en-US"/>
          </a:p>
        </p:txBody>
      </p:sp>
    </p:spTree>
    <p:extLst>
      <p:ext uri="{BB962C8B-B14F-4D97-AF65-F5344CB8AC3E}">
        <p14:creationId xmlns:p14="http://schemas.microsoft.com/office/powerpoint/2010/main" val="1674865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Khi K = 10 cho kết quả của 10l lặp lần l</a:t>
            </a:r>
            <a:r>
              <a:rPr lang="vi-VN"/>
              <a:t>ư</a:t>
            </a:r>
            <a:r>
              <a:rPr lang="en-US"/>
              <a:t>ợt nh</a:t>
            </a:r>
            <a:r>
              <a:rPr lang="vi-VN"/>
              <a:t>ư</a:t>
            </a:r>
            <a:r>
              <a:rPr lang="en-US"/>
              <a:t> trên s</a:t>
            </a:r>
            <a:r>
              <a:rPr lang="vi-VN"/>
              <a:t>ơ</a:t>
            </a:r>
            <a:r>
              <a:rPr lang="en-US"/>
              <a:t> đồ</a:t>
            </a:r>
          </a:p>
        </p:txBody>
      </p:sp>
      <p:sp>
        <p:nvSpPr>
          <p:cNvPr id="4" name="Slide Number Placeholder 3"/>
          <p:cNvSpPr>
            <a:spLocks noGrp="1"/>
          </p:cNvSpPr>
          <p:nvPr>
            <p:ph type="sldNum" sz="quarter" idx="5"/>
          </p:nvPr>
        </p:nvSpPr>
        <p:spPr/>
        <p:txBody>
          <a:bodyPr/>
          <a:lstStyle/>
          <a:p>
            <a:fld id="{21B2AA4F-B828-4D7C-AFD3-893933DAFCB4}" type="slidenum">
              <a:rPr lang="en-US" smtClean="0"/>
              <a:t>20</a:t>
            </a:fld>
            <a:endParaRPr lang="en-US"/>
          </a:p>
        </p:txBody>
      </p:sp>
    </p:spTree>
    <p:extLst>
      <p:ext uri="{BB962C8B-B14F-4D97-AF65-F5344CB8AC3E}">
        <p14:creationId xmlns:p14="http://schemas.microsoft.com/office/powerpoint/2010/main" val="2543541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vi-VN" sz="1200" dirty="0">
                <a:latin typeface="Times New Roman" panose="02020603050405020304" pitchFamily="18" charset="0"/>
                <a:cs typeface="Times New Roman" panose="02020603050405020304" pitchFamily="18" charset="0"/>
              </a:rPr>
              <a:t>Khái niệm “</a:t>
            </a:r>
            <a:r>
              <a:rPr lang="en-US" sz="1200" dirty="0">
                <a:latin typeface="Times New Roman" panose="02020603050405020304" pitchFamily="18" charset="0"/>
                <a:cs typeface="Times New Roman" panose="02020603050405020304" pitchFamily="18" charset="0"/>
              </a:rPr>
              <a:t>Spam’’ (Th</a:t>
            </a:r>
            <a:r>
              <a:rPr lang="vi-VN" sz="1200" dirty="0">
                <a:latin typeface="Times New Roman" panose="02020603050405020304" pitchFamily="18" charset="0"/>
                <a:cs typeface="Times New Roman" panose="02020603050405020304" pitchFamily="18" charset="0"/>
              </a:rPr>
              <a:t>ư</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rác</a:t>
            </a:r>
            <a:r>
              <a:rPr lang="en-US" sz="1200" dirty="0">
                <a:latin typeface="Times New Roman" panose="02020603050405020304" pitchFamily="18" charset="0"/>
                <a:cs typeface="Times New Roman" panose="02020603050405020304" pitchFamily="18" charset="0"/>
              </a:rPr>
              <a:t>)</a:t>
            </a:r>
            <a:r>
              <a:rPr lang="vi-VN" sz="1200" dirty="0">
                <a:latin typeface="Times New Roman" panose="02020603050405020304" pitchFamily="18" charset="0"/>
                <a:cs typeface="Times New Roman" panose="02020603050405020304" pitchFamily="18" charset="0"/>
              </a:rPr>
              <a:t> rất đa dạng: quảng cáo cho các sản phẩm</a:t>
            </a:r>
            <a:r>
              <a:rPr lang="en-US" sz="1200" dirty="0">
                <a:latin typeface="Times New Roman" panose="02020603050405020304" pitchFamily="18" charset="0"/>
                <a:cs typeface="Times New Roman" panose="02020603050405020304" pitchFamily="18" charset="0"/>
              </a:rPr>
              <a:t>/</a:t>
            </a:r>
            <a:r>
              <a:rPr lang="vi-VN" sz="1200" dirty="0">
                <a:latin typeface="Times New Roman" panose="02020603050405020304" pitchFamily="18" charset="0"/>
                <a:cs typeface="Times New Roman" panose="02020603050405020304" pitchFamily="18" charset="0"/>
              </a:rPr>
              <a:t>trang web,</a:t>
            </a:r>
            <a:r>
              <a:rPr lang="en-US" sz="1200" dirty="0">
                <a:latin typeface="Times New Roman" panose="02020603050405020304" pitchFamily="18" charset="0"/>
                <a:cs typeface="Times New Roman" panose="02020603050405020304" pitchFamily="18" charset="0"/>
              </a:rPr>
              <a:t> </a:t>
            </a:r>
            <a:r>
              <a:rPr lang="vi-VN" sz="1200" dirty="0">
                <a:latin typeface="Times New Roman" panose="02020603050405020304" pitchFamily="18" charset="0"/>
                <a:cs typeface="Times New Roman" panose="02020603050405020304" pitchFamily="18" charset="0"/>
              </a:rPr>
              <a:t>chuỗi thư</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với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nội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dụng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không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cần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thiết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đến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từ</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trang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thông</a:t>
            </a:r>
            <a:r>
              <a:rPr lang="en-US" sz="1200" dirty="0">
                <a:latin typeface="Times New Roman" panose="02020603050405020304" pitchFamily="18" charset="0"/>
                <a:cs typeface="Times New Roman" panose="02020603050405020304" pitchFamily="18" charset="0"/>
              </a:rPr>
              <a:t> tin </a:t>
            </a:r>
            <a:r>
              <a:rPr lang="en-US" sz="1200" dirty="0" err="1">
                <a:latin typeface="Times New Roman" panose="02020603050405020304" pitchFamily="18" charset="0"/>
                <a:cs typeface="Times New Roman" panose="02020603050405020304" pitchFamily="18" charset="0"/>
              </a:rPr>
              <a:t>không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rõ</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nguồn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gốc</a:t>
            </a:r>
            <a:r>
              <a:rPr lang="vi-VN"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chứa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mã</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độc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đánh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cấp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thông</a:t>
            </a:r>
            <a:r>
              <a:rPr lang="en-US" sz="1200" dirty="0">
                <a:latin typeface="Times New Roman" panose="02020603050405020304" pitchFamily="18" charset="0"/>
                <a:cs typeface="Times New Roman" panose="02020603050405020304" pitchFamily="18" charset="0"/>
              </a:rPr>
              <a:t> tin </a:t>
            </a:r>
            <a:r>
              <a:rPr lang="en-US" sz="1200" dirty="0" err="1">
                <a:latin typeface="Times New Roman" panose="02020603050405020304" pitchFamily="18" charset="0"/>
                <a:cs typeface="Times New Roman" panose="02020603050405020304" pitchFamily="18" charset="0"/>
              </a:rPr>
              <a:t>của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bạn</a:t>
            </a:r>
            <a:r>
              <a:rPr lang="en-US" sz="1200" dirty="0">
                <a:latin typeface="Times New Roman" panose="02020603050405020304" pitchFamily="18" charset="0"/>
                <a:cs typeface="Times New Roman" panose="02020603050405020304" pitchFamily="18" charset="0"/>
              </a:rPr>
              <a:t>.</a:t>
            </a:r>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3</a:t>
            </a:fld>
            <a:endParaRPr lang="en-US"/>
          </a:p>
        </p:txBody>
      </p:sp>
    </p:spTree>
    <p:extLst>
      <p:ext uri="{BB962C8B-B14F-4D97-AF65-F5344CB8AC3E}">
        <p14:creationId xmlns:p14="http://schemas.microsoft.com/office/powerpoint/2010/main" val="7976507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a:latin typeface="Times New Roman" panose="02020603050405020304" pitchFamily="18" charset="0"/>
                <a:cs typeface="Times New Roman" panose="02020603050405020304" pitchFamily="18" charset="0"/>
              </a:rPr>
              <a:t>NB với công thức tính toán đơn giản nên dễ cài đặt (hiện nay nếu dùng thư viện sklearn thì chỉ cần gọi vài dòng lệnh như mình làm bên trên), thời gian training và test nhanh, phù hợp với bài toán data lớn</a:t>
            </a:r>
            <a:endParaRPr lang="en-US" sz="120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imes New Roman" panose="02020603050405020304" pitchFamily="18" charset="0"/>
                <a:cs typeface="Times New Roman" panose="02020603050405020304" pitchFamily="18" charset="0"/>
              </a:rPr>
              <a:t>So về hai nghi thức khi sử dụng để đánh giá thì hold_out và k-fold không chênh lệch nhau nhiều</a:t>
            </a:r>
          </a:p>
        </p:txBody>
      </p:sp>
      <p:sp>
        <p:nvSpPr>
          <p:cNvPr id="4" name="Slide Number Placeholder 3"/>
          <p:cNvSpPr>
            <a:spLocks noGrp="1"/>
          </p:cNvSpPr>
          <p:nvPr>
            <p:ph type="sldNum" sz="quarter" idx="5"/>
          </p:nvPr>
        </p:nvSpPr>
        <p:spPr/>
        <p:txBody>
          <a:bodyPr/>
          <a:lstStyle/>
          <a:p>
            <a:fld id="{21B2AA4F-B828-4D7C-AFD3-893933DAFCB4}" type="slidenum">
              <a:rPr lang="en-US" smtClean="0"/>
              <a:t>21</a:t>
            </a:fld>
            <a:endParaRPr lang="en-US"/>
          </a:p>
        </p:txBody>
      </p:sp>
    </p:spTree>
    <p:extLst>
      <p:ext uri="{BB962C8B-B14F-4D97-AF65-F5344CB8AC3E}">
        <p14:creationId xmlns:p14="http://schemas.microsoft.com/office/powerpoint/2010/main" val="524063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426969-69B9-4DAD-928A-BC41E900007D}" type="slidenum">
              <a:rPr lang="zh-CN" altLang="en-US" smtClean="0"/>
              <a:t>22</a:t>
            </a:fld>
            <a:endParaRPr lang="zh-CN" altLang="en-US"/>
          </a:p>
        </p:txBody>
      </p:sp>
    </p:spTree>
    <p:extLst>
      <p:ext uri="{BB962C8B-B14F-4D97-AF65-F5344CB8AC3E}">
        <p14:creationId xmlns:p14="http://schemas.microsoft.com/office/powerpoint/2010/main" val="809545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Times New Roman" panose="02020603050405020304" pitchFamily="18" charset="0"/>
                <a:cs typeface="Times New Roman" panose="02020603050405020304" pitchFamily="18" charset="0"/>
              </a:rPr>
              <a:t>Đấy </a:t>
            </a:r>
            <a:r>
              <a:rPr lang="en-US" sz="1200" err="1">
                <a:solidFill>
                  <a:schemeClr val="tx1"/>
                </a:solidFill>
                <a:latin typeface="Times New Roman" panose="02020603050405020304" pitchFamily="18" charset="0"/>
                <a:cs typeface="Times New Roman" panose="02020603050405020304" pitchFamily="18" charset="0"/>
              </a:rPr>
              <a:t>là</a:t>
            </a:r>
            <a:r>
              <a:rPr lang="en-US" sz="1200">
                <a:solidFill>
                  <a:schemeClr val="tx1"/>
                </a:solidFill>
                <a:latin typeface="Times New Roman" panose="02020603050405020304" pitchFamily="18" charset="0"/>
                <a:cs typeface="Times New Roman" panose="02020603050405020304" pitchFamily="18" charset="0"/>
              </a:rPr>
              <a:t> </a:t>
            </a:r>
            <a:r>
              <a:rPr lang="en-US" sz="1200" err="1">
                <a:solidFill>
                  <a:schemeClr val="tx1"/>
                </a:solidFill>
                <a:latin typeface="Times New Roman" panose="02020603050405020304" pitchFamily="18" charset="0"/>
                <a:cs typeface="Times New Roman" panose="02020603050405020304" pitchFamily="18" charset="0"/>
              </a:rPr>
              <a:t>lý</a:t>
            </a:r>
            <a:r>
              <a:rPr lang="en-US" sz="1200">
                <a:solidFill>
                  <a:schemeClr val="tx1"/>
                </a:solidFill>
                <a:latin typeface="Times New Roman" panose="02020603050405020304" pitchFamily="18" charset="0"/>
                <a:cs typeface="Times New Roman" panose="02020603050405020304" pitchFamily="18" charset="0"/>
              </a:rPr>
              <a:t> do </a:t>
            </a:r>
            <a:r>
              <a:rPr lang="en-US" sz="1200" err="1">
                <a:solidFill>
                  <a:schemeClr val="tx1"/>
                </a:solidFill>
                <a:latin typeface="Times New Roman" panose="02020603050405020304" pitchFamily="18" charset="0"/>
                <a:cs typeface="Times New Roman" panose="02020603050405020304" pitchFamily="18" charset="0"/>
              </a:rPr>
              <a:t>chúng</a:t>
            </a:r>
            <a:r>
              <a:rPr lang="en-US" sz="1200">
                <a:solidFill>
                  <a:schemeClr val="tx1"/>
                </a:solidFill>
                <a:latin typeface="Times New Roman" panose="02020603050405020304" pitchFamily="18" charset="0"/>
                <a:cs typeface="Times New Roman" panose="02020603050405020304" pitchFamily="18" charset="0"/>
              </a:rPr>
              <a:t> ta </a:t>
            </a:r>
            <a:r>
              <a:rPr lang="en-US" sz="1200" err="1">
                <a:solidFill>
                  <a:schemeClr val="tx1"/>
                </a:solidFill>
                <a:latin typeface="Times New Roman" panose="02020603050405020304" pitchFamily="18" charset="0"/>
                <a:cs typeface="Times New Roman" panose="02020603050405020304" pitchFamily="18" charset="0"/>
              </a:rPr>
              <a:t>cần</a:t>
            </a:r>
            <a:r>
              <a:rPr lang="en-US" sz="1200">
                <a:solidFill>
                  <a:schemeClr val="tx1"/>
                </a:solidFill>
                <a:latin typeface="Times New Roman" panose="02020603050405020304" pitchFamily="18" charset="0"/>
                <a:cs typeface="Times New Roman" panose="02020603050405020304" pitchFamily="18" charset="0"/>
              </a:rPr>
              <a:t> </a:t>
            </a:r>
            <a:r>
              <a:rPr lang="vi-VN" sz="1200">
                <a:solidFill>
                  <a:schemeClr val="tx1"/>
                </a:solidFill>
                <a:latin typeface="Times New Roman" panose="02020603050405020304" pitchFamily="18" charset="0"/>
                <a:cs typeface="Times New Roman" panose="02020603050405020304" pitchFamily="18" charset="0"/>
              </a:rPr>
              <a:t>xây dựng một bộ lọc thư rác cá nhân. N</a:t>
            </a:r>
            <a:r>
              <a:rPr lang="en-US" sz="1200">
                <a:solidFill>
                  <a:schemeClr val="tx1"/>
                </a:solidFill>
                <a:latin typeface="Times New Roman" panose="02020603050405020304" pitchFamily="18" charset="0"/>
                <a:cs typeface="Times New Roman" panose="02020603050405020304" pitchFamily="18" charset="0"/>
              </a:rPr>
              <a:t>ó có </a:t>
            </a:r>
            <a:r>
              <a:rPr lang="en-US" sz="1200" err="1">
                <a:solidFill>
                  <a:schemeClr val="tx1"/>
                </a:solidFill>
                <a:latin typeface="Times New Roman" panose="02020603050405020304" pitchFamily="18" charset="0"/>
                <a:cs typeface="Times New Roman" panose="02020603050405020304" pitchFamily="18" charset="0"/>
              </a:rPr>
              <a:t>nhiệm</a:t>
            </a:r>
            <a:r>
              <a:rPr lang="en-US" sz="1200">
                <a:solidFill>
                  <a:schemeClr val="tx1"/>
                </a:solidFill>
                <a:latin typeface="Times New Roman" panose="02020603050405020304" pitchFamily="18" charset="0"/>
                <a:cs typeface="Times New Roman" panose="02020603050405020304" pitchFamily="18" charset="0"/>
              </a:rPr>
              <a:t> </a:t>
            </a:r>
            <a:r>
              <a:rPr lang="en-US" sz="1200" err="1">
                <a:solidFill>
                  <a:schemeClr val="tx1"/>
                </a:solidFill>
                <a:latin typeface="Times New Roman" panose="02020603050405020304" pitchFamily="18" charset="0"/>
                <a:cs typeface="Times New Roman" panose="02020603050405020304" pitchFamily="18" charset="0"/>
              </a:rPr>
              <a:t>vụ</a:t>
            </a:r>
            <a:r>
              <a:rPr lang="vi-VN" sz="1200">
                <a:solidFill>
                  <a:schemeClr val="tx1"/>
                </a:solidFill>
                <a:latin typeface="Times New Roman" panose="02020603050405020304" pitchFamily="18" charset="0"/>
                <a:cs typeface="Times New Roman" panose="02020603050405020304" pitchFamily="18" charset="0"/>
              </a:rPr>
              <a:t> làm mù</a:t>
            </a:r>
            <a:r>
              <a:rPr lang="en-US" sz="1200">
                <a:solidFill>
                  <a:schemeClr val="tx1"/>
                </a:solidFill>
                <a:latin typeface="Times New Roman" panose="02020603050405020304" pitchFamily="18" charset="0"/>
                <a:cs typeface="Times New Roman" panose="02020603050405020304" pitchFamily="18" charset="0"/>
              </a:rPr>
              <a:t> (</a:t>
            </a:r>
            <a:r>
              <a:rPr lang="en-US" sz="1200" err="1">
                <a:solidFill>
                  <a:schemeClr val="tx1"/>
                </a:solidFill>
                <a:latin typeface="Times New Roman" panose="02020603050405020304" pitchFamily="18" charset="0"/>
                <a:cs typeface="Times New Roman" panose="02020603050405020304" pitchFamily="18" charset="0"/>
              </a:rPr>
              <a:t>ẩn</a:t>
            </a:r>
            <a:r>
              <a:rPr lang="en-US" sz="1200">
                <a:solidFill>
                  <a:schemeClr val="tx1"/>
                </a:solidFill>
                <a:latin typeface="Times New Roman" panose="02020603050405020304" pitchFamily="18" charset="0"/>
                <a:cs typeface="Times New Roman" panose="02020603050405020304" pitchFamily="18" charset="0"/>
              </a:rPr>
              <a:t> </a:t>
            </a:r>
            <a:r>
              <a:rPr lang="en-US" sz="1200" err="1">
                <a:solidFill>
                  <a:schemeClr val="tx1"/>
                </a:solidFill>
                <a:latin typeface="Times New Roman" panose="02020603050405020304" pitchFamily="18" charset="0"/>
                <a:cs typeface="Times New Roman" panose="02020603050405020304" pitchFamily="18" charset="0"/>
              </a:rPr>
              <a:t>đi</a:t>
            </a:r>
            <a:r>
              <a:rPr lang="en-US" sz="1200">
                <a:solidFill>
                  <a:schemeClr val="tx1"/>
                </a:solidFill>
                <a:latin typeface="Times New Roman" panose="02020603050405020304" pitchFamily="18" charset="0"/>
                <a:cs typeface="Times New Roman" panose="02020603050405020304" pitchFamily="18" charset="0"/>
              </a:rPr>
              <a:t>)</a:t>
            </a:r>
            <a:r>
              <a:rPr lang="vi-VN" sz="1200">
                <a:solidFill>
                  <a:schemeClr val="tx1"/>
                </a:solidFill>
                <a:latin typeface="Times New Roman" panose="02020603050405020304" pitchFamily="18" charset="0"/>
                <a:cs typeface="Times New Roman" panose="02020603050405020304" pitchFamily="18" charset="0"/>
              </a:rPr>
              <a:t> các </a:t>
            </a:r>
            <a:r>
              <a:rPr lang="vi-VN" sz="1200">
                <a:latin typeface="Times New Roman" panose="02020603050405020304" pitchFamily="18" charset="0"/>
                <a:cs typeface="Times New Roman" panose="02020603050405020304" pitchFamily="18" charset="0"/>
              </a:rPr>
              <a:t>thư rác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chúng</a:t>
            </a:r>
            <a:r>
              <a:rPr lang="en-US" sz="1200">
                <a:latin typeface="Times New Roman" panose="02020603050405020304" pitchFamily="18" charset="0"/>
                <a:cs typeface="Times New Roman" panose="02020603050405020304" pitchFamily="18" charset="0"/>
              </a:rPr>
              <a:t> ta </a:t>
            </a:r>
            <a:r>
              <a:rPr lang="en-US" sz="1200" err="1">
                <a:latin typeface="Times New Roman" panose="02020603050405020304" pitchFamily="18" charset="0"/>
                <a:cs typeface="Times New Roman" panose="02020603050405020304" pitchFamily="18" charset="0"/>
              </a:rPr>
              <a:t>không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quan</a:t>
            </a:r>
            <a:r>
              <a:rPr lang="en-US" sz="1200">
                <a:latin typeface="Times New Roman" panose="02020603050405020304" pitchFamily="18" charset="0"/>
                <a:cs typeface="Times New Roman" panose="02020603050405020304" pitchFamily="18" charset="0"/>
              </a:rPr>
              <a:t> tâm.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imes New Roman" panose="02020603050405020304" pitchFamily="18" charset="0"/>
                <a:cs typeface="Times New Roman" panose="02020603050405020304" pitchFamily="18" charset="0"/>
              </a:rPr>
              <a:t>Để có </a:t>
            </a:r>
            <a:r>
              <a:rPr lang="en-US" sz="1200" err="1">
                <a:latin typeface="Times New Roman" panose="02020603050405020304" pitchFamily="18" charset="0"/>
                <a:cs typeface="Times New Roman" panose="02020603050405020304" pitchFamily="18" charset="0"/>
              </a:rPr>
              <a:t>thể</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ngăn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chặn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a:t>
            </a:r>
            <a:r>
              <a:rPr lang="vi-VN" sz="1200">
                <a:latin typeface="Times New Roman" panose="02020603050405020304" pitchFamily="18" charset="0"/>
                <a:cs typeface="Times New Roman" panose="02020603050405020304" pitchFamily="18" charset="0"/>
              </a:rPr>
              <a:t>ư</a:t>
            </a:r>
            <a:r>
              <a:rPr lang="en-US" sz="1200">
                <a:latin typeface="Times New Roman" panose="02020603050405020304" pitchFamily="18" charset="0"/>
                <a:cs typeface="Times New Roman" panose="02020603050405020304" pitchFamily="18" charset="0"/>
              </a:rPr>
              <a:t> Spam </a:t>
            </a:r>
            <a:r>
              <a:rPr lang="en-US" sz="1200" err="1">
                <a:latin typeface="Times New Roman" panose="02020603050405020304" pitchFamily="18" charset="0"/>
                <a:cs typeface="Times New Roman" panose="02020603050405020304" pitchFamily="18" charset="0"/>
              </a:rPr>
              <a:t>ấy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chúng</a:t>
            </a:r>
            <a:r>
              <a:rPr lang="en-US" sz="1200">
                <a:latin typeface="Times New Roman" panose="02020603050405020304" pitchFamily="18" charset="0"/>
                <a:cs typeface="Times New Roman" panose="02020603050405020304" pitchFamily="18" charset="0"/>
              </a:rPr>
              <a:t> ta </a:t>
            </a:r>
            <a:r>
              <a:rPr lang="en-US" sz="1200" err="1">
                <a:latin typeface="Times New Roman" panose="02020603050405020304" pitchFamily="18" charset="0"/>
                <a:cs typeface="Times New Roman" panose="02020603050405020304" pitchFamily="18" charset="0"/>
              </a:rPr>
              <a:t>cần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tìm</a:t>
            </a:r>
            <a:r>
              <a:rPr lang="en-US" sz="1200">
                <a:latin typeface="Times New Roman" panose="02020603050405020304" pitchFamily="18" charset="0"/>
                <a:cs typeface="Times New Roman" panose="02020603050405020304" pitchFamily="18" charset="0"/>
              </a:rPr>
              <a:t> ra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giải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thuật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để</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giải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quyết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vấn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đề</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đó</a:t>
            </a:r>
            <a:r>
              <a:rPr lang="en-US" sz="1200">
                <a:latin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imes New Roman" panose="02020603050405020304" pitchFamily="18" charset="0"/>
                <a:cs typeface="Times New Roman" panose="02020603050405020304" pitchFamily="18" charset="0"/>
              </a:rPr>
              <a:t>Chúng </a:t>
            </a:r>
            <a:r>
              <a:rPr lang="en-US" sz="1200" err="1">
                <a:latin typeface="Times New Roman" panose="02020603050405020304" pitchFamily="18" charset="0"/>
                <a:cs typeface="Times New Roman" panose="02020603050405020304" pitchFamily="18" charset="0"/>
              </a:rPr>
              <a:t>tôi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đề</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xuất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giải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quyết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vấn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đề</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trên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bằng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giải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thuật</a:t>
            </a:r>
            <a:r>
              <a:rPr lang="en-US" sz="1200">
                <a:latin typeface="Times New Roman" panose="02020603050405020304" pitchFamily="18" charset="0"/>
                <a:cs typeface="Times New Roman" panose="02020603050405020304" pitchFamily="18" charset="0"/>
              </a:rPr>
              <a:t> Bayes </a:t>
            </a:r>
            <a:r>
              <a:rPr lang="en-US" sz="1200" err="1">
                <a:latin typeface="Times New Roman" panose="02020603050405020304" pitchFamily="18" charset="0"/>
                <a:cs typeface="Times New Roman" panose="02020603050405020304" pitchFamily="18" charset="0"/>
              </a:rPr>
              <a:t>th</a:t>
            </a:r>
            <a:r>
              <a:rPr lang="vi-VN" sz="1200">
                <a:latin typeface="Times New Roman" panose="02020603050405020304" pitchFamily="18" charset="0"/>
                <a:cs typeface="Times New Roman" panose="02020603050405020304" pitchFamily="18" charset="0"/>
              </a:rPr>
              <a:t>ơ</a:t>
            </a:r>
            <a:r>
              <a:rPr lang="en-US" sz="1200">
                <a:latin typeface="Times New Roman" panose="02020603050405020304" pitchFamily="18" charset="0"/>
                <a:cs typeface="Times New Roman" panose="02020603050405020304" pitchFamily="18" charset="0"/>
              </a:rPr>
              <a:t> ngây</a:t>
            </a:r>
          </a:p>
        </p:txBody>
      </p:sp>
      <p:sp>
        <p:nvSpPr>
          <p:cNvPr id="4" name="Slide Number Placeholder 3"/>
          <p:cNvSpPr>
            <a:spLocks noGrp="1"/>
          </p:cNvSpPr>
          <p:nvPr>
            <p:ph type="sldNum" sz="quarter" idx="5"/>
          </p:nvPr>
        </p:nvSpPr>
        <p:spPr/>
        <p:txBody>
          <a:bodyPr/>
          <a:lstStyle/>
          <a:p>
            <a:fld id="{21B2AA4F-B828-4D7C-AFD3-893933DAFCB4}" type="slidenum">
              <a:rPr lang="en-US" smtClean="0"/>
              <a:t>4</a:t>
            </a:fld>
            <a:endParaRPr lang="en-US"/>
          </a:p>
        </p:txBody>
      </p:sp>
    </p:spTree>
    <p:extLst>
      <p:ext uri="{BB962C8B-B14F-4D97-AF65-F5344CB8AC3E}">
        <p14:creationId xmlns:p14="http://schemas.microsoft.com/office/powerpoint/2010/main" val="2298071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Xem</a:t>
            </a:r>
            <a:r>
              <a:rPr lang="en-US" baseline="0"/>
              <a:t> bảng dữ liệu thuộc tính ta thấy được </a:t>
            </a:r>
            <a:endParaRPr lang="en-US" sz="120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imes New Roman" panose="02020603050405020304" pitchFamily="18" charset="0"/>
                <a:cs typeface="Times New Roman" panose="02020603050405020304" pitchFamily="18" charset="0"/>
              </a:rPr>
              <a:t>Có 58 cột t</a:t>
            </a:r>
            <a:r>
              <a:rPr lang="vi-VN" sz="1200">
                <a:latin typeface="Times New Roman" panose="02020603050405020304" pitchFamily="18" charset="0"/>
                <a:cs typeface="Times New Roman" panose="02020603050405020304" pitchFamily="18" charset="0"/>
              </a:rPr>
              <a:t>ư</a:t>
            </a:r>
            <a:r>
              <a:rPr lang="en-US" sz="1200">
                <a:latin typeface="Times New Roman" panose="02020603050405020304" pitchFamily="18" charset="0"/>
                <a:cs typeface="Times New Roman" panose="02020603050405020304" pitchFamily="18" charset="0"/>
              </a:rPr>
              <a:t>ởng ứng 58 thuộc tính và cột 57 là cột nhãn là 0 và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imes New Roman" panose="02020603050405020304" pitchFamily="18" charset="0"/>
                <a:cs typeface="Times New Roman" panose="02020603050405020304" pitchFamily="18" charset="0"/>
              </a:rPr>
              <a:t>Trong đó: chuyển slide</a:t>
            </a:r>
          </a:p>
        </p:txBody>
      </p:sp>
      <p:sp>
        <p:nvSpPr>
          <p:cNvPr id="4" name="Slide Number Placeholder 3"/>
          <p:cNvSpPr>
            <a:spLocks noGrp="1"/>
          </p:cNvSpPr>
          <p:nvPr>
            <p:ph type="sldNum" sz="quarter" idx="5"/>
          </p:nvPr>
        </p:nvSpPr>
        <p:spPr/>
        <p:txBody>
          <a:bodyPr/>
          <a:lstStyle/>
          <a:p>
            <a:fld id="{21B2AA4F-B828-4D7C-AFD3-893933DAFCB4}" type="slidenum">
              <a:rPr lang="en-US" smtClean="0"/>
              <a:t>5</a:t>
            </a:fld>
            <a:endParaRPr lang="en-US"/>
          </a:p>
        </p:txBody>
      </p:sp>
    </p:spTree>
    <p:extLst>
      <p:ext uri="{BB962C8B-B14F-4D97-AF65-F5344CB8AC3E}">
        <p14:creationId xmlns:p14="http://schemas.microsoft.com/office/powerpoint/2010/main" val="1220990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Đọc trên slide + tiếp theo</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kern="1200">
                <a:solidFill>
                  <a:schemeClr val="tx1"/>
                </a:solidFill>
                <a:effectLst/>
                <a:latin typeface="+mn-lt"/>
                <a:ea typeface="+mn-ea"/>
                <a:cs typeface="+mn-cs"/>
              </a:rPr>
              <a:t>"Từ" trong trường hợp này là bất kỳ chuỗi ký tự chữ và số nào được giới hạn bởi các ký tự không phải là chữ và số hoặc cuối chuỗi.</a:t>
            </a:r>
            <a:endParaRPr lang="en-US" sz="1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1B2AA4F-B828-4D7C-AFD3-893933DAFCB4}" type="slidenum">
              <a:rPr lang="en-US" smtClean="0"/>
              <a:t>6</a:t>
            </a:fld>
            <a:endParaRPr lang="en-US"/>
          </a:p>
        </p:txBody>
      </p:sp>
    </p:spTree>
    <p:extLst>
      <p:ext uri="{BB962C8B-B14F-4D97-AF65-F5344CB8AC3E}">
        <p14:creationId xmlns:p14="http://schemas.microsoft.com/office/powerpoint/2010/main" val="3676649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vi-VN" sz="1200" b="0" i="0" kern="1200" dirty="0">
                <a:solidFill>
                  <a:schemeClr val="tx1"/>
                </a:solidFill>
                <a:effectLst/>
                <a:latin typeface="+mn-lt"/>
                <a:ea typeface="+mn-ea"/>
                <a:cs typeface="+mn-cs"/>
              </a:rPr>
              <a:t>6 thuộc tính </a:t>
            </a:r>
            <a:r>
              <a:rPr lang="en-US" sz="1200" b="0" i="0" kern="1200" dirty="0">
                <a:solidFill>
                  <a:schemeClr val="tx1"/>
                </a:solidFill>
                <a:effectLst/>
                <a:latin typeface="+mn-lt"/>
                <a:ea typeface="+mn-ea"/>
                <a:cs typeface="+mn-cs"/>
              </a:rPr>
              <a:t>[48 </a:t>
            </a:r>
            <a:r>
              <a:rPr lang="en-US" sz="1200" b="0" i="0" kern="1200" dirty="0" err="1">
                <a:solidFill>
                  <a:schemeClr val="tx1"/>
                </a:solidFill>
                <a:effectLst/>
                <a:latin typeface="+mn-lt"/>
                <a:ea typeface="+mn-ea"/>
                <a:cs typeface="+mn-cs"/>
              </a:rPr>
              <a:t>đến</a:t>
            </a:r>
            <a:r>
              <a:rPr lang="en-US" sz="1200" b="0" i="0" kern="1200" dirty="0">
                <a:solidFill>
                  <a:schemeClr val="tx1"/>
                </a:solidFill>
                <a:effectLst/>
                <a:latin typeface="+mn-lt"/>
                <a:ea typeface="+mn-ea"/>
                <a:cs typeface="+mn-cs"/>
              </a:rPr>
              <a:t> 53] </a:t>
            </a:r>
            <a:r>
              <a:rPr lang="vi-VN" sz="1200" b="0" i="0" kern="1200" dirty="0">
                <a:solidFill>
                  <a:schemeClr val="tx1"/>
                </a:solidFill>
                <a:effectLst/>
                <a:latin typeface="+mn-lt"/>
                <a:ea typeface="+mn-ea"/>
                <a:cs typeface="+mn-cs"/>
              </a:rPr>
              <a:t>thuộc loại char_freq_CHAR]</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 tỷ lệ phần trăm ký tự trong e-mail khớp với CHAR, tức là 100 * (số lần xuất hiện CHAR) / tổng số ký tự trong e-mail</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
            </a:r>
            <a:br>
              <a:rPr lang="vi-VN"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Cột</a:t>
            </a:r>
            <a:r>
              <a:rPr lang="en-US" sz="1200" b="0" i="0" kern="1200" dirty="0">
                <a:solidFill>
                  <a:schemeClr val="tx1"/>
                </a:solidFill>
                <a:effectLst/>
                <a:latin typeface="+mn-lt"/>
                <a:ea typeface="+mn-ea"/>
                <a:cs typeface="+mn-cs"/>
              </a:rPr>
              <a:t> 54: </a:t>
            </a:r>
            <a:r>
              <a:rPr lang="vi-VN" sz="1200" b="0" i="0" kern="1200" dirty="0">
                <a:solidFill>
                  <a:schemeClr val="tx1"/>
                </a:solidFill>
                <a:effectLst/>
                <a:latin typeface="+mn-lt"/>
                <a:ea typeface="+mn-ea"/>
                <a:cs typeface="+mn-cs"/>
              </a:rPr>
              <a:t>1 liên tục thực [1, ...] thuộc tính của kiểu capital_run_length_alusive</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 độ dài trung bình của chuỗi không bị gián đoạn của các chữ cái viết hoa</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
            </a:r>
            <a:br>
              <a:rPr lang="vi-VN"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Cột</a:t>
            </a:r>
            <a:r>
              <a:rPr lang="en-US" sz="1200" b="0" i="0" kern="1200" dirty="0">
                <a:solidFill>
                  <a:schemeClr val="tx1"/>
                </a:solidFill>
                <a:effectLst/>
                <a:latin typeface="+mn-lt"/>
                <a:ea typeface="+mn-ea"/>
                <a:cs typeface="+mn-cs"/>
              </a:rPr>
              <a:t> 55: </a:t>
            </a:r>
            <a:r>
              <a:rPr lang="vi-VN" sz="1200" b="0" i="0" kern="1200" dirty="0">
                <a:solidFill>
                  <a:schemeClr val="tx1"/>
                </a:solidFill>
                <a:effectLst/>
                <a:latin typeface="+mn-lt"/>
                <a:ea typeface="+mn-ea"/>
                <a:cs typeface="+mn-cs"/>
              </a:rPr>
              <a:t>1 thuộc tính số nguyên liên tục [1, ...] của loại capital_run_length_longest</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 độ dài của chuỗi ký tự viết hoa</a:t>
            </a:r>
            <a:br>
              <a:rPr lang="vi-VN" sz="1200" b="0" i="0" kern="1200" dirty="0">
                <a:solidFill>
                  <a:schemeClr val="tx1"/>
                </a:solidFill>
                <a:effectLst/>
                <a:latin typeface="+mn-lt"/>
                <a:ea typeface="+mn-ea"/>
                <a:cs typeface="+mn-cs"/>
              </a:rPr>
            </a:br>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1B2AA4F-B828-4D7C-AFD3-893933DAFCB4}" type="slidenum">
              <a:rPr lang="en-US" smtClean="0"/>
              <a:t>7</a:t>
            </a:fld>
            <a:endParaRPr lang="en-US"/>
          </a:p>
        </p:txBody>
      </p:sp>
    </p:spTree>
    <p:extLst>
      <p:ext uri="{BB962C8B-B14F-4D97-AF65-F5344CB8AC3E}">
        <p14:creationId xmlns:p14="http://schemas.microsoft.com/office/powerpoint/2010/main" val="4204991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sz="1200" b="0" i="0" kern="1200" dirty="0" err="1">
                <a:solidFill>
                  <a:schemeClr val="tx1"/>
                </a:solidFill>
                <a:effectLst/>
                <a:latin typeface="+mn-lt"/>
                <a:ea typeface="+mn-ea"/>
                <a:cs typeface="+mn-cs"/>
              </a:rPr>
              <a:t>Cột</a:t>
            </a:r>
            <a:r>
              <a:rPr lang="en-US" sz="1200" b="0" i="0" kern="1200" dirty="0">
                <a:solidFill>
                  <a:schemeClr val="tx1"/>
                </a:solidFill>
                <a:effectLst/>
                <a:latin typeface="+mn-lt"/>
                <a:ea typeface="+mn-ea"/>
                <a:cs typeface="+mn-cs"/>
              </a:rPr>
              <a:t> 56: </a:t>
            </a:r>
            <a:r>
              <a:rPr lang="vi-VN" sz="1200" b="0" i="0" kern="1200" dirty="0">
                <a:solidFill>
                  <a:schemeClr val="tx1"/>
                </a:solidFill>
                <a:effectLst/>
                <a:latin typeface="+mn-lt"/>
                <a:ea typeface="+mn-ea"/>
                <a:cs typeface="+mn-cs"/>
              </a:rPr>
              <a:t>liên tục dài nhất [1, ...]</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 tổng chiều dài của các chuỗi chữ in hoa không bị gián đoạn</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 tổng số chữ in hoa trong e-mail</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
            </a:r>
            <a:br>
              <a:rPr lang="vi-VN"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Cột</a:t>
            </a:r>
            <a:r>
              <a:rPr lang="en-US" sz="1200" b="0" i="0" kern="1200" dirty="0">
                <a:solidFill>
                  <a:schemeClr val="tx1"/>
                </a:solidFill>
                <a:effectLst/>
                <a:latin typeface="+mn-lt"/>
                <a:ea typeface="+mn-ea"/>
                <a:cs typeface="+mn-cs"/>
              </a:rPr>
              <a:t> 57: </a:t>
            </a:r>
            <a:r>
              <a:rPr lang="vi-VN" sz="1200" b="0" i="0" kern="1200" dirty="0">
                <a:solidFill>
                  <a:schemeClr val="tx1"/>
                </a:solidFill>
                <a:effectLst/>
                <a:latin typeface="+mn-lt"/>
                <a:ea typeface="+mn-ea"/>
                <a:cs typeface="+mn-cs"/>
              </a:rPr>
              <a:t>1 thuộc tính danh nghĩa {0,1} của loại thư rác</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 biểu thị xem e-mail có bị coi là thư rác (1) hay không (0</a:t>
            </a:r>
            <a:r>
              <a:rPr lang="en-US" sz="1200" b="0" i="0" kern="1200" dirty="0">
                <a:solidFill>
                  <a:schemeClr val="tx1"/>
                </a:solidFill>
                <a:effectLst/>
                <a:latin typeface="+mn-lt"/>
                <a:ea typeface="+mn-ea"/>
                <a:cs typeface="+mn-cs"/>
              </a:rPr>
              <a:t>)</a:t>
            </a:r>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1B2AA4F-B828-4D7C-AFD3-893933DAFCB4}" type="slidenum">
              <a:rPr lang="en-US" smtClean="0"/>
              <a:t>8</a:t>
            </a:fld>
            <a:endParaRPr lang="en-US"/>
          </a:p>
        </p:txBody>
      </p:sp>
    </p:spTree>
    <p:extLst>
      <p:ext uri="{BB962C8B-B14F-4D97-AF65-F5344CB8AC3E}">
        <p14:creationId xmlns:p14="http://schemas.microsoft.com/office/powerpoint/2010/main" val="827974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1B2AA4F-B828-4D7C-AFD3-893933DAFCB4}" type="slidenum">
              <a:rPr lang="en-US" smtClean="0"/>
              <a:t>9</a:t>
            </a:fld>
            <a:endParaRPr lang="en-US"/>
          </a:p>
        </p:txBody>
      </p:sp>
    </p:spTree>
    <p:extLst>
      <p:ext uri="{BB962C8B-B14F-4D97-AF65-F5344CB8AC3E}">
        <p14:creationId xmlns:p14="http://schemas.microsoft.com/office/powerpoint/2010/main" val="2814214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Times New Roman" panose="02020603050405020304" pitchFamily="18" charset="0"/>
                <a:cs typeface="Times New Roman" panose="02020603050405020304" pitchFamily="18" charset="0"/>
              </a:rPr>
              <a:t>Bayes </a:t>
            </a:r>
            <a:r>
              <a:rPr lang="en-US" sz="1200" dirty="0" err="1">
                <a:solidFill>
                  <a:schemeClr val="tx2"/>
                </a:solidFill>
                <a:latin typeface="Times New Roman" panose="02020603050405020304" pitchFamily="18" charset="0"/>
                <a:cs typeface="Times New Roman" panose="02020603050405020304" pitchFamily="18" charset="0"/>
              </a:rPr>
              <a:t>th</a:t>
            </a:r>
            <a:r>
              <a:rPr lang="vi-VN" sz="1200" dirty="0">
                <a:solidFill>
                  <a:schemeClr val="tx2"/>
                </a:solidFill>
                <a:latin typeface="Times New Roman" panose="02020603050405020304" pitchFamily="18" charset="0"/>
                <a:cs typeface="Times New Roman" panose="02020603050405020304" pitchFamily="18" charset="0"/>
              </a:rPr>
              <a:t>ơ</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ngây</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là</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gì</a:t>
            </a:r>
            <a:r>
              <a:rPr lang="en-US" sz="1200" dirty="0">
                <a:solidFill>
                  <a:schemeClr val="tx2"/>
                </a:solidFill>
                <a:latin typeface="Times New Roman" panose="02020603050405020304" pitchFamily="18"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10</a:t>
            </a:fld>
            <a:endParaRPr lang="en-US"/>
          </a:p>
        </p:txBody>
      </p:sp>
    </p:spTree>
    <p:extLst>
      <p:ext uri="{BB962C8B-B14F-4D97-AF65-F5344CB8AC3E}">
        <p14:creationId xmlns:p14="http://schemas.microsoft.com/office/powerpoint/2010/main" val="4093509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958864" y="2130425"/>
            <a:ext cx="10363347" cy="1470025"/>
          </a:xfrm>
        </p:spPr>
        <p:txBody>
          <a:bodyPr/>
          <a:lstStyle>
            <a:lvl1pPr>
              <a:defRPr sz="3600"/>
            </a:lvl1pPr>
          </a:lstStyle>
          <a:p>
            <a:pPr lvl="0"/>
            <a:r>
              <a:rPr lang="en-US" altLang="en-US" noProof="0"/>
              <a:t>Click to edit Master title style</a:t>
            </a:r>
          </a:p>
        </p:txBody>
      </p:sp>
      <p:sp>
        <p:nvSpPr>
          <p:cNvPr id="16387" name="Rectangle 3"/>
          <p:cNvSpPr>
            <a:spLocks noGrp="1" noChangeArrowheads="1"/>
          </p:cNvSpPr>
          <p:nvPr>
            <p:ph type="subTitle" idx="1"/>
          </p:nvPr>
        </p:nvSpPr>
        <p:spPr>
          <a:xfrm>
            <a:off x="1828826" y="3886200"/>
            <a:ext cx="8534521" cy="1752600"/>
          </a:xfrm>
        </p:spPr>
        <p:txBody>
          <a:bodyPr/>
          <a:lstStyle>
            <a:lvl1pPr marL="0" indent="0" algn="ctr">
              <a:buFontTx/>
              <a:buNone/>
              <a:defRPr/>
            </a:lvl1pPr>
          </a:lstStyle>
          <a:p>
            <a:pPr lvl="0"/>
            <a:r>
              <a:rPr lang="en-US" altLang="en-US" noProof="0"/>
              <a:t>Click to edit Master subtitle style</a:t>
            </a:r>
          </a:p>
        </p:txBody>
      </p:sp>
      <p:sp>
        <p:nvSpPr>
          <p:cNvPr id="16388" name="Rectangle 4"/>
          <p:cNvSpPr>
            <a:spLocks noGrp="1" noChangeArrowheads="1"/>
          </p:cNvSpPr>
          <p:nvPr>
            <p:ph type="dt" sz="half" idx="2"/>
          </p:nvPr>
        </p:nvSpPr>
        <p:spPr>
          <a:xfrm>
            <a:off x="812812" y="6245225"/>
            <a:ext cx="2641637" cy="476250"/>
          </a:xfrm>
        </p:spPr>
        <p:txBody>
          <a:bodyPr/>
          <a:lstStyle>
            <a:lvl1pPr>
              <a:defRPr/>
            </a:lvl1pPr>
          </a:lstStyle>
          <a:p>
            <a:fld id="{BB962C8B-B14F-4D97-AF65-F5344CB8AC3E}" type="datetime1">
              <a:rPr lang="en-US" altLang="en-US"/>
              <a:t>6/22/2020</a:t>
            </a:fld>
            <a:endParaRPr lang="en-US" altLang="en-US"/>
          </a:p>
        </p:txBody>
      </p:sp>
      <p:sp>
        <p:nvSpPr>
          <p:cNvPr id="16389" name="Rectangle 5"/>
          <p:cNvSpPr>
            <a:spLocks noGrp="1" noChangeArrowheads="1"/>
          </p:cNvSpPr>
          <p:nvPr>
            <p:ph type="ftr" sz="quarter" idx="3"/>
          </p:nvPr>
        </p:nvSpPr>
        <p:spPr>
          <a:xfrm>
            <a:off x="4165659" y="6245225"/>
            <a:ext cx="3860855" cy="476250"/>
          </a:xfrm>
        </p:spPr>
        <p:txBody>
          <a:bodyPr/>
          <a:lstStyle>
            <a:lvl1pPr>
              <a:defRPr/>
            </a:lvl1pPr>
          </a:lstStyle>
          <a:p>
            <a:endParaRPr lang="en-US" altLang="en-US"/>
          </a:p>
        </p:txBody>
      </p:sp>
      <p:sp>
        <p:nvSpPr>
          <p:cNvPr id="16390" name="Rectangle 6"/>
          <p:cNvSpPr>
            <a:spLocks noGrp="1" noChangeArrowheads="1"/>
          </p:cNvSpPr>
          <p:nvPr>
            <p:ph type="sldNum" sz="quarter" idx="4"/>
          </p:nvPr>
        </p:nvSpPr>
        <p:spPr>
          <a:xfrm>
            <a:off x="8955744" y="6230938"/>
            <a:ext cx="2844840" cy="549275"/>
          </a:xfrm>
        </p:spPr>
        <p:txBody>
          <a:bodyPr/>
          <a:lstStyle>
            <a:lvl1pPr>
              <a:defRPr/>
            </a:lvl1pPr>
          </a:lstStyle>
          <a:p>
            <a:fld id="{A15EAB53-327E-4220-A7C8-79A6407182B7}" type="slidenum">
              <a:rPr lang="en-US" altLang="en-US"/>
              <a:t>‹#›</a:t>
            </a:fld>
            <a:endParaRPr lang="en-US"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B962C8B-B14F-4D97-AF65-F5344CB8AC3E}" type="datetime1">
              <a:rPr lang="en-US" altLang="en-US"/>
              <a:t>6/22/2020</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B4A5476-CA43-47FE-BA67-73FA2851AFC8}" type="slidenum">
              <a:rPr lang="en-US" altLang="en-US"/>
              <a:t>‹#›</a:t>
            </a:fld>
            <a:endParaRPr lang="en-US"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528" y="282575"/>
            <a:ext cx="2743239" cy="6042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12" y="282575"/>
            <a:ext cx="8026514"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B962C8B-B14F-4D97-AF65-F5344CB8AC3E}" type="datetime1">
              <a:rPr lang="en-US" altLang="en-US"/>
              <a:t>6/22/2020</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4DC5CE5-D93D-42E1-A365-D1BB034BB8AD}" type="slidenum">
              <a:rPr lang="en-US" altLang="en-US"/>
              <a:t>‹#›</a:t>
            </a:fld>
            <a:endParaRPr lang="en-US"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B962C8B-B14F-4D97-AF65-F5344CB8AC3E}" type="datetime1">
              <a:rPr lang="en-US" altLang="en-US"/>
              <a:t>6/22/2020</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F4F63AB-74FF-4D4D-9C96-7E67E70BF8FF}" type="slidenum">
              <a:rPr lang="en-US" altLang="en-US"/>
              <a:t>‹#›</a:t>
            </a:fld>
            <a:endParaRPr lang="en-US"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62" y="1709738"/>
            <a:ext cx="10515749"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62" y="4589463"/>
            <a:ext cx="10515749"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fld id="{BB962C8B-B14F-4D97-AF65-F5344CB8AC3E}" type="datetime1">
              <a:rPr lang="en-US" altLang="en-US"/>
              <a:t>6/22/2020</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FF88ED3-DC84-4DB0-B233-29AE8689A18E}" type="slidenum">
              <a:rPr lang="en-US" altLang="en-US"/>
              <a:t>‹#›</a:t>
            </a:fld>
            <a:endParaRPr lang="en-US"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12" y="1633538"/>
            <a:ext cx="5384876"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00891" y="1633538"/>
            <a:ext cx="5384876"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BB962C8B-B14F-4D97-AF65-F5344CB8AC3E}" type="datetime1">
              <a:rPr lang="en-US" altLang="en-US"/>
              <a:t>6/22/2020</a:t>
            </a:fld>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D79D017-4D2B-4917-98EC-EFDC1350D1A8}" type="slidenum">
              <a:rPr lang="en-US" altLang="en-US"/>
              <a:t>‹#›</a:t>
            </a:fld>
            <a:endParaRPr lang="en-US"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29" y="365125"/>
            <a:ext cx="10515749" cy="1325563"/>
          </a:xfrm>
        </p:spPr>
        <p:txBody>
          <a:bodyPr/>
          <a:lstStyle/>
          <a:p>
            <a:r>
              <a:rPr lang="en-US"/>
              <a:t>Click to edit Master title style</a:t>
            </a:r>
          </a:p>
        </p:txBody>
      </p:sp>
      <p:sp>
        <p:nvSpPr>
          <p:cNvPr id="3" name="Text Placeholder 2"/>
          <p:cNvSpPr>
            <a:spLocks noGrp="1"/>
          </p:cNvSpPr>
          <p:nvPr>
            <p:ph type="body" idx="1"/>
          </p:nvPr>
        </p:nvSpPr>
        <p:spPr>
          <a:xfrm>
            <a:off x="840329" y="1681163"/>
            <a:ext cx="5158389"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40329" y="2505075"/>
            <a:ext cx="5158389"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87" y="1681163"/>
            <a:ext cx="51837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87" y="2505075"/>
            <a:ext cx="51837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BB962C8B-B14F-4D97-AF65-F5344CB8AC3E}" type="datetime1">
              <a:rPr lang="en-US" altLang="en-US"/>
              <a:t>6/22/2020</a:t>
            </a:fld>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D3F7F60C-663B-45B5-8BAA-0CD5F56CC8F6}" type="slidenum">
              <a:rPr lang="en-US" altLang="en-US"/>
              <a:t>‹#›</a:t>
            </a:fld>
            <a:endParaRPr lang="en-US"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BB962C8B-B14F-4D97-AF65-F5344CB8AC3E}" type="datetime1">
              <a:rPr lang="en-US" altLang="en-US"/>
              <a:t>6/22/2020</a:t>
            </a:fld>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C49BD403-5F74-427A-8423-78614D45D9C1}" type="slidenum">
              <a:rPr lang="en-US" altLang="en-US"/>
              <a:t>‹#›</a:t>
            </a:fld>
            <a:endParaRPr lang="en-US"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B962C8B-B14F-4D97-AF65-F5344CB8AC3E}" type="datetime1">
              <a:rPr lang="en-US" altLang="en-US"/>
              <a:t>6/22/2020</a:t>
            </a:fld>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A8445B6F-8FF7-4085-BE97-4B03885D15AA}" type="slidenum">
              <a:rPr lang="en-US" altLang="en-US"/>
              <a:t>‹#›</a:t>
            </a:fld>
            <a:endParaRPr lang="en-US"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29" y="457200"/>
            <a:ext cx="3932822"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91" y="987425"/>
            <a:ext cx="61722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29" y="2057400"/>
            <a:ext cx="393282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fld id="{BB962C8B-B14F-4D97-AF65-F5344CB8AC3E}" type="datetime1">
              <a:rPr lang="en-US" altLang="en-US"/>
              <a:t>6/22/2020</a:t>
            </a:fld>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5A644C7-8C57-4BC2-BD31-5EE7CB8540FD}" type="slidenum">
              <a:rPr lang="en-US" altLang="en-US"/>
              <a:t>‹#›</a:t>
            </a:fld>
            <a:endParaRPr lang="en-US"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29" y="457200"/>
            <a:ext cx="3932822"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91" y="987425"/>
            <a:ext cx="61722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29" y="2057400"/>
            <a:ext cx="393282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fld id="{BB962C8B-B14F-4D97-AF65-F5344CB8AC3E}" type="datetime1">
              <a:rPr lang="en-US" altLang="en-US"/>
              <a:t>6/22/2020</a:t>
            </a:fld>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2B64E658-6E24-430E-B2BE-9BADE501346F}" type="slidenum">
              <a:rPr lang="en-US" altLang="en-US"/>
              <a:t>‹#›</a:t>
            </a:fld>
            <a:endParaRPr lang="en-US"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36833" y="282575"/>
            <a:ext cx="9448934"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812812" y="1633538"/>
            <a:ext cx="10972955"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812812" y="6278563"/>
            <a:ext cx="264163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BB962C8B-B14F-4D97-AF65-F5344CB8AC3E}" type="datetime1">
              <a:rPr lang="en-US" altLang="en-US"/>
              <a:t>6/22/2020</a:t>
            </a:fld>
            <a:endParaRPr lang="en-US" altLang="en-US"/>
          </a:p>
        </p:txBody>
      </p:sp>
      <p:sp>
        <p:nvSpPr>
          <p:cNvPr id="1029" name="Rectangle 5"/>
          <p:cNvSpPr>
            <a:spLocks noGrp="1" noChangeArrowheads="1"/>
          </p:cNvSpPr>
          <p:nvPr>
            <p:ph type="ftr" sz="quarter" idx="3"/>
          </p:nvPr>
        </p:nvSpPr>
        <p:spPr bwMode="auto">
          <a:xfrm>
            <a:off x="3625902" y="6283325"/>
            <a:ext cx="386085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8940927" y="6226175"/>
            <a:ext cx="284484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06FFC55-A7E0-43C6-B48A-D297196E04B7}"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1upnote.me/tags/supervised-learni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a:xfrm>
            <a:off x="1303178" y="1079649"/>
            <a:ext cx="9585643" cy="1938992"/>
          </a:xfrm>
        </p:spPr>
        <p:txBody>
          <a:bodyPr>
            <a:noAutofit/>
          </a:bodyPr>
          <a:lstStyle/>
          <a:p>
            <a:pPr algn="ctr"/>
            <a:r>
              <a:rPr lang="en-US" altLang="en-US" sz="6000" dirty="0">
                <a:solidFill>
                  <a:srgbClr val="002060"/>
                </a:solidFill>
                <a:latin typeface="Times New Roman" panose="02020603050405020304" pitchFamily="18" charset="0"/>
                <a:cs typeface="Times New Roman" panose="02020603050405020304" pitchFamily="18" charset="0"/>
              </a:rPr>
              <a:t>TẬP DỮ LIỆU</a:t>
            </a:r>
            <a:r>
              <a:rPr lang="en-US" altLang="en-US" sz="6600" dirty="0">
                <a:solidFill>
                  <a:srgbClr val="002060"/>
                </a:solidFill>
                <a:latin typeface="Times New Roman" panose="02020603050405020304" pitchFamily="18" charset="0"/>
                <a:cs typeface="Times New Roman" panose="02020603050405020304" pitchFamily="18" charset="0"/>
              </a:rPr>
              <a:t/>
            </a:r>
            <a:br>
              <a:rPr lang="en-US" altLang="en-US" sz="6600" dirty="0">
                <a:solidFill>
                  <a:srgbClr val="002060"/>
                </a:solidFill>
                <a:latin typeface="Times New Roman" panose="02020603050405020304" pitchFamily="18" charset="0"/>
                <a:cs typeface="Times New Roman" panose="02020603050405020304" pitchFamily="18" charset="0"/>
              </a:rPr>
            </a:br>
            <a:r>
              <a:rPr lang="en-US" altLang="en-US" sz="7000" dirty="0">
                <a:solidFill>
                  <a:srgbClr val="002060"/>
                </a:solidFill>
                <a:latin typeface="Times New Roman" panose="02020603050405020304" pitchFamily="18" charset="0"/>
                <a:cs typeface="Times New Roman" panose="02020603050405020304" pitchFamily="18" charset="0"/>
              </a:rPr>
              <a:t>SPAMBASE DATA SET</a:t>
            </a:r>
            <a:endParaRPr lang="en-US" altLang="zh-CN" sz="7000" dirty="0">
              <a:solidFill>
                <a:schemeClr val="accent6"/>
              </a:solidFill>
              <a:latin typeface="Times New Roman" panose="02020603050405020304" pitchFamily="18" charset="0"/>
              <a:cs typeface="Times New Roman" panose="02020603050405020304" pitchFamily="18" charset="0"/>
            </a:endParaRPr>
          </a:p>
        </p:txBody>
      </p:sp>
      <p:sp>
        <p:nvSpPr>
          <p:cNvPr id="2" name="Text Box 1"/>
          <p:cNvSpPr txBox="1"/>
          <p:nvPr/>
        </p:nvSpPr>
        <p:spPr>
          <a:xfrm>
            <a:off x="457200" y="4325761"/>
            <a:ext cx="3990975" cy="829945"/>
          </a:xfrm>
          <a:prstGeom prst="rect">
            <a:avLst/>
          </a:prstGeom>
          <a:noFill/>
        </p:spPr>
        <p:txBody>
          <a:bodyPr wrap="square" rtlCol="0">
            <a:spAutoFit/>
          </a:bodyPr>
          <a:lstStyle/>
          <a:p>
            <a:r>
              <a:rPr lang="en-US" sz="2400" b="1" err="1">
                <a:solidFill>
                  <a:schemeClr val="tx1"/>
                </a:solidFill>
                <a:latin typeface="Times New Roman" panose="02020603050405020304" pitchFamily="18" charset="0"/>
                <a:cs typeface="Times New Roman" panose="02020603050405020304" pitchFamily="18" charset="0"/>
              </a:rPr>
              <a:t>Giảng</a:t>
            </a:r>
            <a:r>
              <a:rPr lang="en-US" sz="2400" b="1">
                <a:solidFill>
                  <a:schemeClr val="tx1"/>
                </a:solidFill>
                <a:latin typeface="Times New Roman" panose="02020603050405020304" pitchFamily="18" charset="0"/>
                <a:cs typeface="Times New Roman" panose="02020603050405020304" pitchFamily="18" charset="0"/>
              </a:rPr>
              <a:t> </a:t>
            </a:r>
            <a:r>
              <a:rPr lang="en-US" sz="2400" b="1" err="1">
                <a:solidFill>
                  <a:schemeClr val="tx1"/>
                </a:solidFill>
                <a:latin typeface="Times New Roman" panose="02020603050405020304" pitchFamily="18" charset="0"/>
                <a:cs typeface="Times New Roman" panose="02020603050405020304" pitchFamily="18" charset="0"/>
              </a:rPr>
              <a:t>Viên</a:t>
            </a:r>
            <a:r>
              <a:rPr lang="en-US" sz="2400" b="1">
                <a:solidFill>
                  <a:schemeClr val="tx1"/>
                </a:solidFill>
                <a:latin typeface="Times New Roman" panose="02020603050405020304" pitchFamily="18" charset="0"/>
                <a:cs typeface="Times New Roman" panose="02020603050405020304" pitchFamily="18" charset="0"/>
              </a:rPr>
              <a:t> </a:t>
            </a:r>
            <a:r>
              <a:rPr lang="en-US" sz="2400" b="1" err="1">
                <a:solidFill>
                  <a:schemeClr val="tx1"/>
                </a:solidFill>
                <a:latin typeface="Times New Roman" panose="02020603050405020304" pitchFamily="18" charset="0"/>
                <a:cs typeface="Times New Roman" panose="02020603050405020304" pitchFamily="18" charset="0"/>
              </a:rPr>
              <a:t>Hướng</a:t>
            </a:r>
            <a:r>
              <a:rPr lang="en-US" sz="2400" b="1">
                <a:solidFill>
                  <a:schemeClr val="tx1"/>
                </a:solidFill>
                <a:latin typeface="Times New Roman" panose="02020603050405020304" pitchFamily="18" charset="0"/>
                <a:cs typeface="Times New Roman" panose="02020603050405020304" pitchFamily="18" charset="0"/>
              </a:rPr>
              <a:t> </a:t>
            </a:r>
            <a:r>
              <a:rPr lang="en-US" sz="2400" b="1" err="1">
                <a:solidFill>
                  <a:schemeClr val="tx1"/>
                </a:solidFill>
                <a:latin typeface="Times New Roman" panose="02020603050405020304" pitchFamily="18" charset="0"/>
                <a:cs typeface="Times New Roman" panose="02020603050405020304" pitchFamily="18" charset="0"/>
              </a:rPr>
              <a:t>Dẫn</a:t>
            </a:r>
            <a:r>
              <a:rPr lang="en-US" sz="2400" b="1">
                <a:solidFill>
                  <a:schemeClr val="tx1"/>
                </a:solidFill>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TS. </a:t>
            </a:r>
            <a:r>
              <a:rPr lang="en-US" sz="2400" err="1">
                <a:latin typeface="Times New Roman" panose="02020603050405020304" pitchFamily="18" charset="0"/>
                <a:cs typeface="Times New Roman" panose="02020603050405020304" pitchFamily="18" charset="0"/>
              </a:rPr>
              <a:t>Trần</a:t>
            </a:r>
            <a:r>
              <a:rPr lang="en-US" sz="2400">
                <a:latin typeface="Times New Roman" panose="02020603050405020304" pitchFamily="18" charset="0"/>
                <a:cs typeface="Times New Roman" panose="02020603050405020304" pitchFamily="18" charset="0"/>
              </a:rPr>
              <a:t> Nguyễn Minh </a:t>
            </a:r>
            <a:r>
              <a:rPr lang="en-US" sz="2400" err="1">
                <a:latin typeface="Times New Roman" panose="02020603050405020304" pitchFamily="18" charset="0"/>
                <a:cs typeface="Times New Roman" panose="02020603050405020304" pitchFamily="18" charset="0"/>
              </a:rPr>
              <a:t>Thư</a:t>
            </a:r>
            <a:endParaRPr lang="en-US" sz="2400">
              <a:latin typeface="Times New Roman" panose="02020603050405020304" pitchFamily="18" charset="0"/>
              <a:cs typeface="Times New Roman" panose="02020603050405020304" pitchFamily="18" charset="0"/>
            </a:endParaRPr>
          </a:p>
        </p:txBody>
      </p:sp>
      <p:sp>
        <p:nvSpPr>
          <p:cNvPr id="3" name="Text Box 2"/>
          <p:cNvSpPr txBox="1"/>
          <p:nvPr/>
        </p:nvSpPr>
        <p:spPr>
          <a:xfrm>
            <a:off x="6449439" y="4325761"/>
            <a:ext cx="5351145" cy="1938992"/>
          </a:xfrm>
          <a:prstGeom prst="rect">
            <a:avLst/>
          </a:prstGeom>
          <a:noFill/>
        </p:spPr>
        <p:txBody>
          <a:bodyPr wrap="square" rtlCol="0">
            <a:spAutoFit/>
          </a:bodyPr>
          <a:lstStyle/>
          <a:p>
            <a:r>
              <a:rPr lang="en-US" sz="2400" b="1" err="1">
                <a:latin typeface="Times New Roman" panose="02020603050405020304" pitchFamily="18" charset="0"/>
                <a:cs typeface="Times New Roman" panose="02020603050405020304" pitchFamily="18" charset="0"/>
              </a:rPr>
              <a:t>Nhóm</a:t>
            </a: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Thực</a:t>
            </a: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Hiện</a:t>
            </a:r>
            <a:r>
              <a:rPr lang="en-US" sz="2400" b="1">
                <a:latin typeface="Times New Roman" panose="02020603050405020304" pitchFamily="18" charset="0"/>
                <a:cs typeface="Times New Roman" panose="02020603050405020304" pitchFamily="18" charset="0"/>
              </a:rPr>
              <a:t> – N8 – </a:t>
            </a:r>
            <a:r>
              <a:rPr lang="en-US" sz="2400" b="1" err="1">
                <a:latin typeface="Times New Roman" panose="02020603050405020304" pitchFamily="18" charset="0"/>
                <a:cs typeface="Times New Roman" panose="02020603050405020304" pitchFamily="18" charset="0"/>
              </a:rPr>
              <a:t>Chiều</a:t>
            </a:r>
            <a:r>
              <a:rPr lang="en-US" sz="2400" b="1">
                <a:latin typeface="Times New Roman" panose="02020603050405020304" pitchFamily="18" charset="0"/>
                <a:cs typeface="Times New Roman" panose="02020603050405020304" pitchFamily="18" charset="0"/>
              </a:rPr>
              <a:t> 2:</a:t>
            </a:r>
          </a:p>
          <a:p>
            <a:pPr algn="just"/>
            <a:r>
              <a:rPr lang="en-US" sz="2400">
                <a:latin typeface="Times New Roman" panose="02020603050405020304" pitchFamily="18" charset="0"/>
                <a:cs typeface="Times New Roman" panose="02020603050405020304" pitchFamily="18" charset="0"/>
              </a:rPr>
              <a:t>1. </a:t>
            </a:r>
            <a:r>
              <a:rPr lang="en-US" sz="2400" err="1">
                <a:latin typeface="Times New Roman" panose="02020603050405020304" pitchFamily="18" charset="0"/>
                <a:cs typeface="Times New Roman" panose="02020603050405020304" pitchFamily="18" charset="0"/>
              </a:rPr>
              <a:t>Đặng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Trung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Kiên</a:t>
            </a:r>
            <a:r>
              <a:rPr lang="en-US" sz="2400">
                <a:latin typeface="Times New Roman" panose="02020603050405020304" pitchFamily="18" charset="0"/>
                <a:cs typeface="Times New Roman" panose="02020603050405020304" pitchFamily="18" charset="0"/>
              </a:rPr>
              <a:t>                   B1706597</a:t>
            </a:r>
          </a:p>
          <a:p>
            <a:pPr algn="just"/>
            <a:r>
              <a:rPr lang="en-US" sz="2400">
                <a:latin typeface="Times New Roman" panose="02020603050405020304" pitchFamily="18" charset="0"/>
                <a:cs typeface="Times New Roman" panose="02020603050405020304" pitchFamily="18" charset="0"/>
              </a:rPr>
              <a:t>2. Nguyễn </a:t>
            </a:r>
            <a:r>
              <a:rPr lang="en-US" sz="2400" err="1">
                <a:latin typeface="Times New Roman" panose="02020603050405020304" pitchFamily="18" charset="0"/>
                <a:cs typeface="Times New Roman" panose="02020603050405020304" pitchFamily="18" charset="0"/>
              </a:rPr>
              <a:t>Khắc</a:t>
            </a:r>
            <a:r>
              <a:rPr lang="en-US" sz="2400">
                <a:latin typeface="Times New Roman" panose="02020603050405020304" pitchFamily="18" charset="0"/>
                <a:cs typeface="Times New Roman" panose="02020603050405020304" pitchFamily="18" charset="0"/>
              </a:rPr>
              <a:t> Minh </a:t>
            </a:r>
            <a:r>
              <a:rPr lang="en-US" sz="2400" err="1">
                <a:latin typeface="Times New Roman" panose="02020603050405020304" pitchFamily="18" charset="0"/>
                <a:cs typeface="Times New Roman" panose="02020603050405020304" pitchFamily="18" charset="0"/>
              </a:rPr>
              <a:t>Phúc</a:t>
            </a:r>
            <a:r>
              <a:rPr lang="en-US" sz="2400">
                <a:latin typeface="Times New Roman" panose="02020603050405020304" pitchFamily="18" charset="0"/>
                <a:cs typeface="Times New Roman" panose="02020603050405020304" pitchFamily="18" charset="0"/>
              </a:rPr>
              <a:t>      B1706630</a:t>
            </a:r>
          </a:p>
          <a:p>
            <a:pPr algn="just"/>
            <a:r>
              <a:rPr lang="en-US" sz="2400">
                <a:latin typeface="Times New Roman" panose="02020603050405020304" pitchFamily="18" charset="0"/>
                <a:cs typeface="Times New Roman" panose="02020603050405020304" pitchFamily="18" charset="0"/>
              </a:rPr>
              <a:t>3. Nguyễn Thị Ph</a:t>
            </a:r>
            <a:r>
              <a:rPr lang="vi-VN" sz="2400">
                <a:latin typeface="Times New Roman" panose="02020603050405020304" pitchFamily="18" charset="0"/>
                <a:cs typeface="Times New Roman" panose="02020603050405020304" pitchFamily="18" charset="0"/>
              </a:rPr>
              <a:t>ư</a:t>
            </a:r>
            <a:r>
              <a:rPr lang="en-US" sz="2400" err="1">
                <a:latin typeface="Times New Roman" panose="02020603050405020304" pitchFamily="18" charset="0"/>
                <a:cs typeface="Times New Roman" panose="02020603050405020304" pitchFamily="18" charset="0"/>
              </a:rPr>
              <a:t>ơng</a:t>
            </a:r>
            <a:r>
              <a:rPr lang="en-US" sz="2400">
                <a:latin typeface="Times New Roman" panose="02020603050405020304" pitchFamily="18" charset="0"/>
                <a:cs typeface="Times New Roman" panose="02020603050405020304" pitchFamily="18" charset="0"/>
              </a:rPr>
              <a:t> Thảo     B1706643</a:t>
            </a:r>
          </a:p>
          <a:p>
            <a:pPr algn="just"/>
            <a:r>
              <a:rPr lang="en-US" sz="2400">
                <a:latin typeface="Times New Roman" panose="02020603050405020304" pitchFamily="18" charset="0"/>
                <a:cs typeface="Times New Roman" panose="02020603050405020304" pitchFamily="18" charset="0"/>
              </a:rPr>
              <a:t>4. </a:t>
            </a:r>
            <a:r>
              <a:rPr lang="en-US" sz="2400" err="1">
                <a:latin typeface="Times New Roman" panose="02020603050405020304" pitchFamily="18" charset="0"/>
                <a:cs typeface="Times New Roman" panose="02020603050405020304" pitchFamily="18" charset="0"/>
              </a:rPr>
              <a:t>Lâm</a:t>
            </a:r>
            <a:r>
              <a:rPr lang="en-US" sz="2400">
                <a:latin typeface="Times New Roman" panose="02020603050405020304" pitchFamily="18" charset="0"/>
                <a:cs typeface="Times New Roman" panose="02020603050405020304" pitchFamily="18" charset="0"/>
              </a:rPr>
              <a:t> Minh </a:t>
            </a:r>
            <a:r>
              <a:rPr lang="en-US" sz="2400" err="1">
                <a:latin typeface="Times New Roman" panose="02020603050405020304" pitchFamily="18" charset="0"/>
                <a:cs typeface="Times New Roman" panose="02020603050405020304" pitchFamily="18" charset="0"/>
              </a:rPr>
              <a:t>Trọng</a:t>
            </a:r>
            <a:r>
              <a:rPr lang="en-US" sz="2400">
                <a:latin typeface="Times New Roman" panose="02020603050405020304" pitchFamily="18" charset="0"/>
                <a:cs typeface="Times New Roman" panose="02020603050405020304" pitchFamily="18" charset="0"/>
              </a:rPr>
              <a:t>                   B1706658</a:t>
            </a:r>
          </a:p>
        </p:txBody>
      </p:sp>
      <p:pic>
        <p:nvPicPr>
          <p:cNvPr id="11" name="Picture 10"/>
          <p:cNvPicPr>
            <a:picLocks noChangeAspect="1"/>
          </p:cNvPicPr>
          <p:nvPr/>
        </p:nvPicPr>
        <p:blipFill>
          <a:blip r:embed="rId5"/>
          <a:stretch>
            <a:fillRect/>
          </a:stretch>
        </p:blipFill>
        <p:spPr>
          <a:xfrm>
            <a:off x="7813040" y="6490970"/>
            <a:ext cx="1710055" cy="289560"/>
          </a:xfrm>
          <a:prstGeom prst="rect">
            <a:avLst/>
          </a:prstGeom>
        </p:spPr>
      </p:pic>
      <p:pic>
        <p:nvPicPr>
          <p:cNvPr id="10" name="Content Placeholder 10"/>
          <p:cNvPicPr>
            <a:picLocks noChangeAspect="1"/>
          </p:cNvPicPr>
          <p:nvPr/>
        </p:nvPicPr>
        <p:blipFill>
          <a:blip r:embed="rId5"/>
          <a:stretch>
            <a:fillRect/>
          </a:stretch>
        </p:blipFill>
        <p:spPr>
          <a:xfrm>
            <a:off x="7844790" y="6358890"/>
            <a:ext cx="1616075" cy="358140"/>
          </a:xfrm>
          <a:prstGeom prst="rect">
            <a:avLst/>
          </a:prstGeom>
          <a:noFill/>
          <a:ln>
            <a:noFill/>
          </a:ln>
          <a:effectLst/>
        </p:spPr>
      </p:pic>
      <p:sp>
        <p:nvSpPr>
          <p:cNvPr id="12" name="Slide Number Placeholder 11"/>
          <p:cNvSpPr>
            <a:spLocks noGrp="1"/>
          </p:cNvSpPr>
          <p:nvPr>
            <p:ph type="sldNum" sz="quarter" idx="4"/>
          </p:nvPr>
        </p:nvSpPr>
        <p:spPr/>
        <p:txBody>
          <a:bodyPr/>
          <a:lstStyle/>
          <a:p>
            <a:endParaRPr lang="en-US" altLang="en-US"/>
          </a:p>
        </p:txBody>
      </p:sp>
      <p:sp>
        <p:nvSpPr>
          <p:cNvPr id="6" name="Date Placeholder 5"/>
          <p:cNvSpPr>
            <a:spLocks noGrp="1"/>
          </p:cNvSpPr>
          <p:nvPr>
            <p:ph type="dt" sz="half" idx="2"/>
          </p:nvPr>
        </p:nvSpPr>
        <p:spPr/>
        <p:txBody>
          <a:bodyPr/>
          <a:lstStyle/>
          <a:p>
            <a:fld id="{BB962C8B-B14F-4D97-AF65-F5344CB8AC3E}" type="datetime3">
              <a:rPr lang="en-US" altLang="en-US"/>
              <a:t>22 June 2020</a:t>
            </a:fld>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90004"/>
            <a:ext cx="7687777" cy="944880"/>
          </a:xfrm>
        </p:spPr>
        <p:txBody>
          <a:bodyPr/>
          <a:lstStyle/>
          <a:p>
            <a:pPr algn="ctr"/>
            <a:r>
              <a:rPr lang="en-US" sz="4400" dirty="0">
                <a:solidFill>
                  <a:schemeClr val="accent6">
                    <a:lumMod val="75000"/>
                  </a:schemeClr>
                </a:solidFill>
                <a:latin typeface="Times New Roman" panose="02020603050405020304" pitchFamily="18" charset="0"/>
                <a:cs typeface="Times New Roman" panose="02020603050405020304" pitchFamily="18" charset="0"/>
              </a:rPr>
              <a:t>GIẢI THUẬT</a:t>
            </a:r>
          </a:p>
        </p:txBody>
      </p:sp>
      <p:sp>
        <p:nvSpPr>
          <p:cNvPr id="3" name="Content Placeholder 2"/>
          <p:cNvSpPr>
            <a:spLocks noGrp="1"/>
          </p:cNvSpPr>
          <p:nvPr>
            <p:ph idx="1"/>
          </p:nvPr>
        </p:nvSpPr>
        <p:spPr>
          <a:xfrm>
            <a:off x="673106" y="2166938"/>
            <a:ext cx="10845787" cy="3973366"/>
          </a:xfrm>
        </p:spPr>
        <p:txBody>
          <a:bodyPr/>
          <a:lstStyle/>
          <a:p>
            <a:pPr marL="571500" indent="-571500">
              <a:buFont typeface="+mj-lt"/>
              <a:buAutoNum type="arabicPeriod"/>
            </a:pPr>
            <a:r>
              <a:rPr lang="en-US" sz="3200" b="1" dirty="0" err="1">
                <a:solidFill>
                  <a:srgbClr val="000099"/>
                </a:solidFill>
                <a:latin typeface="Times New Roman" panose="02020603050405020304" pitchFamily="18" charset="0"/>
                <a:cs typeface="Times New Roman" panose="02020603050405020304" pitchFamily="18" charset="0"/>
              </a:rPr>
              <a:t>Chọn</a:t>
            </a:r>
            <a:r>
              <a:rPr lang="en-US" sz="3200" b="1" dirty="0">
                <a:solidFill>
                  <a:srgbClr val="000099"/>
                </a:solidFill>
                <a:latin typeface="Times New Roman" panose="02020603050405020304" pitchFamily="18" charset="0"/>
                <a:cs typeface="Times New Roman" panose="02020603050405020304" pitchFamily="18" charset="0"/>
              </a:rPr>
              <a:t> </a:t>
            </a:r>
            <a:r>
              <a:rPr lang="en-US" sz="3200" b="1" dirty="0" err="1">
                <a:solidFill>
                  <a:srgbClr val="000099"/>
                </a:solidFill>
                <a:latin typeface="Times New Roman" panose="02020603050405020304" pitchFamily="18" charset="0"/>
                <a:cs typeface="Times New Roman" panose="02020603050405020304" pitchFamily="18" charset="0"/>
              </a:rPr>
              <a:t>giải</a:t>
            </a:r>
            <a:r>
              <a:rPr lang="en-US" sz="3200" b="1" dirty="0">
                <a:solidFill>
                  <a:srgbClr val="000099"/>
                </a:solidFill>
                <a:latin typeface="Times New Roman" panose="02020603050405020304" pitchFamily="18" charset="0"/>
                <a:cs typeface="Times New Roman" panose="02020603050405020304" pitchFamily="18" charset="0"/>
              </a:rPr>
              <a:t> </a:t>
            </a:r>
            <a:r>
              <a:rPr lang="en-US" sz="3200" b="1" dirty="0" err="1">
                <a:solidFill>
                  <a:srgbClr val="000099"/>
                </a:solidFill>
                <a:latin typeface="Times New Roman" panose="02020603050405020304" pitchFamily="18" charset="0"/>
                <a:cs typeface="Times New Roman" panose="02020603050405020304" pitchFamily="18" charset="0"/>
              </a:rPr>
              <a:t>thuật</a:t>
            </a:r>
            <a:r>
              <a:rPr lang="en-US" sz="3200" b="1" dirty="0">
                <a:solidFill>
                  <a:srgbClr val="000099"/>
                </a:solidFill>
                <a:latin typeface="Times New Roman" panose="02020603050405020304" pitchFamily="18" charset="0"/>
                <a:cs typeface="Times New Roman" panose="02020603050405020304" pitchFamily="18" charset="0"/>
              </a:rPr>
              <a:t> naïve Bayes (Bayes </a:t>
            </a:r>
            <a:r>
              <a:rPr lang="en-US" sz="3200" b="1" dirty="0" err="1">
                <a:solidFill>
                  <a:srgbClr val="000099"/>
                </a:solidFill>
                <a:latin typeface="Times New Roman" panose="02020603050405020304" pitchFamily="18" charset="0"/>
                <a:cs typeface="Times New Roman" panose="02020603050405020304" pitchFamily="18" charset="0"/>
              </a:rPr>
              <a:t>thơ</a:t>
            </a:r>
            <a:r>
              <a:rPr lang="en-US" sz="3200" b="1" dirty="0">
                <a:solidFill>
                  <a:srgbClr val="000099"/>
                </a:solidFill>
                <a:latin typeface="Times New Roman" panose="02020603050405020304" pitchFamily="18" charset="0"/>
                <a:cs typeface="Times New Roman" panose="02020603050405020304" pitchFamily="18" charset="0"/>
              </a:rPr>
              <a:t> </a:t>
            </a:r>
            <a:r>
              <a:rPr lang="en-US" sz="3200" b="1" dirty="0" err="1">
                <a:solidFill>
                  <a:srgbClr val="000099"/>
                </a:solidFill>
                <a:latin typeface="Times New Roman" panose="02020603050405020304" pitchFamily="18" charset="0"/>
                <a:cs typeface="Times New Roman" panose="02020603050405020304" pitchFamily="18" charset="0"/>
              </a:rPr>
              <a:t>ngây</a:t>
            </a:r>
            <a:r>
              <a:rPr lang="en-US" sz="3200" b="1" dirty="0">
                <a:solidFill>
                  <a:srgbClr val="000099"/>
                </a:solidFill>
                <a:latin typeface="Times New Roman" panose="02020603050405020304" pitchFamily="18" charset="0"/>
                <a:cs typeface="Times New Roman" panose="02020603050405020304" pitchFamily="18" charset="0"/>
              </a:rPr>
              <a:t>)</a:t>
            </a:r>
          </a:p>
          <a:p>
            <a:pPr marL="571500" indent="-571500">
              <a:buFont typeface="+mj-lt"/>
              <a:buAutoNum type="arabicPeriod"/>
            </a:pPr>
            <a:r>
              <a:rPr lang="en-US" sz="3200" b="1" dirty="0" err="1">
                <a:solidFill>
                  <a:srgbClr val="000099"/>
                </a:solidFill>
                <a:latin typeface="Times New Roman" panose="02020603050405020304" pitchFamily="18" charset="0"/>
                <a:cs typeface="Times New Roman" panose="02020603050405020304" pitchFamily="18" charset="0"/>
              </a:rPr>
              <a:t>Giới</a:t>
            </a:r>
            <a:r>
              <a:rPr lang="en-US" sz="3200" b="1" dirty="0">
                <a:solidFill>
                  <a:srgbClr val="000099"/>
                </a:solidFill>
                <a:latin typeface="Times New Roman" panose="02020603050405020304" pitchFamily="18" charset="0"/>
                <a:cs typeface="Times New Roman" panose="02020603050405020304" pitchFamily="18" charset="0"/>
              </a:rPr>
              <a:t> </a:t>
            </a:r>
            <a:r>
              <a:rPr lang="en-US" sz="3200" b="1" dirty="0" err="1">
                <a:solidFill>
                  <a:srgbClr val="000099"/>
                </a:solidFill>
                <a:latin typeface="Times New Roman" panose="02020603050405020304" pitchFamily="18" charset="0"/>
                <a:cs typeface="Times New Roman" panose="02020603050405020304" pitchFamily="18" charset="0"/>
              </a:rPr>
              <a:t>thiệu</a:t>
            </a:r>
            <a:r>
              <a:rPr lang="en-US" sz="3200" b="1" dirty="0">
                <a:solidFill>
                  <a:srgbClr val="000099"/>
                </a:solidFill>
                <a:latin typeface="Times New Roman" panose="02020603050405020304" pitchFamily="18" charset="0"/>
                <a:cs typeface="Times New Roman" panose="02020603050405020304" pitchFamily="18" charset="0"/>
              </a:rPr>
              <a:t> </a:t>
            </a:r>
            <a:r>
              <a:rPr lang="en-US" sz="3200" b="1" dirty="0" err="1">
                <a:solidFill>
                  <a:srgbClr val="000099"/>
                </a:solidFill>
                <a:latin typeface="Times New Roman" panose="02020603050405020304" pitchFamily="18" charset="0"/>
                <a:cs typeface="Times New Roman" panose="02020603050405020304" pitchFamily="18" charset="0"/>
              </a:rPr>
              <a:t>giải</a:t>
            </a:r>
            <a:r>
              <a:rPr lang="en-US" sz="3200" b="1" dirty="0">
                <a:solidFill>
                  <a:srgbClr val="000099"/>
                </a:solidFill>
                <a:latin typeface="Times New Roman" panose="02020603050405020304" pitchFamily="18" charset="0"/>
                <a:cs typeface="Times New Roman" panose="02020603050405020304" pitchFamily="18" charset="0"/>
              </a:rPr>
              <a:t> </a:t>
            </a:r>
            <a:r>
              <a:rPr lang="en-US" sz="3200" b="1" dirty="0" err="1">
                <a:solidFill>
                  <a:srgbClr val="000099"/>
                </a:solidFill>
                <a:latin typeface="Times New Roman" panose="02020603050405020304" pitchFamily="18" charset="0"/>
                <a:cs typeface="Times New Roman" panose="02020603050405020304" pitchFamily="18" charset="0"/>
              </a:rPr>
              <a:t>thuật</a:t>
            </a:r>
            <a:r>
              <a:rPr lang="en-US" sz="3200" b="1" dirty="0">
                <a:solidFill>
                  <a:srgbClr val="000099"/>
                </a:solidFill>
                <a:latin typeface="Times New Roman" panose="02020603050405020304" pitchFamily="18" charset="0"/>
                <a:cs typeface="Times New Roman" panose="02020603050405020304" pitchFamily="18" charset="0"/>
              </a:rPr>
              <a:t> naïve Bayes (Bayes </a:t>
            </a:r>
            <a:r>
              <a:rPr lang="en-US" sz="3200" b="1" dirty="0" err="1">
                <a:solidFill>
                  <a:srgbClr val="000099"/>
                </a:solidFill>
                <a:latin typeface="Times New Roman" panose="02020603050405020304" pitchFamily="18" charset="0"/>
                <a:cs typeface="Times New Roman" panose="02020603050405020304" pitchFamily="18" charset="0"/>
              </a:rPr>
              <a:t>thơ</a:t>
            </a:r>
            <a:r>
              <a:rPr lang="en-US" sz="3200" b="1" dirty="0">
                <a:solidFill>
                  <a:srgbClr val="000099"/>
                </a:solidFill>
                <a:latin typeface="Times New Roman" panose="02020603050405020304" pitchFamily="18" charset="0"/>
                <a:cs typeface="Times New Roman" panose="02020603050405020304" pitchFamily="18" charset="0"/>
              </a:rPr>
              <a:t> </a:t>
            </a:r>
            <a:r>
              <a:rPr lang="en-US" sz="3200" b="1" dirty="0" err="1">
                <a:solidFill>
                  <a:srgbClr val="000099"/>
                </a:solidFill>
                <a:latin typeface="Times New Roman" panose="02020603050405020304" pitchFamily="18" charset="0"/>
                <a:cs typeface="Times New Roman" panose="02020603050405020304" pitchFamily="18" charset="0"/>
              </a:rPr>
              <a:t>ngây</a:t>
            </a:r>
            <a:r>
              <a:rPr lang="en-US" sz="3200" b="1" dirty="0">
                <a:solidFill>
                  <a:srgbClr val="000099"/>
                </a:solidFill>
                <a:latin typeface="Times New Roman" panose="02020603050405020304" pitchFamily="18" charset="0"/>
                <a:cs typeface="Times New Roman" panose="02020603050405020304" pitchFamily="18" charset="0"/>
              </a:rPr>
              <a:t>)</a:t>
            </a:r>
          </a:p>
          <a:p>
            <a:pPr marL="571500" indent="-571500">
              <a:buFont typeface="+mj-lt"/>
              <a:buAutoNum type="arabicPeriod"/>
            </a:pPr>
            <a:r>
              <a:rPr lang="en-US" sz="3200" b="1" dirty="0" err="1">
                <a:solidFill>
                  <a:srgbClr val="000099"/>
                </a:solidFill>
                <a:latin typeface="Times New Roman" panose="02020603050405020304" pitchFamily="18" charset="0"/>
                <a:cs typeface="Times New Roman" panose="02020603050405020304" pitchFamily="18" charset="0"/>
              </a:rPr>
              <a:t>Xử</a:t>
            </a:r>
            <a:r>
              <a:rPr lang="en-US" sz="3200" b="1" dirty="0">
                <a:solidFill>
                  <a:srgbClr val="000099"/>
                </a:solidFill>
                <a:latin typeface="Times New Roman" panose="02020603050405020304" pitchFamily="18" charset="0"/>
                <a:cs typeface="Times New Roman" panose="02020603050405020304" pitchFamily="18" charset="0"/>
              </a:rPr>
              <a:t> </a:t>
            </a:r>
            <a:r>
              <a:rPr lang="en-US" sz="3200" b="1" dirty="0" err="1">
                <a:solidFill>
                  <a:srgbClr val="000099"/>
                </a:solidFill>
                <a:latin typeface="Times New Roman" panose="02020603050405020304" pitchFamily="18" charset="0"/>
                <a:cs typeface="Times New Roman" panose="02020603050405020304" pitchFamily="18" charset="0"/>
              </a:rPr>
              <a:t>lý</a:t>
            </a:r>
            <a:r>
              <a:rPr lang="en-US" sz="3200" b="1" dirty="0">
                <a:solidFill>
                  <a:srgbClr val="000099"/>
                </a:solidFill>
                <a:latin typeface="Times New Roman" panose="02020603050405020304" pitchFamily="18" charset="0"/>
                <a:cs typeface="Times New Roman" panose="02020603050405020304" pitchFamily="18" charset="0"/>
              </a:rPr>
              <a:t> </a:t>
            </a:r>
            <a:r>
              <a:rPr lang="en-US" sz="3200" b="1" dirty="0" err="1">
                <a:solidFill>
                  <a:srgbClr val="000099"/>
                </a:solidFill>
                <a:latin typeface="Times New Roman" panose="02020603050405020304" pitchFamily="18" charset="0"/>
                <a:cs typeface="Times New Roman" panose="02020603050405020304" pitchFamily="18" charset="0"/>
              </a:rPr>
              <a:t>tập</a:t>
            </a:r>
            <a:r>
              <a:rPr lang="en-US" sz="3200" b="1" dirty="0">
                <a:solidFill>
                  <a:srgbClr val="000099"/>
                </a:solidFill>
                <a:latin typeface="Times New Roman" panose="02020603050405020304" pitchFamily="18" charset="0"/>
                <a:cs typeface="Times New Roman" panose="02020603050405020304" pitchFamily="18" charset="0"/>
              </a:rPr>
              <a:t> </a:t>
            </a:r>
            <a:r>
              <a:rPr lang="en-US" sz="3200" b="1" dirty="0" err="1">
                <a:solidFill>
                  <a:srgbClr val="000099"/>
                </a:solidFill>
                <a:latin typeface="Times New Roman" panose="02020603050405020304" pitchFamily="18" charset="0"/>
                <a:cs typeface="Times New Roman" panose="02020603050405020304" pitchFamily="18" charset="0"/>
              </a:rPr>
              <a:t>dữ</a:t>
            </a:r>
            <a:r>
              <a:rPr lang="en-US" sz="3200" b="1" dirty="0">
                <a:solidFill>
                  <a:srgbClr val="000099"/>
                </a:solidFill>
                <a:latin typeface="Times New Roman" panose="02020603050405020304" pitchFamily="18" charset="0"/>
                <a:cs typeface="Times New Roman" panose="02020603050405020304" pitchFamily="18" charset="0"/>
              </a:rPr>
              <a:t> </a:t>
            </a:r>
            <a:r>
              <a:rPr lang="en-US" sz="3200" b="1" dirty="0" err="1">
                <a:solidFill>
                  <a:srgbClr val="000099"/>
                </a:solidFill>
                <a:latin typeface="Times New Roman" panose="02020603050405020304" pitchFamily="18" charset="0"/>
                <a:cs typeface="Times New Roman" panose="02020603050405020304" pitchFamily="18" charset="0"/>
              </a:rPr>
              <a:t>liệu</a:t>
            </a:r>
            <a:r>
              <a:rPr lang="en-US" sz="3200" b="1" dirty="0">
                <a:solidFill>
                  <a:srgbClr val="000099"/>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F4F63AB-74FF-4D4D-9C96-7E67E70BF8FF}" type="slidenum">
              <a:rPr lang="en-US" altLang="en-US"/>
              <a:t>10</a:t>
            </a:fld>
            <a:endParaRPr lang="en-US" altLang="en-US"/>
          </a:p>
        </p:txBody>
      </p:sp>
      <p:pic>
        <p:nvPicPr>
          <p:cNvPr id="7" name="Content Placeholder 10"/>
          <p:cNvPicPr>
            <a:picLocks noChangeAspect="1"/>
          </p:cNvPicPr>
          <p:nvPr/>
        </p:nvPicPr>
        <p:blipFill>
          <a:blip r:embed="rId3"/>
          <a:stretch>
            <a:fillRect/>
          </a:stretch>
        </p:blipFill>
        <p:spPr>
          <a:xfrm>
            <a:off x="7844790" y="6358890"/>
            <a:ext cx="1616075" cy="358140"/>
          </a:xfrm>
          <a:prstGeom prst="rect">
            <a:avLst/>
          </a:prstGeom>
          <a:noFill/>
          <a:ln>
            <a:noFill/>
          </a:ln>
          <a:effectLst/>
        </p:spPr>
      </p:pic>
      <p:sp>
        <p:nvSpPr>
          <p:cNvPr id="8" name="Rounded Rectangle 6">
            <a:extLst>
              <a:ext uri="{FF2B5EF4-FFF2-40B4-BE49-F238E27FC236}">
                <a16:creationId xmlns:a16="http://schemas.microsoft.com/office/drawing/2014/main" xmlns="" id="{36C41D01-06D4-4DE5-A610-079F8E42987C}"/>
              </a:ext>
            </a:extLst>
          </p:cNvPr>
          <p:cNvSpPr/>
          <p:nvPr/>
        </p:nvSpPr>
        <p:spPr>
          <a:xfrm>
            <a:off x="10126178" y="76200"/>
            <a:ext cx="1989622" cy="104455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chemeClr val="accent6">
                  <a:lumMod val="75000"/>
                </a:schemeClr>
              </a:solidFill>
            </a:endParaRPr>
          </a:p>
        </p:txBody>
      </p:sp>
      <p:sp>
        <p:nvSpPr>
          <p:cNvPr id="9" name="Text Box 7">
            <a:extLst>
              <a:ext uri="{FF2B5EF4-FFF2-40B4-BE49-F238E27FC236}">
                <a16:creationId xmlns:a16="http://schemas.microsoft.com/office/drawing/2014/main" xmlns="" id="{E669A863-157A-433E-B5A4-4FA7DDF89AF4}"/>
              </a:ext>
            </a:extLst>
          </p:cNvPr>
          <p:cNvSpPr txBox="1"/>
          <p:nvPr/>
        </p:nvSpPr>
        <p:spPr>
          <a:xfrm>
            <a:off x="10268660" y="133925"/>
            <a:ext cx="1704658" cy="923330"/>
          </a:xfrm>
          <a:prstGeom prst="rect">
            <a:avLst/>
          </a:prstGeom>
          <a:noFill/>
        </p:spPr>
        <p:txBody>
          <a:bodyPr wrap="squar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I.  </a:t>
            </a:r>
            <a:r>
              <a:rPr lang="en-US" dirty="0" err="1">
                <a:solidFill>
                  <a:schemeClr val="accent6">
                    <a:lumMod val="75000"/>
                  </a:schemeClr>
                </a:solidFill>
                <a:latin typeface="Times New Roman" panose="02020603050405020304" pitchFamily="18" charset="0"/>
                <a:cs typeface="Times New Roman" panose="02020603050405020304" pitchFamily="18" charset="0"/>
              </a:rPr>
              <a:t>Giới</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Thiệu</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II. </a:t>
            </a:r>
            <a:r>
              <a:rPr lang="en-US" dirty="0" err="1">
                <a:solidFill>
                  <a:srgbClr val="FF0000"/>
                </a:solidFill>
                <a:latin typeface="Times New Roman" panose="02020603050405020304" pitchFamily="18" charset="0"/>
                <a:cs typeface="Times New Roman" panose="02020603050405020304" pitchFamily="18" charset="0"/>
              </a:rPr>
              <a:t>Giải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Thuật</a:t>
            </a:r>
            <a:endParaRPr lang="en-US" dirty="0">
              <a:solidFill>
                <a:srgbClr val="FF0000"/>
              </a:solidFill>
              <a:latin typeface="Times New Roman" panose="02020603050405020304" pitchFamily="18" charset="0"/>
              <a:cs typeface="Times New Roman" panose="02020603050405020304" pitchFamily="18" charset="0"/>
            </a:endParaRPr>
          </a:p>
          <a:p>
            <a:r>
              <a:rPr lang="en-US" dirty="0" err="1">
                <a:solidFill>
                  <a:schemeClr val="accent6">
                    <a:lumMod val="75000"/>
                  </a:schemeClr>
                </a:solidFill>
                <a:latin typeface="Times New Roman" panose="02020603050405020304" pitchFamily="18" charset="0"/>
                <a:cs typeface="Times New Roman" panose="02020603050405020304" pitchFamily="18" charset="0"/>
              </a:rPr>
              <a:t>III.Đánh</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giá</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90004"/>
            <a:ext cx="7687777" cy="944880"/>
          </a:xfrm>
        </p:spPr>
        <p:txBody>
          <a:bodyPr/>
          <a:lstStyle/>
          <a:p>
            <a:pPr algn="ctr"/>
            <a:r>
              <a:rPr lang="en-US" sz="4400" dirty="0">
                <a:solidFill>
                  <a:schemeClr val="accent6">
                    <a:lumMod val="75000"/>
                  </a:schemeClr>
                </a:solidFill>
                <a:latin typeface="Times New Roman" panose="02020603050405020304" pitchFamily="18" charset="0"/>
                <a:cs typeface="Times New Roman" panose="02020603050405020304" pitchFamily="18" charset="0"/>
              </a:rPr>
              <a:t>GIẢI THUẬT</a:t>
            </a:r>
          </a:p>
        </p:txBody>
      </p:sp>
      <p:sp>
        <p:nvSpPr>
          <p:cNvPr id="3" name="Content Placeholder 2"/>
          <p:cNvSpPr>
            <a:spLocks noGrp="1"/>
          </p:cNvSpPr>
          <p:nvPr>
            <p:ph idx="1"/>
          </p:nvPr>
        </p:nvSpPr>
        <p:spPr>
          <a:xfrm>
            <a:off x="812813" y="2166938"/>
            <a:ext cx="10617188" cy="2786062"/>
          </a:xfrm>
        </p:spPr>
        <p:txBody>
          <a:bodyPr/>
          <a:lstStyle/>
          <a:p>
            <a:pPr marL="514350" indent="-514350">
              <a:buAutoNum type="arabicPeriod"/>
            </a:pPr>
            <a:r>
              <a:rPr lang="en-US" sz="3200" b="1" dirty="0" err="1">
                <a:solidFill>
                  <a:srgbClr val="000099"/>
                </a:solidFill>
                <a:latin typeface="Times New Roman" panose="02020603050405020304" pitchFamily="18" charset="0"/>
                <a:cs typeface="Times New Roman" panose="02020603050405020304" pitchFamily="18" charset="0"/>
              </a:rPr>
              <a:t>Chọn</a:t>
            </a:r>
            <a:r>
              <a:rPr lang="en-US" sz="3200" b="1" dirty="0">
                <a:solidFill>
                  <a:srgbClr val="000099"/>
                </a:solidFill>
                <a:latin typeface="Times New Roman" panose="02020603050405020304" pitchFamily="18" charset="0"/>
                <a:cs typeface="Times New Roman" panose="02020603050405020304" pitchFamily="18" charset="0"/>
              </a:rPr>
              <a:t> </a:t>
            </a:r>
            <a:r>
              <a:rPr lang="en-US" sz="3200" b="1" dirty="0" err="1">
                <a:solidFill>
                  <a:srgbClr val="000099"/>
                </a:solidFill>
                <a:latin typeface="Times New Roman" panose="02020603050405020304" pitchFamily="18" charset="0"/>
                <a:cs typeface="Times New Roman" panose="02020603050405020304" pitchFamily="18" charset="0"/>
              </a:rPr>
              <a:t>giải</a:t>
            </a:r>
            <a:r>
              <a:rPr lang="en-US" sz="3200" b="1" dirty="0">
                <a:solidFill>
                  <a:srgbClr val="000099"/>
                </a:solidFill>
                <a:latin typeface="Times New Roman" panose="02020603050405020304" pitchFamily="18" charset="0"/>
                <a:cs typeface="Times New Roman" panose="02020603050405020304" pitchFamily="18" charset="0"/>
              </a:rPr>
              <a:t> </a:t>
            </a:r>
            <a:r>
              <a:rPr lang="en-US" sz="3200" b="1" dirty="0" err="1">
                <a:solidFill>
                  <a:srgbClr val="000099"/>
                </a:solidFill>
                <a:latin typeface="Times New Roman" panose="02020603050405020304" pitchFamily="18" charset="0"/>
                <a:cs typeface="Times New Roman" panose="02020603050405020304" pitchFamily="18" charset="0"/>
              </a:rPr>
              <a:t>thuật</a:t>
            </a:r>
            <a:r>
              <a:rPr lang="en-US" sz="3200" b="1" dirty="0">
                <a:solidFill>
                  <a:srgbClr val="000099"/>
                </a:solidFill>
                <a:latin typeface="Times New Roman" panose="02020603050405020304" pitchFamily="18" charset="0"/>
                <a:cs typeface="Times New Roman" panose="02020603050405020304" pitchFamily="18" charset="0"/>
              </a:rPr>
              <a:t> naïve Bayes (Bayes </a:t>
            </a:r>
            <a:r>
              <a:rPr lang="en-US" sz="3200" b="1" dirty="0" err="1">
                <a:solidFill>
                  <a:srgbClr val="000099"/>
                </a:solidFill>
                <a:latin typeface="Times New Roman" panose="02020603050405020304" pitchFamily="18" charset="0"/>
                <a:cs typeface="Times New Roman" panose="02020603050405020304" pitchFamily="18" charset="0"/>
              </a:rPr>
              <a:t>thơ</a:t>
            </a:r>
            <a:r>
              <a:rPr lang="en-US" sz="3200" b="1" dirty="0">
                <a:solidFill>
                  <a:srgbClr val="000099"/>
                </a:solidFill>
                <a:latin typeface="Times New Roman" panose="02020603050405020304" pitchFamily="18" charset="0"/>
                <a:cs typeface="Times New Roman" panose="02020603050405020304" pitchFamily="18" charset="0"/>
              </a:rPr>
              <a:t> </a:t>
            </a:r>
            <a:r>
              <a:rPr lang="en-US" sz="3200" b="1" dirty="0" err="1">
                <a:solidFill>
                  <a:srgbClr val="000099"/>
                </a:solidFill>
                <a:latin typeface="Times New Roman" panose="02020603050405020304" pitchFamily="18" charset="0"/>
                <a:cs typeface="Times New Roman" panose="02020603050405020304" pitchFamily="18" charset="0"/>
              </a:rPr>
              <a:t>ngây</a:t>
            </a:r>
            <a:r>
              <a:rPr lang="en-US" sz="3200" b="1" dirty="0">
                <a:solidFill>
                  <a:srgbClr val="000099"/>
                </a:solidFill>
                <a:latin typeface="Times New Roman" panose="02020603050405020304" pitchFamily="18" charset="0"/>
                <a:cs typeface="Times New Roman" panose="02020603050405020304" pitchFamily="18" charset="0"/>
              </a:rPr>
              <a:t>)</a:t>
            </a:r>
          </a:p>
          <a:p>
            <a:pPr marL="685800" lvl="1">
              <a:lnSpc>
                <a:spcPct val="150000"/>
              </a:lnSpc>
              <a:buFont typeface="Wingdings" panose="05000000000000000000" pitchFamily="2" charset="2"/>
              <a:buChar char="§"/>
            </a:pPr>
            <a:r>
              <a:rPr lang="en-US" sz="2800" dirty="0">
                <a:solidFill>
                  <a:schemeClr val="tx1"/>
                </a:solidFill>
                <a:latin typeface="Times New Roman" panose="02020603050405020304" pitchFamily="18" charset="0"/>
                <a:cs typeface="Times New Roman" panose="02020603050405020304" pitchFamily="18" charset="0"/>
              </a:rPr>
              <a:t>C</a:t>
            </a:r>
            <a:r>
              <a:rPr lang="vi-VN" sz="2800" dirty="0">
                <a:solidFill>
                  <a:schemeClr val="tx1"/>
                </a:solidFill>
                <a:latin typeface="Times New Roman" panose="02020603050405020304" pitchFamily="18" charset="0"/>
                <a:cs typeface="Times New Roman" panose="02020603050405020304" pitchFamily="18" charset="0"/>
              </a:rPr>
              <a:t>ác thuộc tính (biến) có độ quan trọng như nhau </a:t>
            </a:r>
            <a:endParaRPr lang="en-US" sz="2800" dirty="0">
              <a:solidFill>
                <a:schemeClr val="tx1"/>
              </a:solidFill>
              <a:latin typeface="Times New Roman" panose="02020603050405020304" pitchFamily="18" charset="0"/>
              <a:cs typeface="Times New Roman" panose="02020603050405020304" pitchFamily="18" charset="0"/>
            </a:endParaRPr>
          </a:p>
          <a:p>
            <a:pPr marL="685800" lvl="1">
              <a:lnSpc>
                <a:spcPct val="150000"/>
              </a:lnSpc>
              <a:buFont typeface="Wingdings" panose="05000000000000000000" pitchFamily="2" charset="2"/>
              <a:buChar char="§"/>
            </a:pPr>
            <a:r>
              <a:rPr lang="en-US" sz="2800" dirty="0">
                <a:solidFill>
                  <a:schemeClr val="tx1"/>
                </a:solidFill>
                <a:latin typeface="Times New Roman" panose="02020603050405020304" pitchFamily="18" charset="0"/>
                <a:cs typeface="Times New Roman" panose="02020603050405020304" pitchFamily="18" charset="0"/>
              </a:rPr>
              <a:t>C</a:t>
            </a:r>
            <a:r>
              <a:rPr lang="vi-VN" sz="2800" dirty="0">
                <a:solidFill>
                  <a:schemeClr val="tx1"/>
                </a:solidFill>
                <a:latin typeface="Times New Roman" panose="02020603050405020304" pitchFamily="18" charset="0"/>
                <a:cs typeface="Times New Roman" panose="02020603050405020304" pitchFamily="18" charset="0"/>
              </a:rPr>
              <a:t>ác thuộc tính (biến) độc lập thống kê</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F4F63AB-74FF-4D4D-9C96-7E67E70BF8FF}" type="slidenum">
              <a:rPr lang="en-US" altLang="en-US"/>
              <a:t>11</a:t>
            </a:fld>
            <a:endParaRPr lang="en-US" altLang="en-US"/>
          </a:p>
        </p:txBody>
      </p:sp>
      <p:pic>
        <p:nvPicPr>
          <p:cNvPr id="7" name="Content Placeholder 10"/>
          <p:cNvPicPr>
            <a:picLocks noChangeAspect="1"/>
          </p:cNvPicPr>
          <p:nvPr/>
        </p:nvPicPr>
        <p:blipFill>
          <a:blip r:embed="rId3"/>
          <a:stretch>
            <a:fillRect/>
          </a:stretch>
        </p:blipFill>
        <p:spPr>
          <a:xfrm>
            <a:off x="7844790" y="6358890"/>
            <a:ext cx="1616075" cy="358140"/>
          </a:xfrm>
          <a:prstGeom prst="rect">
            <a:avLst/>
          </a:prstGeom>
          <a:noFill/>
          <a:ln>
            <a:noFill/>
          </a:ln>
          <a:effectLst/>
        </p:spPr>
      </p:pic>
      <p:sp>
        <p:nvSpPr>
          <p:cNvPr id="8" name="Rounded Rectangle 6">
            <a:extLst>
              <a:ext uri="{FF2B5EF4-FFF2-40B4-BE49-F238E27FC236}">
                <a16:creationId xmlns:a16="http://schemas.microsoft.com/office/drawing/2014/main" xmlns="" id="{36C41D01-06D4-4DE5-A610-079F8E42987C}"/>
              </a:ext>
            </a:extLst>
          </p:cNvPr>
          <p:cNvSpPr/>
          <p:nvPr/>
        </p:nvSpPr>
        <p:spPr>
          <a:xfrm>
            <a:off x="10126178" y="76200"/>
            <a:ext cx="1989622" cy="104455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chemeClr val="accent6">
                  <a:lumMod val="75000"/>
                </a:schemeClr>
              </a:solidFill>
            </a:endParaRPr>
          </a:p>
        </p:txBody>
      </p:sp>
      <p:sp>
        <p:nvSpPr>
          <p:cNvPr id="9" name="Text Box 7">
            <a:extLst>
              <a:ext uri="{FF2B5EF4-FFF2-40B4-BE49-F238E27FC236}">
                <a16:creationId xmlns:a16="http://schemas.microsoft.com/office/drawing/2014/main" xmlns="" id="{E669A863-157A-433E-B5A4-4FA7DDF89AF4}"/>
              </a:ext>
            </a:extLst>
          </p:cNvPr>
          <p:cNvSpPr txBox="1"/>
          <p:nvPr/>
        </p:nvSpPr>
        <p:spPr>
          <a:xfrm>
            <a:off x="10268660" y="133925"/>
            <a:ext cx="1704658" cy="923330"/>
          </a:xfrm>
          <a:prstGeom prst="rect">
            <a:avLst/>
          </a:prstGeom>
          <a:noFill/>
        </p:spPr>
        <p:txBody>
          <a:bodyPr wrap="squar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I.  </a:t>
            </a:r>
            <a:r>
              <a:rPr lang="en-US" dirty="0" err="1">
                <a:solidFill>
                  <a:schemeClr val="accent6">
                    <a:lumMod val="75000"/>
                  </a:schemeClr>
                </a:solidFill>
                <a:latin typeface="Times New Roman" panose="02020603050405020304" pitchFamily="18" charset="0"/>
                <a:cs typeface="Times New Roman" panose="02020603050405020304" pitchFamily="18" charset="0"/>
              </a:rPr>
              <a:t>Giới</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Thiệu</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II. </a:t>
            </a:r>
            <a:r>
              <a:rPr lang="en-US" dirty="0" err="1">
                <a:solidFill>
                  <a:srgbClr val="FF0000"/>
                </a:solidFill>
                <a:latin typeface="Times New Roman" panose="02020603050405020304" pitchFamily="18" charset="0"/>
                <a:cs typeface="Times New Roman" panose="02020603050405020304" pitchFamily="18" charset="0"/>
              </a:rPr>
              <a:t>Giải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Thuật</a:t>
            </a:r>
            <a:endParaRPr lang="en-US" dirty="0">
              <a:solidFill>
                <a:srgbClr val="FF0000"/>
              </a:solidFill>
              <a:latin typeface="Times New Roman" panose="02020603050405020304" pitchFamily="18" charset="0"/>
              <a:cs typeface="Times New Roman" panose="02020603050405020304" pitchFamily="18" charset="0"/>
            </a:endParaRPr>
          </a:p>
          <a:p>
            <a:r>
              <a:rPr lang="en-US" dirty="0" err="1">
                <a:solidFill>
                  <a:schemeClr val="accent6">
                    <a:lumMod val="75000"/>
                  </a:schemeClr>
                </a:solidFill>
                <a:latin typeface="Times New Roman" panose="02020603050405020304" pitchFamily="18" charset="0"/>
                <a:cs typeface="Times New Roman" panose="02020603050405020304" pitchFamily="18" charset="0"/>
              </a:rPr>
              <a:t>III.Đánh</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giá</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730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90004"/>
            <a:ext cx="7687777" cy="944880"/>
          </a:xfrm>
        </p:spPr>
        <p:txBody>
          <a:bodyPr/>
          <a:lstStyle/>
          <a:p>
            <a:pPr algn="ctr"/>
            <a:r>
              <a:rPr lang="en-US" sz="4400" dirty="0">
                <a:solidFill>
                  <a:schemeClr val="accent6">
                    <a:lumMod val="75000"/>
                  </a:schemeClr>
                </a:solidFill>
                <a:latin typeface="Times New Roman" panose="02020603050405020304" pitchFamily="18" charset="0"/>
                <a:cs typeface="Times New Roman" panose="02020603050405020304" pitchFamily="18" charset="0"/>
              </a:rPr>
              <a:t>GIẢI THUẬT</a:t>
            </a:r>
          </a:p>
        </p:txBody>
      </p:sp>
      <p:sp>
        <p:nvSpPr>
          <p:cNvPr id="3" name="Content Placeholder 2"/>
          <p:cNvSpPr>
            <a:spLocks noGrp="1"/>
          </p:cNvSpPr>
          <p:nvPr>
            <p:ph idx="1"/>
          </p:nvPr>
        </p:nvSpPr>
        <p:spPr>
          <a:xfrm>
            <a:off x="787405" y="1831169"/>
            <a:ext cx="10998361" cy="4550092"/>
          </a:xfrm>
        </p:spPr>
        <p:txBody>
          <a:bodyPr/>
          <a:lstStyle/>
          <a:p>
            <a:pPr marL="0" indent="0">
              <a:buNone/>
            </a:pPr>
            <a:r>
              <a:rPr lang="en-US" sz="3200" b="1" dirty="0">
                <a:solidFill>
                  <a:srgbClr val="000099"/>
                </a:solidFill>
                <a:latin typeface="Times New Roman" panose="02020603050405020304" pitchFamily="18" charset="0"/>
                <a:cs typeface="Times New Roman" panose="02020603050405020304" pitchFamily="18" charset="0"/>
              </a:rPr>
              <a:t>2. </a:t>
            </a:r>
            <a:r>
              <a:rPr lang="en-US" sz="3200" b="1" dirty="0" err="1">
                <a:solidFill>
                  <a:srgbClr val="000099"/>
                </a:solidFill>
                <a:latin typeface="Times New Roman" panose="02020603050405020304" pitchFamily="18" charset="0"/>
                <a:cs typeface="Times New Roman" panose="02020603050405020304" pitchFamily="18" charset="0"/>
              </a:rPr>
              <a:t>Giới</a:t>
            </a:r>
            <a:r>
              <a:rPr lang="en-US" sz="3200" b="1" dirty="0">
                <a:solidFill>
                  <a:srgbClr val="000099"/>
                </a:solidFill>
                <a:latin typeface="Times New Roman" panose="02020603050405020304" pitchFamily="18" charset="0"/>
                <a:cs typeface="Times New Roman" panose="02020603050405020304" pitchFamily="18" charset="0"/>
              </a:rPr>
              <a:t> </a:t>
            </a:r>
            <a:r>
              <a:rPr lang="en-US" sz="3200" b="1" dirty="0" err="1">
                <a:solidFill>
                  <a:srgbClr val="000099"/>
                </a:solidFill>
                <a:latin typeface="Times New Roman" panose="02020603050405020304" pitchFamily="18" charset="0"/>
                <a:cs typeface="Times New Roman" panose="02020603050405020304" pitchFamily="18" charset="0"/>
              </a:rPr>
              <a:t>thiệu</a:t>
            </a:r>
            <a:r>
              <a:rPr lang="en-US" sz="3200" b="1" dirty="0">
                <a:solidFill>
                  <a:srgbClr val="000099"/>
                </a:solidFill>
                <a:latin typeface="Times New Roman" panose="02020603050405020304" pitchFamily="18" charset="0"/>
                <a:cs typeface="Times New Roman" panose="02020603050405020304" pitchFamily="18" charset="0"/>
              </a:rPr>
              <a:t> </a:t>
            </a:r>
            <a:r>
              <a:rPr lang="en-US" sz="3200" b="1" dirty="0" err="1">
                <a:solidFill>
                  <a:srgbClr val="000099"/>
                </a:solidFill>
                <a:latin typeface="Times New Roman" panose="02020603050405020304" pitchFamily="18" charset="0"/>
                <a:cs typeface="Times New Roman" panose="02020603050405020304" pitchFamily="18" charset="0"/>
              </a:rPr>
              <a:t>giải</a:t>
            </a:r>
            <a:r>
              <a:rPr lang="en-US" sz="3200" b="1" dirty="0">
                <a:solidFill>
                  <a:srgbClr val="000099"/>
                </a:solidFill>
                <a:latin typeface="Times New Roman" panose="02020603050405020304" pitchFamily="18" charset="0"/>
                <a:cs typeface="Times New Roman" panose="02020603050405020304" pitchFamily="18" charset="0"/>
              </a:rPr>
              <a:t> </a:t>
            </a:r>
            <a:r>
              <a:rPr lang="en-US" sz="3200" b="1" dirty="0" err="1">
                <a:solidFill>
                  <a:srgbClr val="000099"/>
                </a:solidFill>
                <a:latin typeface="Times New Roman" panose="02020603050405020304" pitchFamily="18" charset="0"/>
                <a:cs typeface="Times New Roman" panose="02020603050405020304" pitchFamily="18" charset="0"/>
              </a:rPr>
              <a:t>thuật</a:t>
            </a:r>
            <a:r>
              <a:rPr lang="en-US" sz="3200" b="1" dirty="0">
                <a:solidFill>
                  <a:srgbClr val="000099"/>
                </a:solidFill>
                <a:latin typeface="Times New Roman" panose="02020603050405020304" pitchFamily="18" charset="0"/>
                <a:cs typeface="Times New Roman" panose="02020603050405020304" pitchFamily="18" charset="0"/>
              </a:rPr>
              <a:t> naïve Bayes (Bayes </a:t>
            </a:r>
            <a:r>
              <a:rPr lang="en-US" sz="3200" b="1" dirty="0" err="1">
                <a:solidFill>
                  <a:srgbClr val="000099"/>
                </a:solidFill>
                <a:latin typeface="Times New Roman" panose="02020603050405020304" pitchFamily="18" charset="0"/>
                <a:cs typeface="Times New Roman" panose="02020603050405020304" pitchFamily="18" charset="0"/>
              </a:rPr>
              <a:t>thơ</a:t>
            </a:r>
            <a:r>
              <a:rPr lang="en-US" sz="3200" b="1" dirty="0">
                <a:solidFill>
                  <a:srgbClr val="000099"/>
                </a:solidFill>
                <a:latin typeface="Times New Roman" panose="02020603050405020304" pitchFamily="18" charset="0"/>
                <a:cs typeface="Times New Roman" panose="02020603050405020304" pitchFamily="18" charset="0"/>
              </a:rPr>
              <a:t> </a:t>
            </a:r>
            <a:r>
              <a:rPr lang="en-US" sz="3200" b="1" dirty="0" err="1">
                <a:solidFill>
                  <a:srgbClr val="000099"/>
                </a:solidFill>
                <a:latin typeface="Times New Roman" panose="02020603050405020304" pitchFamily="18" charset="0"/>
                <a:cs typeface="Times New Roman" panose="02020603050405020304" pitchFamily="18" charset="0"/>
              </a:rPr>
              <a:t>ngây</a:t>
            </a:r>
            <a:r>
              <a:rPr lang="en-US" sz="3200" b="1" dirty="0">
                <a:solidFill>
                  <a:srgbClr val="000099"/>
                </a:solidFill>
                <a:latin typeface="Times New Roman" panose="02020603050405020304" pitchFamily="18" charset="0"/>
                <a:cs typeface="Times New Roman" panose="02020603050405020304" pitchFamily="18" charset="0"/>
              </a:rPr>
              <a:t>)</a:t>
            </a:r>
          </a:p>
          <a:p>
            <a:pPr lvl="1">
              <a:lnSpc>
                <a:spcPct val="120000"/>
              </a:lnSpc>
              <a:buFont typeface="Wingdings" panose="05000000000000000000" pitchFamily="2" charset="2"/>
              <a:buChar char="Ø"/>
            </a:pPr>
            <a:r>
              <a:rPr lang="en-US" sz="2800" b="1" dirty="0">
                <a:solidFill>
                  <a:schemeClr val="tx1"/>
                </a:solidFill>
                <a:latin typeface="Times New Roman" panose="02020603050405020304" pitchFamily="18" charset="0"/>
                <a:cs typeface="Times New Roman" panose="02020603050405020304" pitchFamily="18" charset="0"/>
              </a:rPr>
              <a:t> </a:t>
            </a:r>
            <a:r>
              <a:rPr lang="vi-VN" sz="2800" b="1" dirty="0">
                <a:solidFill>
                  <a:schemeClr val="tx1"/>
                </a:solidFill>
                <a:latin typeface="Times New Roman" panose="02020603050405020304" pitchFamily="18" charset="0"/>
                <a:cs typeface="Times New Roman" panose="02020603050405020304" pitchFamily="18" charset="0"/>
              </a:rPr>
              <a:t>Bayes </a:t>
            </a:r>
            <a:r>
              <a:rPr lang="en-US" sz="2800" b="1" dirty="0" err="1">
                <a:solidFill>
                  <a:schemeClr val="tx1"/>
                </a:solidFill>
                <a:latin typeface="Times New Roman" panose="02020603050405020304" pitchFamily="18" charset="0"/>
                <a:cs typeface="Times New Roman" panose="02020603050405020304" pitchFamily="18" charset="0"/>
              </a:rPr>
              <a:t>th</a:t>
            </a:r>
            <a:r>
              <a:rPr lang="vi-VN" sz="2800" b="1" dirty="0">
                <a:solidFill>
                  <a:schemeClr val="tx1"/>
                </a:solidFill>
                <a:latin typeface="Times New Roman" panose="02020603050405020304" pitchFamily="18" charset="0"/>
                <a:cs typeface="Times New Roman" panose="02020603050405020304" pitchFamily="18" charset="0"/>
              </a:rPr>
              <a:t>ơ</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ngây</a:t>
            </a:r>
            <a:r>
              <a:rPr lang="en-US" sz="2800" b="1" dirty="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(naive Bayes) </a:t>
            </a:r>
            <a:r>
              <a:rPr lang="vi-VN" sz="2800" dirty="0">
                <a:solidFill>
                  <a:schemeClr val="tx1"/>
                </a:solidFill>
                <a:latin typeface="Times New Roman" panose="02020603050405020304" pitchFamily="18" charset="0"/>
                <a:cs typeface="Times New Roman" panose="02020603050405020304" pitchFamily="18" charset="0"/>
              </a:rPr>
              <a:t>là một thuật toán phân loại dựa trên tính toán xác suất áp dụng định lý Bayes</a:t>
            </a:r>
            <a:r>
              <a:rPr lang="en-US" sz="2800" dirty="0">
                <a:solidFill>
                  <a:schemeClr val="tx1"/>
                </a:solidFill>
                <a:latin typeface="Times New Roman" panose="02020603050405020304" pitchFamily="18" charset="0"/>
                <a:cs typeface="Times New Roman" panose="02020603050405020304" pitchFamily="18" charset="0"/>
              </a:rPr>
              <a:t>.</a:t>
            </a:r>
          </a:p>
          <a:p>
            <a:pPr lvl="1">
              <a:lnSpc>
                <a:spcPct val="120000"/>
              </a:lnSpc>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Định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lý</a:t>
            </a:r>
            <a:r>
              <a:rPr lang="en-US" sz="2800" dirty="0">
                <a:solidFill>
                  <a:schemeClr val="tx1"/>
                </a:solidFill>
                <a:latin typeface="Times New Roman" panose="02020603050405020304" pitchFamily="18" charset="0"/>
                <a:cs typeface="Times New Roman" panose="02020603050405020304" pitchFamily="18" charset="0"/>
              </a:rPr>
              <a:t> Bayes </a:t>
            </a:r>
            <a:r>
              <a:rPr lang="en-US" sz="2800" dirty="0" err="1">
                <a:solidFill>
                  <a:schemeClr val="tx1"/>
                </a:solidFill>
                <a:latin typeface="Times New Roman" panose="02020603050405020304" pitchFamily="18" charset="0"/>
                <a:cs typeface="Times New Roman" panose="02020603050405020304" pitchFamily="18" charset="0"/>
              </a:rPr>
              <a:t>bắt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nguồn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từ</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xác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suất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có</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điều</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kiện</a:t>
            </a:r>
            <a:r>
              <a:rPr lang="en-US" sz="2800" dirty="0">
                <a:solidFill>
                  <a:schemeClr val="tx1"/>
                </a:solidFill>
                <a:latin typeface="Times New Roman" panose="02020603050405020304" pitchFamily="18" charset="0"/>
                <a:cs typeface="Times New Roman" panose="02020603050405020304" pitchFamily="18" charset="0"/>
              </a:rPr>
              <a:t>. </a:t>
            </a:r>
          </a:p>
          <a:p>
            <a:pPr lvl="1">
              <a:lnSpc>
                <a:spcPct val="120000"/>
              </a:lnSpc>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Định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lý</a:t>
            </a:r>
            <a:r>
              <a:rPr lang="en-US" sz="2800" dirty="0">
                <a:solidFill>
                  <a:schemeClr val="tx1"/>
                </a:solidFill>
                <a:latin typeface="Times New Roman" panose="02020603050405020304" pitchFamily="18" charset="0"/>
                <a:cs typeface="Times New Roman" panose="02020603050405020304" pitchFamily="18" charset="0"/>
              </a:rPr>
              <a:t> Bayes </a:t>
            </a:r>
            <a:r>
              <a:rPr lang="en-US" sz="2800" dirty="0" err="1">
                <a:solidFill>
                  <a:schemeClr val="tx1"/>
                </a:solidFill>
                <a:latin typeface="Times New Roman" panose="02020603050405020304" pitchFamily="18" charset="0"/>
                <a:cs typeface="Times New Roman" panose="02020603050405020304" pitchFamily="18" charset="0"/>
              </a:rPr>
              <a:t>cho</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phép</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tính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xác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suất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xảy</a:t>
            </a:r>
            <a:r>
              <a:rPr lang="en-US" sz="2800" dirty="0">
                <a:solidFill>
                  <a:schemeClr val="tx1"/>
                </a:solidFill>
                <a:latin typeface="Times New Roman" panose="02020603050405020304" pitchFamily="18" charset="0"/>
                <a:cs typeface="Times New Roman" panose="02020603050405020304" pitchFamily="18" charset="0"/>
              </a:rPr>
              <a:t> ra </a:t>
            </a:r>
            <a:r>
              <a:rPr lang="en-US" sz="2800" dirty="0" err="1">
                <a:solidFill>
                  <a:schemeClr val="tx1"/>
                </a:solidFill>
                <a:latin typeface="Times New Roman" panose="02020603050405020304" pitchFamily="18" charset="0"/>
                <a:cs typeface="Times New Roman" panose="02020603050405020304" pitchFamily="18" charset="0"/>
              </a:rPr>
              <a:t>của</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một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sự</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kiện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ngẫu</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nhiên</a:t>
            </a:r>
            <a:r>
              <a:rPr lang="en-US" sz="2800" dirty="0">
                <a:solidFill>
                  <a:schemeClr val="tx1"/>
                </a:solidFill>
                <a:latin typeface="Times New Roman" panose="02020603050405020304" pitchFamily="18" charset="0"/>
                <a:cs typeface="Times New Roman" panose="02020603050405020304" pitchFamily="18" charset="0"/>
              </a:rPr>
              <a:t> A </a:t>
            </a:r>
            <a:r>
              <a:rPr lang="en-US" sz="2800" dirty="0" err="1">
                <a:solidFill>
                  <a:schemeClr val="tx1"/>
                </a:solidFill>
                <a:latin typeface="Times New Roman" panose="02020603050405020304" pitchFamily="18" charset="0"/>
                <a:cs typeface="Times New Roman" panose="02020603050405020304" pitchFamily="18" charset="0"/>
              </a:rPr>
              <a:t>khi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biết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sự</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kiện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liên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quan</a:t>
            </a:r>
            <a:r>
              <a:rPr lang="en-US" sz="2800" dirty="0">
                <a:solidFill>
                  <a:schemeClr val="tx1"/>
                </a:solidFill>
                <a:latin typeface="Times New Roman" panose="02020603050405020304" pitchFamily="18" charset="0"/>
                <a:cs typeface="Times New Roman" panose="02020603050405020304" pitchFamily="18" charset="0"/>
              </a:rPr>
              <a:t> B </a:t>
            </a:r>
            <a:r>
              <a:rPr lang="en-US" sz="2800" dirty="0" err="1">
                <a:solidFill>
                  <a:schemeClr val="tx1"/>
                </a:solidFill>
                <a:latin typeface="Times New Roman" panose="02020603050405020304" pitchFamily="18" charset="0"/>
                <a:cs typeface="Times New Roman" panose="02020603050405020304" pitchFamily="18" charset="0"/>
              </a:rPr>
              <a:t>đã</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xảy</a:t>
            </a:r>
            <a:r>
              <a:rPr lang="en-US" sz="2800" dirty="0">
                <a:solidFill>
                  <a:schemeClr val="tx1"/>
                </a:solidFill>
                <a:latin typeface="Times New Roman" panose="02020603050405020304" pitchFamily="18" charset="0"/>
                <a:cs typeface="Times New Roman" panose="02020603050405020304" pitchFamily="18" charset="0"/>
              </a:rPr>
              <a:t> ra.</a:t>
            </a:r>
          </a:p>
          <a:p>
            <a:pPr lvl="1">
              <a:lnSpc>
                <a:spcPct val="120000"/>
              </a:lnSpc>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 </a:t>
            </a:r>
            <a:r>
              <a:rPr lang="vi-VN" sz="2800" dirty="0">
                <a:solidFill>
                  <a:schemeClr val="tx1"/>
                </a:solidFill>
                <a:latin typeface="Times New Roman" panose="02020603050405020304" pitchFamily="18" charset="0"/>
                <a:cs typeface="Times New Roman" panose="02020603050405020304" pitchFamily="18" charset="0"/>
              </a:rPr>
              <a:t>Thuật toán này thuộc nhóm </a:t>
            </a:r>
            <a:r>
              <a:rPr lang="vi-VN" sz="2800" b="1"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xmlns="" val="tx"/>
                    </a:ext>
                  </a:extLst>
                </a:hlinkClick>
              </a:rPr>
              <a:t>Supervised Learning</a:t>
            </a:r>
            <a:r>
              <a:rPr lang="vi-VN" sz="2800" b="1" dirty="0">
                <a:solidFill>
                  <a:schemeClr val="tx1"/>
                </a:solidFill>
                <a:latin typeface="Times New Roman" panose="02020603050405020304" pitchFamily="18" charset="0"/>
                <a:cs typeface="Times New Roman" panose="02020603050405020304" pitchFamily="18" charset="0"/>
              </a:rPr>
              <a:t> </a:t>
            </a:r>
            <a:r>
              <a:rPr lang="vi-VN" sz="2800" dirty="0">
                <a:solidFill>
                  <a:schemeClr val="tx1"/>
                </a:solidFill>
                <a:latin typeface="Times New Roman" panose="02020603050405020304" pitchFamily="18" charset="0"/>
                <a:cs typeface="Times New Roman" panose="02020603050405020304" pitchFamily="18" charset="0"/>
              </a:rPr>
              <a:t>(Học có giám sát)</a:t>
            </a:r>
            <a:endParaRPr lang="en-US" sz="2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F4F63AB-74FF-4D4D-9C96-7E67E70BF8FF}" type="slidenum">
              <a:rPr lang="en-US" altLang="en-US"/>
              <a:t>12</a:t>
            </a:fld>
            <a:endParaRPr lang="en-US" altLang="en-US"/>
          </a:p>
        </p:txBody>
      </p:sp>
      <p:pic>
        <p:nvPicPr>
          <p:cNvPr id="7" name="Content Placeholder 10"/>
          <p:cNvPicPr>
            <a:picLocks noChangeAspect="1"/>
          </p:cNvPicPr>
          <p:nvPr/>
        </p:nvPicPr>
        <p:blipFill>
          <a:blip r:embed="rId4"/>
          <a:stretch>
            <a:fillRect/>
          </a:stretch>
        </p:blipFill>
        <p:spPr>
          <a:xfrm>
            <a:off x="7844790" y="6358890"/>
            <a:ext cx="1616075" cy="358140"/>
          </a:xfrm>
          <a:prstGeom prst="rect">
            <a:avLst/>
          </a:prstGeom>
          <a:noFill/>
          <a:ln>
            <a:noFill/>
          </a:ln>
          <a:effectLst/>
        </p:spPr>
      </p:pic>
      <p:sp>
        <p:nvSpPr>
          <p:cNvPr id="8" name="Rounded Rectangle 6">
            <a:extLst>
              <a:ext uri="{FF2B5EF4-FFF2-40B4-BE49-F238E27FC236}">
                <a16:creationId xmlns:a16="http://schemas.microsoft.com/office/drawing/2014/main" xmlns="" id="{36C41D01-06D4-4DE5-A610-079F8E42987C}"/>
              </a:ext>
            </a:extLst>
          </p:cNvPr>
          <p:cNvSpPr/>
          <p:nvPr/>
        </p:nvSpPr>
        <p:spPr>
          <a:xfrm>
            <a:off x="10126178" y="76200"/>
            <a:ext cx="1989622" cy="104455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chemeClr val="accent6">
                  <a:lumMod val="75000"/>
                </a:schemeClr>
              </a:solidFill>
            </a:endParaRPr>
          </a:p>
        </p:txBody>
      </p:sp>
      <p:sp>
        <p:nvSpPr>
          <p:cNvPr id="9" name="Text Box 7">
            <a:extLst>
              <a:ext uri="{FF2B5EF4-FFF2-40B4-BE49-F238E27FC236}">
                <a16:creationId xmlns:a16="http://schemas.microsoft.com/office/drawing/2014/main" xmlns="" id="{E669A863-157A-433E-B5A4-4FA7DDF89AF4}"/>
              </a:ext>
            </a:extLst>
          </p:cNvPr>
          <p:cNvSpPr txBox="1"/>
          <p:nvPr/>
        </p:nvSpPr>
        <p:spPr>
          <a:xfrm>
            <a:off x="10268660" y="133925"/>
            <a:ext cx="1704658" cy="923330"/>
          </a:xfrm>
          <a:prstGeom prst="rect">
            <a:avLst/>
          </a:prstGeom>
          <a:noFill/>
        </p:spPr>
        <p:txBody>
          <a:bodyPr wrap="squar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I.  </a:t>
            </a:r>
            <a:r>
              <a:rPr lang="en-US" dirty="0" err="1">
                <a:solidFill>
                  <a:schemeClr val="accent6">
                    <a:lumMod val="75000"/>
                  </a:schemeClr>
                </a:solidFill>
                <a:latin typeface="Times New Roman" panose="02020603050405020304" pitchFamily="18" charset="0"/>
                <a:cs typeface="Times New Roman" panose="02020603050405020304" pitchFamily="18" charset="0"/>
              </a:rPr>
              <a:t>Giới</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Thiệu</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II. </a:t>
            </a:r>
            <a:r>
              <a:rPr lang="en-US" dirty="0" err="1">
                <a:solidFill>
                  <a:srgbClr val="FF0000"/>
                </a:solidFill>
                <a:latin typeface="Times New Roman" panose="02020603050405020304" pitchFamily="18" charset="0"/>
                <a:cs typeface="Times New Roman" panose="02020603050405020304" pitchFamily="18" charset="0"/>
              </a:rPr>
              <a:t>Giải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Thuật</a:t>
            </a:r>
            <a:endParaRPr lang="en-US" dirty="0">
              <a:solidFill>
                <a:srgbClr val="FF0000"/>
              </a:solidFill>
              <a:latin typeface="Times New Roman" panose="02020603050405020304" pitchFamily="18" charset="0"/>
              <a:cs typeface="Times New Roman" panose="02020603050405020304" pitchFamily="18" charset="0"/>
            </a:endParaRPr>
          </a:p>
          <a:p>
            <a:r>
              <a:rPr lang="en-US" dirty="0" err="1">
                <a:solidFill>
                  <a:schemeClr val="accent6">
                    <a:lumMod val="75000"/>
                  </a:schemeClr>
                </a:solidFill>
                <a:latin typeface="Times New Roman" panose="02020603050405020304" pitchFamily="18" charset="0"/>
                <a:cs typeface="Times New Roman" panose="02020603050405020304" pitchFamily="18" charset="0"/>
              </a:rPr>
              <a:t>III.Đánh</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giá</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10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90004"/>
            <a:ext cx="7687777" cy="944880"/>
          </a:xfrm>
        </p:spPr>
        <p:txBody>
          <a:bodyPr/>
          <a:lstStyle/>
          <a:p>
            <a:pPr algn="ctr"/>
            <a:r>
              <a:rPr lang="en-US" sz="4400" dirty="0">
                <a:solidFill>
                  <a:schemeClr val="accent6">
                    <a:lumMod val="75000"/>
                  </a:schemeClr>
                </a:solidFill>
                <a:latin typeface="Times New Roman" panose="02020603050405020304" pitchFamily="18" charset="0"/>
                <a:cs typeface="Times New Roman" panose="02020603050405020304" pitchFamily="18" charset="0"/>
              </a:rPr>
              <a:t>GIẢI THUẬT</a:t>
            </a:r>
          </a:p>
        </p:txBody>
      </p:sp>
      <p:sp>
        <p:nvSpPr>
          <p:cNvPr id="3" name="Content Placeholder 2"/>
          <p:cNvSpPr>
            <a:spLocks noGrp="1"/>
          </p:cNvSpPr>
          <p:nvPr>
            <p:ph idx="1"/>
          </p:nvPr>
        </p:nvSpPr>
        <p:spPr>
          <a:xfrm>
            <a:off x="787406" y="1981200"/>
            <a:ext cx="10617188" cy="3973366"/>
          </a:xfrm>
        </p:spPr>
        <p:txBody>
          <a:bodyPr/>
          <a:lstStyle/>
          <a:p>
            <a:pPr marL="0" indent="0">
              <a:buNone/>
            </a:pPr>
            <a:r>
              <a:rPr lang="en-US" sz="3200" b="1" dirty="0">
                <a:solidFill>
                  <a:srgbClr val="000099"/>
                </a:solidFill>
                <a:latin typeface="Times New Roman" panose="02020603050405020304" pitchFamily="18" charset="0"/>
                <a:cs typeface="Times New Roman" panose="02020603050405020304" pitchFamily="18" charset="0"/>
              </a:rPr>
              <a:t>3. </a:t>
            </a:r>
            <a:r>
              <a:rPr lang="en-US" sz="3200" b="1" dirty="0" err="1">
                <a:solidFill>
                  <a:srgbClr val="000099"/>
                </a:solidFill>
                <a:latin typeface="Times New Roman" panose="02020603050405020304" pitchFamily="18" charset="0"/>
                <a:cs typeface="Times New Roman" panose="02020603050405020304" pitchFamily="18" charset="0"/>
              </a:rPr>
              <a:t>Xử</a:t>
            </a:r>
            <a:r>
              <a:rPr lang="en-US" sz="3200" b="1" dirty="0">
                <a:solidFill>
                  <a:srgbClr val="000099"/>
                </a:solidFill>
                <a:latin typeface="Times New Roman" panose="02020603050405020304" pitchFamily="18" charset="0"/>
                <a:cs typeface="Times New Roman" panose="02020603050405020304" pitchFamily="18" charset="0"/>
              </a:rPr>
              <a:t> </a:t>
            </a:r>
            <a:r>
              <a:rPr lang="en-US" sz="3200" b="1" dirty="0" err="1">
                <a:solidFill>
                  <a:srgbClr val="000099"/>
                </a:solidFill>
                <a:latin typeface="Times New Roman" panose="02020603050405020304" pitchFamily="18" charset="0"/>
                <a:cs typeface="Times New Roman" panose="02020603050405020304" pitchFamily="18" charset="0"/>
              </a:rPr>
              <a:t>lý</a:t>
            </a:r>
            <a:r>
              <a:rPr lang="en-US" sz="3200" b="1" dirty="0">
                <a:solidFill>
                  <a:srgbClr val="000099"/>
                </a:solidFill>
                <a:latin typeface="Times New Roman" panose="02020603050405020304" pitchFamily="18" charset="0"/>
                <a:cs typeface="Times New Roman" panose="02020603050405020304" pitchFamily="18" charset="0"/>
              </a:rPr>
              <a:t> </a:t>
            </a:r>
            <a:r>
              <a:rPr lang="en-US" sz="3200" b="1" dirty="0" err="1">
                <a:solidFill>
                  <a:srgbClr val="000099"/>
                </a:solidFill>
                <a:latin typeface="Times New Roman" panose="02020603050405020304" pitchFamily="18" charset="0"/>
                <a:cs typeface="Times New Roman" panose="02020603050405020304" pitchFamily="18" charset="0"/>
              </a:rPr>
              <a:t>tập</a:t>
            </a:r>
            <a:r>
              <a:rPr lang="en-US" sz="3200" b="1" dirty="0">
                <a:solidFill>
                  <a:srgbClr val="000099"/>
                </a:solidFill>
                <a:latin typeface="Times New Roman" panose="02020603050405020304" pitchFamily="18" charset="0"/>
                <a:cs typeface="Times New Roman" panose="02020603050405020304" pitchFamily="18" charset="0"/>
              </a:rPr>
              <a:t> </a:t>
            </a:r>
            <a:r>
              <a:rPr lang="en-US" sz="3200" b="1" dirty="0" err="1">
                <a:solidFill>
                  <a:srgbClr val="000099"/>
                </a:solidFill>
                <a:latin typeface="Times New Roman" panose="02020603050405020304" pitchFamily="18" charset="0"/>
                <a:cs typeface="Times New Roman" panose="02020603050405020304" pitchFamily="18" charset="0"/>
              </a:rPr>
              <a:t>dữ</a:t>
            </a:r>
            <a:r>
              <a:rPr lang="en-US" sz="3200" b="1" dirty="0">
                <a:solidFill>
                  <a:srgbClr val="000099"/>
                </a:solidFill>
                <a:latin typeface="Times New Roman" panose="02020603050405020304" pitchFamily="18" charset="0"/>
                <a:cs typeface="Times New Roman" panose="02020603050405020304" pitchFamily="18" charset="0"/>
              </a:rPr>
              <a:t> </a:t>
            </a:r>
            <a:r>
              <a:rPr lang="en-US" sz="3200" b="1" dirty="0" err="1">
                <a:solidFill>
                  <a:srgbClr val="000099"/>
                </a:solidFill>
                <a:latin typeface="Times New Roman" panose="02020603050405020304" pitchFamily="18" charset="0"/>
                <a:cs typeface="Times New Roman" panose="02020603050405020304" pitchFamily="18" charset="0"/>
              </a:rPr>
              <a:t>liệu</a:t>
            </a:r>
            <a:endParaRPr lang="en-US" sz="3200" b="1" dirty="0">
              <a:solidFill>
                <a:srgbClr val="000099"/>
              </a:solidFill>
              <a:latin typeface="Times New Roman" panose="02020603050405020304" pitchFamily="18" charset="0"/>
              <a:cs typeface="Times New Roman" panose="02020603050405020304" pitchFamily="18" charset="0"/>
            </a:endParaRPr>
          </a:p>
          <a:p>
            <a:pPr lvl="1">
              <a:lnSpc>
                <a:spcPct val="120000"/>
              </a:lnSpc>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Sử</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dụng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thư</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viện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sklearn.metrics</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là</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thư</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viện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chính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sử</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dụng</a:t>
            </a:r>
            <a:r>
              <a:rPr lang="en-US" sz="2800" dirty="0">
                <a:solidFill>
                  <a:schemeClr val="tx1"/>
                </a:solidFill>
                <a:latin typeface="Times New Roman" panose="02020603050405020304" pitchFamily="18" charset="0"/>
                <a:cs typeface="Times New Roman" panose="02020603050405020304" pitchFamily="18" charset="0"/>
              </a:rPr>
              <a:t> 2 </a:t>
            </a:r>
            <a:r>
              <a:rPr lang="en-US" sz="2800" dirty="0" err="1">
                <a:solidFill>
                  <a:schemeClr val="tx1"/>
                </a:solidFill>
                <a:latin typeface="Times New Roman" panose="02020603050405020304" pitchFamily="18" charset="0"/>
                <a:cs typeface="Times New Roman" panose="02020603050405020304" pitchFamily="18" charset="0"/>
              </a:rPr>
              <a:t>hàm</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để</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đánh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giá</a:t>
            </a:r>
            <a:r>
              <a:rPr lang="en-US" sz="2800" dirty="0">
                <a:solidFill>
                  <a:schemeClr val="tx1"/>
                </a:solidFill>
                <a:latin typeface="Times New Roman" panose="02020603050405020304" pitchFamily="18" charset="0"/>
                <a:cs typeface="Times New Roman" panose="02020603050405020304" pitchFamily="18" charset="0"/>
              </a:rPr>
              <a:t>: </a:t>
            </a:r>
          </a:p>
          <a:p>
            <a:pPr marL="973138" lvl="1" indent="0">
              <a:lnSpc>
                <a:spcPct val="120000"/>
              </a:lnSpc>
              <a:buNone/>
            </a:pPr>
            <a:r>
              <a:rPr lang="en-US" sz="2800" b="1"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Accuracy_score</a:t>
            </a:r>
            <a:endParaRPr lang="en-US" sz="2800" dirty="0">
              <a:solidFill>
                <a:schemeClr val="tx1"/>
              </a:solidFill>
              <a:latin typeface="Times New Roman" panose="02020603050405020304" pitchFamily="18" charset="0"/>
              <a:cs typeface="Times New Roman" panose="02020603050405020304" pitchFamily="18" charset="0"/>
            </a:endParaRPr>
          </a:p>
          <a:p>
            <a:pPr marL="973138" lvl="1" indent="0">
              <a:lnSpc>
                <a:spcPct val="120000"/>
              </a:lnSpc>
              <a:buNone/>
            </a:pPr>
            <a:r>
              <a:rPr lang="en-US" sz="2800" b="1" dirty="0">
                <a:solidFill>
                  <a:schemeClr val="tx1"/>
                </a:solidFill>
                <a:latin typeface="Times New Roman" panose="02020603050405020304" pitchFamily="18" charset="0"/>
                <a:cs typeface="Times New Roman" panose="02020603050405020304" pitchFamily="18" charset="0"/>
              </a:rPr>
              <a: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Confusion_matrix</a:t>
            </a:r>
            <a:endParaRPr lang="en-US" sz="2800" dirty="0">
              <a:solidFill>
                <a:schemeClr val="tx1"/>
              </a:solidFill>
              <a:latin typeface="Times New Roman" panose="02020603050405020304" pitchFamily="18" charset="0"/>
              <a:cs typeface="Times New Roman" panose="02020603050405020304" pitchFamily="18" charset="0"/>
            </a:endParaRPr>
          </a:p>
          <a:p>
            <a:pPr marL="457200" lvl="1" indent="0">
              <a:lnSpc>
                <a:spcPct val="120000"/>
              </a:lnSpc>
              <a:buNone/>
            </a:pPr>
            <a:endParaRPr lang="en-US" sz="2800" dirty="0">
              <a:solidFill>
                <a:schemeClr val="tx1"/>
              </a:solidFill>
              <a:latin typeface="Times New Roman" panose="02020603050405020304" pitchFamily="18" charset="0"/>
              <a:cs typeface="Times New Roman" panose="02020603050405020304" pitchFamily="18" charset="0"/>
            </a:endParaRPr>
          </a:p>
          <a:p>
            <a:pPr lvl="1">
              <a:lnSpc>
                <a:spcPct val="120000"/>
              </a:lnSpc>
              <a:buFont typeface="Wingdings" panose="05000000000000000000" pitchFamily="2" charset="2"/>
              <a:buChar char="Ø"/>
            </a:pPr>
            <a:endParaRPr lang="en-US" sz="2800" dirty="0">
              <a:solidFill>
                <a:schemeClr val="tx1"/>
              </a:solidFill>
              <a:latin typeface="Times New Roman" panose="02020603050405020304" pitchFamily="18" charset="0"/>
              <a:cs typeface="Times New Roman" panose="02020603050405020304" pitchFamily="18" charset="0"/>
            </a:endParaRPr>
          </a:p>
          <a:p>
            <a:pPr lvl="1">
              <a:lnSpc>
                <a:spcPct val="120000"/>
              </a:lnSpc>
              <a:buFont typeface="Wingdings" panose="05000000000000000000" pitchFamily="2" charset="2"/>
              <a:buChar char="Ø"/>
            </a:pPr>
            <a:endParaRPr lang="en-US" sz="2800" dirty="0">
              <a:solidFill>
                <a:schemeClr val="tx1"/>
              </a:solidFill>
              <a:latin typeface="Times New Roman" panose="02020603050405020304" pitchFamily="18" charset="0"/>
              <a:cs typeface="Times New Roman" panose="02020603050405020304" pitchFamily="18" charset="0"/>
            </a:endParaRPr>
          </a:p>
          <a:p>
            <a:pPr marL="514350" indent="-514350">
              <a:buAutoNum type="arabicPeriod" startAt="2"/>
            </a:pPr>
            <a:endParaRPr lang="en-US" sz="3200" b="1" dirty="0">
              <a:solidFill>
                <a:srgbClr val="000099"/>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F4F63AB-74FF-4D4D-9C96-7E67E70BF8FF}" type="slidenum">
              <a:rPr lang="en-US" altLang="en-US"/>
              <a:t>13</a:t>
            </a:fld>
            <a:endParaRPr lang="en-US" altLang="en-US"/>
          </a:p>
        </p:txBody>
      </p:sp>
      <p:pic>
        <p:nvPicPr>
          <p:cNvPr id="7" name="Content Placeholder 10"/>
          <p:cNvPicPr>
            <a:picLocks noChangeAspect="1"/>
          </p:cNvPicPr>
          <p:nvPr/>
        </p:nvPicPr>
        <p:blipFill>
          <a:blip r:embed="rId3"/>
          <a:stretch>
            <a:fillRect/>
          </a:stretch>
        </p:blipFill>
        <p:spPr>
          <a:xfrm>
            <a:off x="7844790" y="6358890"/>
            <a:ext cx="1616075" cy="358140"/>
          </a:xfrm>
          <a:prstGeom prst="rect">
            <a:avLst/>
          </a:prstGeom>
          <a:noFill/>
          <a:ln>
            <a:noFill/>
          </a:ln>
          <a:effectLst/>
        </p:spPr>
      </p:pic>
      <p:sp>
        <p:nvSpPr>
          <p:cNvPr id="8" name="Rounded Rectangle 6">
            <a:extLst>
              <a:ext uri="{FF2B5EF4-FFF2-40B4-BE49-F238E27FC236}">
                <a16:creationId xmlns:a16="http://schemas.microsoft.com/office/drawing/2014/main" xmlns="" id="{36C41D01-06D4-4DE5-A610-079F8E42987C}"/>
              </a:ext>
            </a:extLst>
          </p:cNvPr>
          <p:cNvSpPr/>
          <p:nvPr/>
        </p:nvSpPr>
        <p:spPr>
          <a:xfrm>
            <a:off x="10126178" y="76200"/>
            <a:ext cx="1989622" cy="104455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chemeClr val="accent6">
                  <a:lumMod val="75000"/>
                </a:schemeClr>
              </a:solidFill>
            </a:endParaRPr>
          </a:p>
        </p:txBody>
      </p:sp>
      <p:sp>
        <p:nvSpPr>
          <p:cNvPr id="9" name="Text Box 7">
            <a:extLst>
              <a:ext uri="{FF2B5EF4-FFF2-40B4-BE49-F238E27FC236}">
                <a16:creationId xmlns:a16="http://schemas.microsoft.com/office/drawing/2014/main" xmlns="" id="{E669A863-157A-433E-B5A4-4FA7DDF89AF4}"/>
              </a:ext>
            </a:extLst>
          </p:cNvPr>
          <p:cNvSpPr txBox="1"/>
          <p:nvPr/>
        </p:nvSpPr>
        <p:spPr>
          <a:xfrm>
            <a:off x="10268660" y="133925"/>
            <a:ext cx="1704658" cy="923330"/>
          </a:xfrm>
          <a:prstGeom prst="rect">
            <a:avLst/>
          </a:prstGeom>
          <a:noFill/>
        </p:spPr>
        <p:txBody>
          <a:bodyPr wrap="squar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I.  </a:t>
            </a:r>
            <a:r>
              <a:rPr lang="en-US" dirty="0" err="1">
                <a:solidFill>
                  <a:schemeClr val="accent6">
                    <a:lumMod val="75000"/>
                  </a:schemeClr>
                </a:solidFill>
                <a:latin typeface="Times New Roman" panose="02020603050405020304" pitchFamily="18" charset="0"/>
                <a:cs typeface="Times New Roman" panose="02020603050405020304" pitchFamily="18" charset="0"/>
              </a:rPr>
              <a:t>Giới</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Thiệu</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II. </a:t>
            </a:r>
            <a:r>
              <a:rPr lang="en-US" dirty="0" err="1">
                <a:solidFill>
                  <a:srgbClr val="FF0000"/>
                </a:solidFill>
                <a:latin typeface="Times New Roman" panose="02020603050405020304" pitchFamily="18" charset="0"/>
                <a:cs typeface="Times New Roman" panose="02020603050405020304" pitchFamily="18" charset="0"/>
              </a:rPr>
              <a:t>Giải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Thuật</a:t>
            </a:r>
            <a:endParaRPr lang="en-US" dirty="0">
              <a:solidFill>
                <a:srgbClr val="FF0000"/>
              </a:solidFill>
              <a:latin typeface="Times New Roman" panose="02020603050405020304" pitchFamily="18" charset="0"/>
              <a:cs typeface="Times New Roman" panose="02020603050405020304" pitchFamily="18" charset="0"/>
            </a:endParaRPr>
          </a:p>
          <a:p>
            <a:r>
              <a:rPr lang="en-US" dirty="0" err="1">
                <a:solidFill>
                  <a:schemeClr val="accent6">
                    <a:lumMod val="75000"/>
                  </a:schemeClr>
                </a:solidFill>
                <a:latin typeface="Times New Roman" panose="02020603050405020304" pitchFamily="18" charset="0"/>
                <a:cs typeface="Times New Roman" panose="02020603050405020304" pitchFamily="18" charset="0"/>
              </a:rPr>
              <a:t>III.Đánh</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giá</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45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90004"/>
            <a:ext cx="7687777" cy="944880"/>
          </a:xfrm>
        </p:spPr>
        <p:txBody>
          <a:bodyPr/>
          <a:lstStyle/>
          <a:p>
            <a:pPr algn="ctr"/>
            <a:r>
              <a:rPr lang="en-US" sz="4400" dirty="0">
                <a:solidFill>
                  <a:schemeClr val="accent6">
                    <a:lumMod val="75000"/>
                  </a:schemeClr>
                </a:solidFill>
                <a:latin typeface="Times New Roman" panose="02020603050405020304" pitchFamily="18" charset="0"/>
                <a:cs typeface="Times New Roman" panose="02020603050405020304" pitchFamily="18" charset="0"/>
              </a:rPr>
              <a:t>GIẢI THUẬT</a:t>
            </a:r>
          </a:p>
        </p:txBody>
      </p:sp>
      <p:sp>
        <p:nvSpPr>
          <p:cNvPr id="3" name="Content Placeholder 2"/>
          <p:cNvSpPr>
            <a:spLocks noGrp="1"/>
          </p:cNvSpPr>
          <p:nvPr>
            <p:ph idx="1"/>
          </p:nvPr>
        </p:nvSpPr>
        <p:spPr>
          <a:xfrm>
            <a:off x="787406" y="1920926"/>
            <a:ext cx="10617188" cy="4796104"/>
          </a:xfrm>
        </p:spPr>
        <p:txBody>
          <a:bodyPr/>
          <a:lstStyle/>
          <a:p>
            <a:pPr marL="0" indent="0">
              <a:buNone/>
            </a:pPr>
            <a:r>
              <a:rPr lang="en-US" sz="3200" b="1" dirty="0">
                <a:solidFill>
                  <a:srgbClr val="000099"/>
                </a:solidFill>
                <a:latin typeface="Times New Roman" panose="02020603050405020304" pitchFamily="18" charset="0"/>
                <a:cs typeface="Times New Roman" panose="02020603050405020304" pitchFamily="18" charset="0"/>
              </a:rPr>
              <a:t>3. </a:t>
            </a:r>
            <a:r>
              <a:rPr lang="en-US" sz="3200" b="1" dirty="0" err="1">
                <a:solidFill>
                  <a:srgbClr val="000099"/>
                </a:solidFill>
                <a:latin typeface="Times New Roman" panose="02020603050405020304" pitchFamily="18" charset="0"/>
                <a:cs typeface="Times New Roman" panose="02020603050405020304" pitchFamily="18" charset="0"/>
              </a:rPr>
              <a:t>Xử</a:t>
            </a:r>
            <a:r>
              <a:rPr lang="en-US" sz="3200" b="1" dirty="0">
                <a:solidFill>
                  <a:srgbClr val="000099"/>
                </a:solidFill>
                <a:latin typeface="Times New Roman" panose="02020603050405020304" pitchFamily="18" charset="0"/>
                <a:cs typeface="Times New Roman" panose="02020603050405020304" pitchFamily="18" charset="0"/>
              </a:rPr>
              <a:t> </a:t>
            </a:r>
            <a:r>
              <a:rPr lang="en-US" sz="3200" b="1" dirty="0" err="1">
                <a:solidFill>
                  <a:srgbClr val="000099"/>
                </a:solidFill>
                <a:latin typeface="Times New Roman" panose="02020603050405020304" pitchFamily="18" charset="0"/>
                <a:cs typeface="Times New Roman" panose="02020603050405020304" pitchFamily="18" charset="0"/>
              </a:rPr>
              <a:t>lý</a:t>
            </a:r>
            <a:r>
              <a:rPr lang="en-US" sz="3200" b="1" dirty="0">
                <a:solidFill>
                  <a:srgbClr val="000099"/>
                </a:solidFill>
                <a:latin typeface="Times New Roman" panose="02020603050405020304" pitchFamily="18" charset="0"/>
                <a:cs typeface="Times New Roman" panose="02020603050405020304" pitchFamily="18" charset="0"/>
              </a:rPr>
              <a:t> </a:t>
            </a:r>
            <a:r>
              <a:rPr lang="en-US" sz="3200" b="1" dirty="0" err="1">
                <a:solidFill>
                  <a:srgbClr val="000099"/>
                </a:solidFill>
                <a:latin typeface="Times New Roman" panose="02020603050405020304" pitchFamily="18" charset="0"/>
                <a:cs typeface="Times New Roman" panose="02020603050405020304" pitchFamily="18" charset="0"/>
              </a:rPr>
              <a:t>tập</a:t>
            </a:r>
            <a:r>
              <a:rPr lang="en-US" sz="3200" b="1" dirty="0">
                <a:solidFill>
                  <a:srgbClr val="000099"/>
                </a:solidFill>
                <a:latin typeface="Times New Roman" panose="02020603050405020304" pitchFamily="18" charset="0"/>
                <a:cs typeface="Times New Roman" panose="02020603050405020304" pitchFamily="18" charset="0"/>
              </a:rPr>
              <a:t> </a:t>
            </a:r>
            <a:r>
              <a:rPr lang="en-US" sz="3200" b="1" dirty="0" err="1">
                <a:solidFill>
                  <a:srgbClr val="000099"/>
                </a:solidFill>
                <a:latin typeface="Times New Roman" panose="02020603050405020304" pitchFamily="18" charset="0"/>
                <a:cs typeface="Times New Roman" panose="02020603050405020304" pitchFamily="18" charset="0"/>
              </a:rPr>
              <a:t>dữ</a:t>
            </a:r>
            <a:r>
              <a:rPr lang="en-US" sz="3200" b="1" dirty="0">
                <a:solidFill>
                  <a:srgbClr val="000099"/>
                </a:solidFill>
                <a:latin typeface="Times New Roman" panose="02020603050405020304" pitchFamily="18" charset="0"/>
                <a:cs typeface="Times New Roman" panose="02020603050405020304" pitchFamily="18" charset="0"/>
              </a:rPr>
              <a:t> </a:t>
            </a:r>
            <a:r>
              <a:rPr lang="en-US" sz="3200" b="1" dirty="0" err="1">
                <a:solidFill>
                  <a:srgbClr val="000099"/>
                </a:solidFill>
                <a:latin typeface="Times New Roman" panose="02020603050405020304" pitchFamily="18" charset="0"/>
                <a:cs typeface="Times New Roman" panose="02020603050405020304" pitchFamily="18" charset="0"/>
              </a:rPr>
              <a:t>liệu</a:t>
            </a:r>
            <a:endParaRPr lang="en-US" sz="3200" b="1" dirty="0">
              <a:solidFill>
                <a:srgbClr val="000099"/>
              </a:solidFill>
              <a:latin typeface="Times New Roman" panose="02020603050405020304" pitchFamily="18" charset="0"/>
              <a:cs typeface="Times New Roman" panose="02020603050405020304" pitchFamily="18" charset="0"/>
            </a:endParaRPr>
          </a:p>
          <a:p>
            <a:pPr marL="457200" lvl="1" indent="0">
              <a:lnSpc>
                <a:spcPct val="120000"/>
              </a:lnSpc>
              <a:buNone/>
            </a:pPr>
            <a:r>
              <a:rPr lang="en-US" sz="2800" b="1" dirty="0" err="1">
                <a:solidFill>
                  <a:schemeClr val="tx1"/>
                </a:solidFill>
                <a:latin typeface="Times New Roman" panose="02020603050405020304" pitchFamily="18" charset="0"/>
                <a:cs typeface="Times New Roman" panose="02020603050405020304" pitchFamily="18" charset="0"/>
              </a:rPr>
              <a:t>Cài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đặt</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một</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số</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th</a:t>
            </a:r>
            <a:r>
              <a:rPr lang="vi-VN" sz="2800" b="1" dirty="0">
                <a:solidFill>
                  <a:schemeClr val="tx1"/>
                </a:solidFill>
                <a:latin typeface="Times New Roman" panose="02020603050405020304" pitchFamily="18" charset="0"/>
                <a:cs typeface="Times New Roman" panose="02020603050405020304" pitchFamily="18" charset="0"/>
              </a:rPr>
              <a:t>ư</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viện</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cần</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thiết</a:t>
            </a:r>
            <a:r>
              <a:rPr lang="en-US" sz="2800" b="1" dirty="0">
                <a:solidFill>
                  <a:schemeClr val="tx1"/>
                </a:solidFill>
                <a:latin typeface="Times New Roman" panose="02020603050405020304" pitchFamily="18" charset="0"/>
                <a:cs typeface="Times New Roman" panose="02020603050405020304" pitchFamily="18" charset="0"/>
              </a:rPr>
              <a:t> :</a:t>
            </a:r>
          </a:p>
          <a:p>
            <a:pPr marL="457200" lvl="1" indent="0">
              <a:lnSpc>
                <a:spcPct val="120000"/>
              </a:lnSpc>
              <a:buNone/>
            </a:pPr>
            <a:endParaRPr lang="en-US" sz="2800" b="1" dirty="0">
              <a:solidFill>
                <a:schemeClr val="tx1"/>
              </a:solidFill>
              <a:latin typeface="Times New Roman" panose="02020603050405020304" pitchFamily="18" charset="0"/>
              <a:cs typeface="Times New Roman" panose="02020603050405020304" pitchFamily="18" charset="0"/>
            </a:endParaRPr>
          </a:p>
          <a:p>
            <a:pPr marL="457200" lvl="1" indent="0">
              <a:lnSpc>
                <a:spcPct val="120000"/>
              </a:lnSpc>
              <a:buNone/>
            </a:pPr>
            <a:endParaRPr lang="en-US" sz="2800" dirty="0">
              <a:solidFill>
                <a:schemeClr val="tx1"/>
              </a:solidFill>
              <a:latin typeface="Times New Roman" panose="02020603050405020304" pitchFamily="18" charset="0"/>
              <a:cs typeface="Times New Roman" panose="02020603050405020304" pitchFamily="18" charset="0"/>
            </a:endParaRPr>
          </a:p>
          <a:p>
            <a:pPr lvl="1">
              <a:lnSpc>
                <a:spcPct val="120000"/>
              </a:lnSpc>
              <a:buFont typeface="Wingdings" panose="05000000000000000000" pitchFamily="2" charset="2"/>
              <a:buChar char="Ø"/>
            </a:pPr>
            <a:endParaRPr lang="en-US" sz="2800" dirty="0">
              <a:solidFill>
                <a:schemeClr val="tx1"/>
              </a:solidFill>
              <a:latin typeface="Times New Roman" panose="02020603050405020304" pitchFamily="18" charset="0"/>
              <a:cs typeface="Times New Roman" panose="02020603050405020304" pitchFamily="18" charset="0"/>
            </a:endParaRPr>
          </a:p>
          <a:p>
            <a:pPr lvl="1">
              <a:lnSpc>
                <a:spcPct val="120000"/>
              </a:lnSpc>
              <a:buFont typeface="Wingdings" panose="05000000000000000000" pitchFamily="2" charset="2"/>
              <a:buChar char="Ø"/>
            </a:pPr>
            <a:endParaRPr lang="en-US" sz="2800" dirty="0">
              <a:solidFill>
                <a:schemeClr val="tx1"/>
              </a:solidFill>
              <a:latin typeface="Times New Roman" panose="02020603050405020304" pitchFamily="18" charset="0"/>
              <a:cs typeface="Times New Roman" panose="02020603050405020304" pitchFamily="18" charset="0"/>
            </a:endParaRPr>
          </a:p>
          <a:p>
            <a:pPr marL="514350" indent="-514350">
              <a:buAutoNum type="arabicPeriod" startAt="2"/>
            </a:pPr>
            <a:endParaRPr lang="en-US" sz="3200" b="1" dirty="0">
              <a:solidFill>
                <a:srgbClr val="000099"/>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F4F63AB-74FF-4D4D-9C96-7E67E70BF8FF}" type="slidenum">
              <a:rPr lang="en-US" altLang="en-US"/>
              <a:t>14</a:t>
            </a:fld>
            <a:endParaRPr lang="en-US" altLang="en-US"/>
          </a:p>
        </p:txBody>
      </p:sp>
      <p:pic>
        <p:nvPicPr>
          <p:cNvPr id="7" name="Content Placeholder 10"/>
          <p:cNvPicPr>
            <a:picLocks noChangeAspect="1"/>
          </p:cNvPicPr>
          <p:nvPr/>
        </p:nvPicPr>
        <p:blipFill>
          <a:blip r:embed="rId3"/>
          <a:stretch>
            <a:fillRect/>
          </a:stretch>
        </p:blipFill>
        <p:spPr>
          <a:xfrm>
            <a:off x="7844790" y="6358890"/>
            <a:ext cx="1616075" cy="358140"/>
          </a:xfrm>
          <a:prstGeom prst="rect">
            <a:avLst/>
          </a:prstGeom>
          <a:noFill/>
          <a:ln>
            <a:noFill/>
          </a:ln>
          <a:effectLst/>
        </p:spPr>
      </p:pic>
      <p:sp>
        <p:nvSpPr>
          <p:cNvPr id="8" name="Rounded Rectangle 6">
            <a:extLst>
              <a:ext uri="{FF2B5EF4-FFF2-40B4-BE49-F238E27FC236}">
                <a16:creationId xmlns:a16="http://schemas.microsoft.com/office/drawing/2014/main" xmlns="" id="{36C41D01-06D4-4DE5-A610-079F8E42987C}"/>
              </a:ext>
            </a:extLst>
          </p:cNvPr>
          <p:cNvSpPr/>
          <p:nvPr/>
        </p:nvSpPr>
        <p:spPr>
          <a:xfrm>
            <a:off x="10126178" y="76200"/>
            <a:ext cx="1989622" cy="104455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chemeClr val="accent6">
                  <a:lumMod val="75000"/>
                </a:schemeClr>
              </a:solidFill>
            </a:endParaRPr>
          </a:p>
        </p:txBody>
      </p:sp>
      <p:sp>
        <p:nvSpPr>
          <p:cNvPr id="9" name="Text Box 7">
            <a:extLst>
              <a:ext uri="{FF2B5EF4-FFF2-40B4-BE49-F238E27FC236}">
                <a16:creationId xmlns:a16="http://schemas.microsoft.com/office/drawing/2014/main" xmlns="" id="{E669A863-157A-433E-B5A4-4FA7DDF89AF4}"/>
              </a:ext>
            </a:extLst>
          </p:cNvPr>
          <p:cNvSpPr txBox="1"/>
          <p:nvPr/>
        </p:nvSpPr>
        <p:spPr>
          <a:xfrm>
            <a:off x="10268660" y="133925"/>
            <a:ext cx="1704658" cy="923330"/>
          </a:xfrm>
          <a:prstGeom prst="rect">
            <a:avLst/>
          </a:prstGeom>
          <a:noFill/>
        </p:spPr>
        <p:txBody>
          <a:bodyPr wrap="squar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I.  </a:t>
            </a:r>
            <a:r>
              <a:rPr lang="en-US" dirty="0" err="1">
                <a:solidFill>
                  <a:schemeClr val="accent6">
                    <a:lumMod val="75000"/>
                  </a:schemeClr>
                </a:solidFill>
                <a:latin typeface="Times New Roman" panose="02020603050405020304" pitchFamily="18" charset="0"/>
                <a:cs typeface="Times New Roman" panose="02020603050405020304" pitchFamily="18" charset="0"/>
              </a:rPr>
              <a:t>Giới</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Thiệu</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II. </a:t>
            </a:r>
            <a:r>
              <a:rPr lang="en-US" dirty="0" err="1">
                <a:solidFill>
                  <a:srgbClr val="FF0000"/>
                </a:solidFill>
                <a:latin typeface="Times New Roman" panose="02020603050405020304" pitchFamily="18" charset="0"/>
                <a:cs typeface="Times New Roman" panose="02020603050405020304" pitchFamily="18" charset="0"/>
              </a:rPr>
              <a:t>Giải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Thuật</a:t>
            </a:r>
            <a:endParaRPr lang="en-US" dirty="0">
              <a:solidFill>
                <a:srgbClr val="FF0000"/>
              </a:solidFill>
              <a:latin typeface="Times New Roman" panose="02020603050405020304" pitchFamily="18" charset="0"/>
              <a:cs typeface="Times New Roman" panose="02020603050405020304" pitchFamily="18" charset="0"/>
            </a:endParaRPr>
          </a:p>
          <a:p>
            <a:r>
              <a:rPr lang="en-US" dirty="0" err="1">
                <a:solidFill>
                  <a:schemeClr val="accent6">
                    <a:lumMod val="75000"/>
                  </a:schemeClr>
                </a:solidFill>
                <a:latin typeface="Times New Roman" panose="02020603050405020304" pitchFamily="18" charset="0"/>
                <a:cs typeface="Times New Roman" panose="02020603050405020304" pitchFamily="18" charset="0"/>
              </a:rPr>
              <a:t>III.Đánh</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giá</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xmlns="" id="{34F7B9ED-F301-438B-AD4B-AD97FE0583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7632" y="3226128"/>
            <a:ext cx="7645968" cy="3255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5910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1" y="139680"/>
            <a:ext cx="7687777" cy="944880"/>
          </a:xfrm>
        </p:spPr>
        <p:txBody>
          <a:bodyPr/>
          <a:lstStyle/>
          <a:p>
            <a:pPr algn="ctr"/>
            <a:r>
              <a:rPr lang="en-US" sz="4400" dirty="0">
                <a:solidFill>
                  <a:schemeClr val="accent6">
                    <a:lumMod val="75000"/>
                  </a:schemeClr>
                </a:solidFill>
                <a:latin typeface="Times New Roman" panose="02020603050405020304" pitchFamily="18" charset="0"/>
                <a:cs typeface="Times New Roman" panose="02020603050405020304" pitchFamily="18" charset="0"/>
              </a:rPr>
              <a:t>GIẢI THUẬT</a:t>
            </a:r>
          </a:p>
        </p:txBody>
      </p:sp>
      <p:sp>
        <p:nvSpPr>
          <p:cNvPr id="4" name="Slide Number Placeholder 3"/>
          <p:cNvSpPr>
            <a:spLocks noGrp="1"/>
          </p:cNvSpPr>
          <p:nvPr>
            <p:ph type="sldNum" sz="quarter" idx="12"/>
          </p:nvPr>
        </p:nvSpPr>
        <p:spPr/>
        <p:txBody>
          <a:bodyPr/>
          <a:lstStyle/>
          <a:p>
            <a:fld id="{0F4F63AB-74FF-4D4D-9C96-7E67E70BF8FF}" type="slidenum">
              <a:rPr lang="en-US" altLang="en-US"/>
              <a:t>15</a:t>
            </a:fld>
            <a:endParaRPr lang="en-US" altLang="en-US"/>
          </a:p>
        </p:txBody>
      </p:sp>
      <p:pic>
        <p:nvPicPr>
          <p:cNvPr id="7" name="Content Placeholder 10"/>
          <p:cNvPicPr>
            <a:picLocks noChangeAspect="1"/>
          </p:cNvPicPr>
          <p:nvPr/>
        </p:nvPicPr>
        <p:blipFill>
          <a:blip r:embed="rId3"/>
          <a:stretch>
            <a:fillRect/>
          </a:stretch>
        </p:blipFill>
        <p:spPr>
          <a:xfrm>
            <a:off x="7844790" y="6358890"/>
            <a:ext cx="1616075" cy="358140"/>
          </a:xfrm>
          <a:prstGeom prst="rect">
            <a:avLst/>
          </a:prstGeom>
          <a:noFill/>
          <a:ln>
            <a:noFill/>
          </a:ln>
          <a:effectLst/>
        </p:spPr>
      </p:pic>
      <p:sp>
        <p:nvSpPr>
          <p:cNvPr id="8" name="Rounded Rectangle 6">
            <a:extLst>
              <a:ext uri="{FF2B5EF4-FFF2-40B4-BE49-F238E27FC236}">
                <a16:creationId xmlns:a16="http://schemas.microsoft.com/office/drawing/2014/main" xmlns="" id="{36C41D01-06D4-4DE5-A610-079F8E42987C}"/>
              </a:ext>
            </a:extLst>
          </p:cNvPr>
          <p:cNvSpPr/>
          <p:nvPr/>
        </p:nvSpPr>
        <p:spPr>
          <a:xfrm>
            <a:off x="10126178" y="76200"/>
            <a:ext cx="1989622" cy="104455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chemeClr val="accent6">
                  <a:lumMod val="75000"/>
                </a:schemeClr>
              </a:solidFill>
            </a:endParaRPr>
          </a:p>
        </p:txBody>
      </p:sp>
      <p:sp>
        <p:nvSpPr>
          <p:cNvPr id="9" name="Text Box 7">
            <a:extLst>
              <a:ext uri="{FF2B5EF4-FFF2-40B4-BE49-F238E27FC236}">
                <a16:creationId xmlns:a16="http://schemas.microsoft.com/office/drawing/2014/main" xmlns="" id="{E669A863-157A-433E-B5A4-4FA7DDF89AF4}"/>
              </a:ext>
            </a:extLst>
          </p:cNvPr>
          <p:cNvSpPr txBox="1"/>
          <p:nvPr/>
        </p:nvSpPr>
        <p:spPr>
          <a:xfrm>
            <a:off x="10268660" y="133925"/>
            <a:ext cx="1704658" cy="923330"/>
          </a:xfrm>
          <a:prstGeom prst="rect">
            <a:avLst/>
          </a:prstGeom>
          <a:noFill/>
        </p:spPr>
        <p:txBody>
          <a:bodyPr wrap="squar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I.  </a:t>
            </a:r>
            <a:r>
              <a:rPr lang="en-US" dirty="0" err="1">
                <a:solidFill>
                  <a:schemeClr val="accent6">
                    <a:lumMod val="75000"/>
                  </a:schemeClr>
                </a:solidFill>
                <a:latin typeface="Times New Roman" panose="02020603050405020304" pitchFamily="18" charset="0"/>
                <a:cs typeface="Times New Roman" panose="02020603050405020304" pitchFamily="18" charset="0"/>
              </a:rPr>
              <a:t>Giới</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Thiệu</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II. </a:t>
            </a:r>
            <a:r>
              <a:rPr lang="en-US" dirty="0" err="1">
                <a:solidFill>
                  <a:srgbClr val="FF0000"/>
                </a:solidFill>
                <a:latin typeface="Times New Roman" panose="02020603050405020304" pitchFamily="18" charset="0"/>
                <a:cs typeface="Times New Roman" panose="02020603050405020304" pitchFamily="18" charset="0"/>
              </a:rPr>
              <a:t>Giải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Thuật</a:t>
            </a:r>
            <a:endParaRPr lang="en-US" dirty="0">
              <a:solidFill>
                <a:srgbClr val="FF0000"/>
              </a:solidFill>
              <a:latin typeface="Times New Roman" panose="02020603050405020304" pitchFamily="18" charset="0"/>
              <a:cs typeface="Times New Roman" panose="02020603050405020304" pitchFamily="18" charset="0"/>
            </a:endParaRPr>
          </a:p>
          <a:p>
            <a:r>
              <a:rPr lang="en-US" dirty="0" err="1">
                <a:solidFill>
                  <a:schemeClr val="accent6">
                    <a:lumMod val="75000"/>
                  </a:schemeClr>
                </a:solidFill>
                <a:latin typeface="Times New Roman" panose="02020603050405020304" pitchFamily="18" charset="0"/>
                <a:cs typeface="Times New Roman" panose="02020603050405020304" pitchFamily="18" charset="0"/>
              </a:rPr>
              <a:t>III.Đánh</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giá</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CA9250D0-7C42-4080-9022-F97379039D9F}"/>
              </a:ext>
            </a:extLst>
          </p:cNvPr>
          <p:cNvSpPr txBox="1"/>
          <p:nvPr/>
        </p:nvSpPr>
        <p:spPr>
          <a:xfrm>
            <a:off x="609600" y="1963146"/>
            <a:ext cx="7620000"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err="1" smtClean="0">
                <a:latin typeface="Times New Roman" panose="02020603050405020304" pitchFamily="18" charset="0"/>
                <a:cs typeface="Times New Roman" panose="02020603050405020304" pitchFamily="18" charset="0"/>
              </a:rPr>
              <a:t>Ví</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dụ</a:t>
            </a:r>
            <a:r>
              <a:rPr lang="en-US" sz="2400" b="1" dirty="0" smtClean="0">
                <a:latin typeface="Times New Roman" panose="02020603050405020304" pitchFamily="18" charset="0"/>
                <a:cs typeface="Times New Roman" panose="02020603050405020304" pitchFamily="18" charset="0"/>
              </a:rPr>
              <a:t> minh </a:t>
            </a:r>
            <a:r>
              <a:rPr lang="en-US" sz="2400" b="1" dirty="0" err="1" smtClean="0">
                <a:latin typeface="Times New Roman" panose="02020603050405020304" pitchFamily="18" charset="0"/>
                <a:cs typeface="Times New Roman" panose="02020603050405020304" pitchFamily="18" charset="0"/>
              </a:rPr>
              <a:t>họa</a:t>
            </a:r>
            <a:endParaRPr lang="en-US" sz="2400" b="1" dirty="0" smtClean="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xmlns="" id="{59E17985-BB73-46E4-9ED8-D272B446D972}"/>
              </a:ext>
            </a:extLst>
          </p:cNvPr>
          <p:cNvPicPr>
            <a:picLocks noChangeAspect="1"/>
          </p:cNvPicPr>
          <p:nvPr/>
        </p:nvPicPr>
        <p:blipFill>
          <a:blip r:embed="rId4"/>
          <a:stretch>
            <a:fillRect/>
          </a:stretch>
        </p:blipFill>
        <p:spPr>
          <a:xfrm>
            <a:off x="2986770" y="2458097"/>
            <a:ext cx="6218459" cy="2560542"/>
          </a:xfrm>
          <a:prstGeom prst="rect">
            <a:avLst/>
          </a:prstGeom>
        </p:spPr>
      </p:pic>
      <p:graphicFrame>
        <p:nvGraphicFramePr>
          <p:cNvPr id="3" name="Table 4">
            <a:extLst>
              <a:ext uri="{FF2B5EF4-FFF2-40B4-BE49-F238E27FC236}">
                <a16:creationId xmlns:a16="http://schemas.microsoft.com/office/drawing/2014/main" xmlns="" id="{99EF24A8-2C86-4DDD-94F0-DE12D2922D1C}"/>
              </a:ext>
            </a:extLst>
          </p:cNvPr>
          <p:cNvGraphicFramePr>
            <a:graphicFrameLocks noGrp="1"/>
          </p:cNvGraphicFramePr>
          <p:nvPr>
            <p:extLst>
              <p:ext uri="{D42A27DB-BD31-4B8C-83A1-F6EECF244321}">
                <p14:modId xmlns:p14="http://schemas.microsoft.com/office/powerpoint/2010/main" val="1712558463"/>
              </p:ext>
            </p:extLst>
          </p:nvPr>
        </p:nvGraphicFramePr>
        <p:xfrm>
          <a:off x="2986770" y="4648200"/>
          <a:ext cx="6218459" cy="720856"/>
        </p:xfrm>
        <a:graphic>
          <a:graphicData uri="http://schemas.openxmlformats.org/drawingml/2006/table">
            <a:tbl>
              <a:tblPr firstRow="1" bandRow="1">
                <a:tableStyleId>{7DF18680-E054-41AD-8BC1-D1AEF772440D}</a:tableStyleId>
              </a:tblPr>
              <a:tblGrid>
                <a:gridCol w="6218459">
                  <a:extLst>
                    <a:ext uri="{9D8B030D-6E8A-4147-A177-3AD203B41FA5}">
                      <a16:colId xmlns:a16="http://schemas.microsoft.com/office/drawing/2014/main" xmlns="" val="3865083192"/>
                    </a:ext>
                  </a:extLst>
                </a:gridCol>
              </a:tblGrid>
              <a:tr h="720856">
                <a:tc>
                  <a:txBody>
                    <a:bodyPr/>
                    <a:lstStyle/>
                    <a:p>
                      <a:endParaRPr lang="en-US" dirty="0"/>
                    </a:p>
                  </a:txBody>
                  <a:tcPr/>
                </a:tc>
                <a:extLst>
                  <a:ext uri="{0D108BD9-81ED-4DB2-BD59-A6C34878D82A}">
                    <a16:rowId xmlns:a16="http://schemas.microsoft.com/office/drawing/2014/main" xmlns="" val="3638485295"/>
                  </a:ext>
                </a:extLst>
              </a:tr>
            </a:tbl>
          </a:graphicData>
        </a:graphic>
      </p:graphicFrame>
      <p:graphicFrame>
        <p:nvGraphicFramePr>
          <p:cNvPr id="11" name="Table 4">
            <a:extLst>
              <a:ext uri="{FF2B5EF4-FFF2-40B4-BE49-F238E27FC236}">
                <a16:creationId xmlns:a16="http://schemas.microsoft.com/office/drawing/2014/main" xmlns="" id="{2F6DE552-EEDC-4C0F-BAD9-81AEB0231A05}"/>
              </a:ext>
            </a:extLst>
          </p:cNvPr>
          <p:cNvGraphicFramePr>
            <a:graphicFrameLocks noGrp="1"/>
          </p:cNvGraphicFramePr>
          <p:nvPr>
            <p:extLst>
              <p:ext uri="{D42A27DB-BD31-4B8C-83A1-F6EECF244321}">
                <p14:modId xmlns:p14="http://schemas.microsoft.com/office/powerpoint/2010/main" val="3279187085"/>
              </p:ext>
            </p:extLst>
          </p:nvPr>
        </p:nvGraphicFramePr>
        <p:xfrm>
          <a:off x="1265917" y="4296881"/>
          <a:ext cx="9855072" cy="1938272"/>
        </p:xfrm>
        <a:graphic>
          <a:graphicData uri="http://schemas.openxmlformats.org/drawingml/2006/table">
            <a:tbl>
              <a:tblPr firstRow="1" bandRow="1">
                <a:tableStyleId>{21E4AEA4-8DFA-4A89-87EB-49C32662AFE0}</a:tableStyleId>
              </a:tblPr>
              <a:tblGrid>
                <a:gridCol w="1231884">
                  <a:extLst>
                    <a:ext uri="{9D8B030D-6E8A-4147-A177-3AD203B41FA5}">
                      <a16:colId xmlns:a16="http://schemas.microsoft.com/office/drawing/2014/main" xmlns="" val="1168902718"/>
                    </a:ext>
                  </a:extLst>
                </a:gridCol>
                <a:gridCol w="1231884">
                  <a:extLst>
                    <a:ext uri="{9D8B030D-6E8A-4147-A177-3AD203B41FA5}">
                      <a16:colId xmlns:a16="http://schemas.microsoft.com/office/drawing/2014/main" xmlns="" val="2392336872"/>
                    </a:ext>
                  </a:extLst>
                </a:gridCol>
                <a:gridCol w="1231884">
                  <a:extLst>
                    <a:ext uri="{9D8B030D-6E8A-4147-A177-3AD203B41FA5}">
                      <a16:colId xmlns:a16="http://schemas.microsoft.com/office/drawing/2014/main" xmlns="" val="1247979342"/>
                    </a:ext>
                  </a:extLst>
                </a:gridCol>
                <a:gridCol w="1231884">
                  <a:extLst>
                    <a:ext uri="{9D8B030D-6E8A-4147-A177-3AD203B41FA5}">
                      <a16:colId xmlns:a16="http://schemas.microsoft.com/office/drawing/2014/main" xmlns="" val="1868839950"/>
                    </a:ext>
                  </a:extLst>
                </a:gridCol>
                <a:gridCol w="1231884">
                  <a:extLst>
                    <a:ext uri="{9D8B030D-6E8A-4147-A177-3AD203B41FA5}">
                      <a16:colId xmlns:a16="http://schemas.microsoft.com/office/drawing/2014/main" xmlns="" val="3348721084"/>
                    </a:ext>
                  </a:extLst>
                </a:gridCol>
                <a:gridCol w="1231884">
                  <a:extLst>
                    <a:ext uri="{9D8B030D-6E8A-4147-A177-3AD203B41FA5}">
                      <a16:colId xmlns:a16="http://schemas.microsoft.com/office/drawing/2014/main" xmlns="" val="2724308771"/>
                    </a:ext>
                  </a:extLst>
                </a:gridCol>
                <a:gridCol w="1231884">
                  <a:extLst>
                    <a:ext uri="{9D8B030D-6E8A-4147-A177-3AD203B41FA5}">
                      <a16:colId xmlns:a16="http://schemas.microsoft.com/office/drawing/2014/main" xmlns="" val="3085357500"/>
                    </a:ext>
                  </a:extLst>
                </a:gridCol>
                <a:gridCol w="1231884">
                  <a:extLst>
                    <a:ext uri="{9D8B030D-6E8A-4147-A177-3AD203B41FA5}">
                      <a16:colId xmlns:a16="http://schemas.microsoft.com/office/drawing/2014/main" xmlns="" val="368395181"/>
                    </a:ext>
                  </a:extLst>
                </a:gridCol>
              </a:tblGrid>
              <a:tr h="484568">
                <a:tc gridSpan="2">
                  <a:txBody>
                    <a:bodyPr/>
                    <a:lstStyle/>
                    <a:p>
                      <a:pPr algn="ctr"/>
                      <a:r>
                        <a:rPr lang="en-US" dirty="0"/>
                        <a:t>1</a:t>
                      </a:r>
                    </a:p>
                  </a:txBody>
                  <a:tcPr anchor="ctr"/>
                </a:tc>
                <a:tc hMerge="1">
                  <a:txBody>
                    <a:bodyPr/>
                    <a:lstStyle/>
                    <a:p>
                      <a:endParaRPr lang="en-US" dirty="0"/>
                    </a:p>
                  </a:txBody>
                  <a:tcPr/>
                </a:tc>
                <a:tc gridSpan="2">
                  <a:txBody>
                    <a:bodyPr/>
                    <a:lstStyle/>
                    <a:p>
                      <a:pPr algn="ctr"/>
                      <a:r>
                        <a:rPr lang="en-US" dirty="0"/>
                        <a:t>2</a:t>
                      </a:r>
                    </a:p>
                  </a:txBody>
                  <a:tcPr anchor="ctr"/>
                </a:tc>
                <a:tc hMerge="1">
                  <a:txBody>
                    <a:bodyPr/>
                    <a:lstStyle/>
                    <a:p>
                      <a:endParaRPr lang="en-US" dirty="0"/>
                    </a:p>
                  </a:txBody>
                  <a:tcPr/>
                </a:tc>
                <a:tc gridSpan="2">
                  <a:txBody>
                    <a:bodyPr/>
                    <a:lstStyle/>
                    <a:p>
                      <a:pPr algn="ctr"/>
                      <a:r>
                        <a:rPr lang="en-US" dirty="0"/>
                        <a:t>3</a:t>
                      </a:r>
                    </a:p>
                  </a:txBody>
                  <a:tcPr anchor="ctr"/>
                </a:tc>
                <a:tc hMerge="1">
                  <a:txBody>
                    <a:bodyPr/>
                    <a:lstStyle/>
                    <a:p>
                      <a:endParaRPr lang="en-US" dirty="0"/>
                    </a:p>
                  </a:txBody>
                  <a:tcPr/>
                </a:tc>
                <a:tc gridSpan="2">
                  <a:txBody>
                    <a:bodyPr/>
                    <a:lstStyle/>
                    <a:p>
                      <a:pPr algn="ctr"/>
                      <a:r>
                        <a:rPr lang="en-US" dirty="0"/>
                        <a:t>TT</a:t>
                      </a:r>
                    </a:p>
                  </a:txBody>
                  <a:tcPr anchor="ctr"/>
                </a:tc>
                <a:tc hMerge="1">
                  <a:txBody>
                    <a:bodyPr/>
                    <a:lstStyle/>
                    <a:p>
                      <a:endParaRPr lang="en-US" dirty="0"/>
                    </a:p>
                  </a:txBody>
                  <a:tcPr/>
                </a:tc>
                <a:extLst>
                  <a:ext uri="{0D108BD9-81ED-4DB2-BD59-A6C34878D82A}">
                    <a16:rowId xmlns:a16="http://schemas.microsoft.com/office/drawing/2014/main" xmlns="" val="3898593838"/>
                  </a:ext>
                </a:extLst>
              </a:tr>
              <a:tr h="484568">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xmlns="" val="1358875205"/>
                  </a:ext>
                </a:extLst>
              </a:tr>
              <a:tr h="484568">
                <a:tc>
                  <a:txBody>
                    <a:bodyPr/>
                    <a:lstStyle/>
                    <a:p>
                      <a:pPr algn="ctr"/>
                      <a:r>
                        <a:rPr lang="en-US" dirty="0"/>
                        <a:t>0.00</a:t>
                      </a:r>
                    </a:p>
                  </a:txBody>
                  <a:tcPr anchor="ctr"/>
                </a:tc>
                <a:tc>
                  <a:txBody>
                    <a:bodyPr/>
                    <a:lstStyle/>
                    <a:p>
                      <a:pPr algn="ctr"/>
                      <a:r>
                        <a:rPr lang="en-US" dirty="0"/>
                        <a:t>0.21</a:t>
                      </a:r>
                    </a:p>
                  </a:txBody>
                  <a:tcPr anchor="ctr"/>
                </a:tc>
                <a:tc>
                  <a:txBody>
                    <a:bodyPr/>
                    <a:lstStyle/>
                    <a:p>
                      <a:pPr algn="ctr"/>
                      <a:r>
                        <a:rPr lang="en-US" dirty="0"/>
                        <a:t>0.64</a:t>
                      </a:r>
                    </a:p>
                  </a:txBody>
                  <a:tcPr anchor="ctr"/>
                </a:tc>
                <a:tc>
                  <a:txBody>
                    <a:bodyPr/>
                    <a:lstStyle/>
                    <a:p>
                      <a:pPr algn="ctr"/>
                      <a:r>
                        <a:rPr lang="en-US" dirty="0"/>
                        <a:t>0.28</a:t>
                      </a:r>
                    </a:p>
                  </a:txBody>
                  <a:tcPr anchor="ctr"/>
                </a:tc>
                <a:tc>
                  <a:txBody>
                    <a:bodyPr/>
                    <a:lstStyle/>
                    <a:p>
                      <a:pPr algn="ctr"/>
                      <a:r>
                        <a:rPr lang="en-US" dirty="0"/>
                        <a:t>0.64</a:t>
                      </a:r>
                    </a:p>
                  </a:txBody>
                  <a:tcPr anchor="ctr"/>
                </a:tc>
                <a:tc>
                  <a:txBody>
                    <a:bodyPr/>
                    <a:lstStyle/>
                    <a:p>
                      <a:pPr algn="ctr"/>
                      <a:r>
                        <a:rPr lang="en-US" dirty="0"/>
                        <a:t>0.5</a:t>
                      </a:r>
                    </a:p>
                  </a:txBody>
                  <a:tcPr anchor="ctr"/>
                </a:tc>
                <a:tc>
                  <a:txBody>
                    <a:bodyPr/>
                    <a:lstStyle/>
                    <a:p>
                      <a:pPr algn="ctr"/>
                      <a:r>
                        <a:rPr lang="en-US" dirty="0"/>
                        <a:t>2</a:t>
                      </a:r>
                    </a:p>
                  </a:txBody>
                  <a:tcPr anchor="ctr"/>
                </a:tc>
                <a:tc>
                  <a:txBody>
                    <a:bodyPr/>
                    <a:lstStyle/>
                    <a:p>
                      <a:pPr algn="ctr"/>
                      <a:r>
                        <a:rPr lang="en-US" dirty="0"/>
                        <a:t>2</a:t>
                      </a:r>
                    </a:p>
                  </a:txBody>
                  <a:tcPr anchor="ctr"/>
                </a:tc>
                <a:extLst>
                  <a:ext uri="{0D108BD9-81ED-4DB2-BD59-A6C34878D82A}">
                    <a16:rowId xmlns:a16="http://schemas.microsoft.com/office/drawing/2014/main" xmlns="" val="2698700857"/>
                  </a:ext>
                </a:extLst>
              </a:tr>
              <a:tr h="484568">
                <a:tc>
                  <a:txBody>
                    <a:bodyPr/>
                    <a:lstStyle/>
                    <a:p>
                      <a:pPr algn="ctr"/>
                      <a:r>
                        <a:rPr lang="en-US" dirty="0"/>
                        <a:t>0.06</a:t>
                      </a:r>
                    </a:p>
                  </a:txBody>
                  <a:tcPr anchor="ctr"/>
                </a:tc>
                <a:tc>
                  <a:txBody>
                    <a:bodyPr/>
                    <a:lstStyle/>
                    <a:p>
                      <a:pPr algn="ctr"/>
                      <a:r>
                        <a:rPr lang="en-US" dirty="0"/>
                        <a:t>0.00</a:t>
                      </a:r>
                    </a:p>
                  </a:txBody>
                  <a:tcPr anchor="ctr"/>
                </a:tc>
                <a:tc>
                  <a:txBody>
                    <a:bodyPr/>
                    <a:lstStyle/>
                    <a:p>
                      <a:pPr algn="ctr"/>
                      <a:r>
                        <a:rPr lang="en-US" dirty="0"/>
                        <a:t>0.00</a:t>
                      </a:r>
                    </a:p>
                  </a:txBody>
                  <a:tcPr anchor="ctr"/>
                </a:tc>
                <a:tc>
                  <a:txBody>
                    <a:bodyPr/>
                    <a:lstStyle/>
                    <a:p>
                      <a:pPr algn="ctr"/>
                      <a:r>
                        <a:rPr lang="en-US" dirty="0"/>
                        <a:t>0.00</a:t>
                      </a:r>
                    </a:p>
                  </a:txBody>
                  <a:tcPr anchor="ctr"/>
                </a:tc>
                <a:tc>
                  <a:txBody>
                    <a:bodyPr/>
                    <a:lstStyle/>
                    <a:p>
                      <a:pPr algn="ctr"/>
                      <a:r>
                        <a:rPr lang="en-US" dirty="0"/>
                        <a:t>0.71</a:t>
                      </a:r>
                    </a:p>
                  </a:txBody>
                  <a:tcPr anchor="ctr"/>
                </a:tc>
                <a:tc>
                  <a:txBody>
                    <a:bodyPr/>
                    <a:lstStyle/>
                    <a:p>
                      <a:pPr algn="ctr"/>
                      <a:r>
                        <a:rPr lang="en-US" dirty="0"/>
                        <a:t>0.00</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xmlns="" val="2273142811"/>
                  </a:ext>
                </a:extLst>
              </a:tr>
            </a:tbl>
          </a:graphicData>
        </a:graphic>
      </p:graphicFrame>
    </p:spTree>
    <p:extLst>
      <p:ext uri="{BB962C8B-B14F-4D97-AF65-F5344CB8AC3E}">
        <p14:creationId xmlns:p14="http://schemas.microsoft.com/office/powerpoint/2010/main" val="4797225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1" y="139680"/>
            <a:ext cx="7687777" cy="944880"/>
          </a:xfrm>
        </p:spPr>
        <p:txBody>
          <a:bodyPr/>
          <a:lstStyle/>
          <a:p>
            <a:pPr algn="ctr"/>
            <a:r>
              <a:rPr lang="en-US" sz="4400" dirty="0">
                <a:solidFill>
                  <a:schemeClr val="accent6">
                    <a:lumMod val="75000"/>
                  </a:schemeClr>
                </a:solidFill>
                <a:latin typeface="Times New Roman" panose="02020603050405020304" pitchFamily="18" charset="0"/>
                <a:cs typeface="Times New Roman" panose="02020603050405020304" pitchFamily="18" charset="0"/>
              </a:rPr>
              <a:t>GIẢI THUẬT</a:t>
            </a:r>
          </a:p>
        </p:txBody>
      </p:sp>
      <p:sp>
        <p:nvSpPr>
          <p:cNvPr id="4" name="Slide Number Placeholder 3"/>
          <p:cNvSpPr>
            <a:spLocks noGrp="1"/>
          </p:cNvSpPr>
          <p:nvPr>
            <p:ph type="sldNum" sz="quarter" idx="12"/>
          </p:nvPr>
        </p:nvSpPr>
        <p:spPr/>
        <p:txBody>
          <a:bodyPr/>
          <a:lstStyle/>
          <a:p>
            <a:fld id="{0F4F63AB-74FF-4D4D-9C96-7E67E70BF8FF}" type="slidenum">
              <a:rPr lang="en-US" altLang="en-US"/>
              <a:t>16</a:t>
            </a:fld>
            <a:endParaRPr lang="en-US" altLang="en-US"/>
          </a:p>
        </p:txBody>
      </p:sp>
      <p:pic>
        <p:nvPicPr>
          <p:cNvPr id="7" name="Content Placeholder 10"/>
          <p:cNvPicPr>
            <a:picLocks noChangeAspect="1"/>
          </p:cNvPicPr>
          <p:nvPr/>
        </p:nvPicPr>
        <p:blipFill>
          <a:blip r:embed="rId3"/>
          <a:stretch>
            <a:fillRect/>
          </a:stretch>
        </p:blipFill>
        <p:spPr>
          <a:xfrm>
            <a:off x="7844790" y="6358890"/>
            <a:ext cx="1616075" cy="358140"/>
          </a:xfrm>
          <a:prstGeom prst="rect">
            <a:avLst/>
          </a:prstGeom>
          <a:noFill/>
          <a:ln>
            <a:noFill/>
          </a:ln>
          <a:effectLst/>
        </p:spPr>
      </p:pic>
      <p:sp>
        <p:nvSpPr>
          <p:cNvPr id="8" name="Rounded Rectangle 6">
            <a:extLst>
              <a:ext uri="{FF2B5EF4-FFF2-40B4-BE49-F238E27FC236}">
                <a16:creationId xmlns:a16="http://schemas.microsoft.com/office/drawing/2014/main" xmlns="" id="{36C41D01-06D4-4DE5-A610-079F8E42987C}"/>
              </a:ext>
            </a:extLst>
          </p:cNvPr>
          <p:cNvSpPr/>
          <p:nvPr/>
        </p:nvSpPr>
        <p:spPr>
          <a:xfrm>
            <a:off x="10126178" y="76200"/>
            <a:ext cx="1989622" cy="104455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chemeClr val="accent6">
                  <a:lumMod val="75000"/>
                </a:schemeClr>
              </a:solidFill>
            </a:endParaRPr>
          </a:p>
        </p:txBody>
      </p:sp>
      <p:sp>
        <p:nvSpPr>
          <p:cNvPr id="9" name="Text Box 7">
            <a:extLst>
              <a:ext uri="{FF2B5EF4-FFF2-40B4-BE49-F238E27FC236}">
                <a16:creationId xmlns:a16="http://schemas.microsoft.com/office/drawing/2014/main" xmlns="" id="{E669A863-157A-433E-B5A4-4FA7DDF89AF4}"/>
              </a:ext>
            </a:extLst>
          </p:cNvPr>
          <p:cNvSpPr txBox="1"/>
          <p:nvPr/>
        </p:nvSpPr>
        <p:spPr>
          <a:xfrm>
            <a:off x="10268660" y="133925"/>
            <a:ext cx="1704658" cy="923330"/>
          </a:xfrm>
          <a:prstGeom prst="rect">
            <a:avLst/>
          </a:prstGeom>
          <a:noFill/>
        </p:spPr>
        <p:txBody>
          <a:bodyPr wrap="squar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I.  </a:t>
            </a:r>
            <a:r>
              <a:rPr lang="en-US" dirty="0" err="1">
                <a:solidFill>
                  <a:schemeClr val="accent6">
                    <a:lumMod val="75000"/>
                  </a:schemeClr>
                </a:solidFill>
                <a:latin typeface="Times New Roman" panose="02020603050405020304" pitchFamily="18" charset="0"/>
                <a:cs typeface="Times New Roman" panose="02020603050405020304" pitchFamily="18" charset="0"/>
              </a:rPr>
              <a:t>Giới</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Thiệu</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II. </a:t>
            </a:r>
            <a:r>
              <a:rPr lang="en-US" dirty="0" err="1">
                <a:solidFill>
                  <a:srgbClr val="FF0000"/>
                </a:solidFill>
                <a:latin typeface="Times New Roman" panose="02020603050405020304" pitchFamily="18" charset="0"/>
                <a:cs typeface="Times New Roman" panose="02020603050405020304" pitchFamily="18" charset="0"/>
              </a:rPr>
              <a:t>Giải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Thuật</a:t>
            </a:r>
            <a:endParaRPr lang="en-US" dirty="0">
              <a:solidFill>
                <a:srgbClr val="FF0000"/>
              </a:solidFill>
              <a:latin typeface="Times New Roman" panose="02020603050405020304" pitchFamily="18" charset="0"/>
              <a:cs typeface="Times New Roman" panose="02020603050405020304" pitchFamily="18" charset="0"/>
            </a:endParaRPr>
          </a:p>
          <a:p>
            <a:r>
              <a:rPr lang="en-US" dirty="0" err="1">
                <a:solidFill>
                  <a:schemeClr val="accent6">
                    <a:lumMod val="75000"/>
                  </a:schemeClr>
                </a:solidFill>
                <a:latin typeface="Times New Roman" panose="02020603050405020304" pitchFamily="18" charset="0"/>
                <a:cs typeface="Times New Roman" panose="02020603050405020304" pitchFamily="18" charset="0"/>
              </a:rPr>
              <a:t>III.Đánh</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giá</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CA9250D0-7C42-4080-9022-F97379039D9F}"/>
              </a:ext>
            </a:extLst>
          </p:cNvPr>
          <p:cNvSpPr txBox="1"/>
          <p:nvPr/>
        </p:nvSpPr>
        <p:spPr>
          <a:xfrm>
            <a:off x="609600" y="1963146"/>
            <a:ext cx="7620000"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quả</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huấn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luyện</a:t>
            </a:r>
            <a:r>
              <a:rPr lang="en-US" sz="2400" b="1"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xmlns="" id="{6733BFC1-A8BD-4B83-ADF4-EC278C76B563}"/>
              </a:ext>
            </a:extLst>
          </p:cNvPr>
          <p:cNvPicPr>
            <a:picLocks noChangeAspect="1"/>
          </p:cNvPicPr>
          <p:nvPr/>
        </p:nvPicPr>
        <p:blipFill>
          <a:blip r:embed="rId4"/>
          <a:stretch>
            <a:fillRect/>
          </a:stretch>
        </p:blipFill>
        <p:spPr>
          <a:xfrm>
            <a:off x="862173" y="3169108"/>
            <a:ext cx="4200525" cy="895350"/>
          </a:xfrm>
          <a:prstGeom prst="rect">
            <a:avLst/>
          </a:prstGeom>
        </p:spPr>
      </p:pic>
      <p:sp>
        <p:nvSpPr>
          <p:cNvPr id="11" name="TextBox 10">
            <a:extLst>
              <a:ext uri="{FF2B5EF4-FFF2-40B4-BE49-F238E27FC236}">
                <a16:creationId xmlns:a16="http://schemas.microsoft.com/office/drawing/2014/main" xmlns="" id="{2DD994FB-28E9-4895-8906-138183F7D4C1}"/>
              </a:ext>
            </a:extLst>
          </p:cNvPr>
          <p:cNvSpPr txBox="1"/>
          <p:nvPr/>
        </p:nvSpPr>
        <p:spPr>
          <a:xfrm>
            <a:off x="6019800" y="2018683"/>
            <a:ext cx="7620000" cy="400110"/>
          </a:xfrm>
          <a:prstGeom prst="rect">
            <a:avLst/>
          </a:prstGeom>
          <a:noFill/>
        </p:spPr>
        <p:txBody>
          <a:bodyPr wrap="square" rtlCol="0">
            <a:spAutoFit/>
          </a:bodyPr>
          <a:lstStyle/>
          <a:p>
            <a:r>
              <a:rPr lang="en-US" sz="2000" dirty="0"/>
              <a:t>µ = </a:t>
            </a:r>
            <a:r>
              <a:rPr lang="en-US" sz="2000" dirty="0" smtClean="0"/>
              <a:t>0.21 </a:t>
            </a:r>
            <a:r>
              <a:rPr lang="en-US" sz="2000" dirty="0"/>
              <a:t>/2 = </a:t>
            </a:r>
            <a:r>
              <a:rPr lang="en-US" sz="2000" dirty="0" smtClean="0"/>
              <a:t>0.105</a:t>
            </a:r>
            <a:endParaRPr lang="en-US" sz="2000" dirty="0"/>
          </a:p>
        </p:txBody>
      </p:sp>
      <p:pic>
        <p:nvPicPr>
          <p:cNvPr id="12" name="Picture 11">
            <a:extLst>
              <a:ext uri="{FF2B5EF4-FFF2-40B4-BE49-F238E27FC236}">
                <a16:creationId xmlns:a16="http://schemas.microsoft.com/office/drawing/2014/main" xmlns="" id="{2238E911-A7FC-402C-86DF-FACE909A731B}"/>
              </a:ext>
            </a:extLst>
          </p:cNvPr>
          <p:cNvPicPr>
            <a:picLocks noChangeAspect="1"/>
          </p:cNvPicPr>
          <p:nvPr/>
        </p:nvPicPr>
        <p:blipFill>
          <a:blip r:embed="rId5"/>
          <a:stretch>
            <a:fillRect/>
          </a:stretch>
        </p:blipFill>
        <p:spPr>
          <a:xfrm>
            <a:off x="909798" y="4421076"/>
            <a:ext cx="4152900" cy="723900"/>
          </a:xfrm>
          <a:prstGeom prst="rect">
            <a:avLst/>
          </a:prstGeom>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xmlns="" id="{9693AC4B-04E6-4A48-B61E-110A77CAAD17}"/>
                  </a:ext>
                </a:extLst>
              </p:cNvPr>
              <p:cNvSpPr txBox="1"/>
              <p:nvPr/>
            </p:nvSpPr>
            <p:spPr>
              <a:xfrm>
                <a:off x="6062419" y="2578632"/>
                <a:ext cx="7620000" cy="460575"/>
              </a:xfrm>
              <a:prstGeom prst="rect">
                <a:avLst/>
              </a:prstGeom>
              <a:noFill/>
            </p:spPr>
            <p:txBody>
              <a:bodyPr wrap="square" rtlCol="0">
                <a:spAutoFit/>
              </a:bodyPr>
              <a:lstStyle/>
              <a:p>
                <a14:m>
                  <m:oMath xmlns:m="http://schemas.openxmlformats.org/officeDocument/2006/math">
                    <m:sSup>
                      <m:sSupPr>
                        <m:ctrlPr>
                          <a:rPr lang="el-GR" sz="2400" i="1" dirty="0" smtClean="0">
                            <a:latin typeface="Cambria Math" panose="02040503050406030204" pitchFamily="18" charset="0"/>
                          </a:rPr>
                        </m:ctrlPr>
                      </m:sSupPr>
                      <m:e>
                        <m:r>
                          <a:rPr lang="el-GR" sz="2400" i="1" dirty="0">
                            <a:latin typeface="Cambria Math" panose="02040503050406030204" pitchFamily="18" charset="0"/>
                          </a:rPr>
                          <m:t>𝜎</m:t>
                        </m:r>
                      </m:e>
                      <m:sup>
                        <m:r>
                          <a:rPr lang="en-US" sz="2400" b="0" i="1" dirty="0" smtClean="0">
                            <a:latin typeface="Cambria Math" panose="02040503050406030204" pitchFamily="18" charset="0"/>
                          </a:rPr>
                          <m:t>2</m:t>
                        </m:r>
                      </m:sup>
                    </m:sSup>
                  </m:oMath>
                </a14:m>
                <a:r>
                  <a:rPr lang="en-US" sz="2000" dirty="0"/>
                  <a:t> = 1</a:t>
                </a:r>
                <a14:m>
                  <m:oMath xmlns:m="http://schemas.openxmlformats.org/officeDocument/2006/math">
                    <m:r>
                      <a:rPr lang="en-US" sz="2000" b="0" i="0" smtClean="0">
                        <a:latin typeface="Cambria Math" panose="02040503050406030204" pitchFamily="18" charset="0"/>
                      </a:rPr>
                      <m:t>.</m:t>
                    </m:r>
                    <m:sSup>
                      <m:sSupPr>
                        <m:ctrlPr>
                          <a:rPr lang="en-US" sz="2000" i="1" smtClean="0">
                            <a:latin typeface="Cambria Math" panose="02040503050406030204" pitchFamily="18" charset="0"/>
                          </a:rPr>
                        </m:ctrlPr>
                      </m:sSupPr>
                      <m:e>
                        <m:r>
                          <m:rPr>
                            <m:nor/>
                          </m:rPr>
                          <a:rPr lang="en-US" sz="2000" b="0" i="0" smtClean="0">
                            <a:latin typeface="Cambria Math" panose="02040503050406030204" pitchFamily="18" charset="0"/>
                          </a:rPr>
                          <m:t>[</m:t>
                        </m:r>
                        <m:r>
                          <m:rPr>
                            <m:nor/>
                          </m:rPr>
                          <a:rPr lang="en-US" sz="2000" dirty="0"/>
                          <m:t>(0</m:t>
                        </m:r>
                        <m:r>
                          <m:rPr>
                            <m:nor/>
                          </m:rPr>
                          <a:rPr lang="en-US" sz="2000" b="0" i="0" dirty="0" smtClean="0"/>
                          <m:t>.21</m:t>
                        </m:r>
                        <m:r>
                          <m:rPr>
                            <m:nor/>
                          </m:rPr>
                          <a:rPr lang="en-US" sz="2000" dirty="0"/>
                          <m:t> – 0.</m:t>
                        </m:r>
                        <m:r>
                          <m:rPr>
                            <m:nor/>
                          </m:rPr>
                          <a:rPr lang="en-US" sz="2000" b="0" i="0" dirty="0" smtClean="0"/>
                          <m:t>105</m:t>
                        </m:r>
                        <m:r>
                          <m:rPr>
                            <m:nor/>
                          </m:rPr>
                          <a:rPr lang="en-US" sz="2000" dirty="0"/>
                          <m:t>)</m:t>
                        </m:r>
                      </m:e>
                      <m:sup>
                        <m:r>
                          <a:rPr lang="en-US" sz="2000" b="0" i="1" smtClean="0">
                            <a:latin typeface="Cambria Math" panose="02040503050406030204" pitchFamily="18" charset="0"/>
                          </a:rPr>
                          <m:t>2</m:t>
                        </m:r>
                      </m:sup>
                    </m:sSup>
                  </m:oMath>
                </a14:m>
                <a:r>
                  <a:rPr lang="en-US" sz="2000" dirty="0"/>
                  <a:t> + </a:t>
                </a:r>
                <a14:m>
                  <m:oMath xmlns:m="http://schemas.openxmlformats.org/officeDocument/2006/math">
                    <m:sSup>
                      <m:sSupPr>
                        <m:ctrlPr>
                          <a:rPr lang="en-US" sz="2000" i="1">
                            <a:latin typeface="Cambria Math" panose="02040503050406030204" pitchFamily="18" charset="0"/>
                          </a:rPr>
                        </m:ctrlPr>
                      </m:sSupPr>
                      <m:e>
                        <m:r>
                          <m:rPr>
                            <m:nor/>
                          </m:rPr>
                          <a:rPr lang="en-US" sz="2000" dirty="0"/>
                          <m:t>(0 – 0</m:t>
                        </m:r>
                        <m:r>
                          <m:rPr>
                            <m:nor/>
                          </m:rPr>
                          <a:rPr lang="en-US" sz="2000" b="0" i="0" dirty="0" smtClean="0"/>
                          <m:t>.105</m:t>
                        </m:r>
                        <m:r>
                          <m:rPr>
                            <m:nor/>
                          </m:rPr>
                          <a:rPr lang="en-US" sz="2000" dirty="0"/>
                          <m:t>)</m:t>
                        </m:r>
                      </m:e>
                      <m:sup>
                        <m:r>
                          <a:rPr lang="en-US" sz="2000" i="1">
                            <a:latin typeface="Cambria Math" panose="02040503050406030204" pitchFamily="18" charset="0"/>
                          </a:rPr>
                          <m:t>2</m:t>
                        </m:r>
                      </m:sup>
                    </m:sSup>
                    <m:r>
                      <a:rPr lang="en-US" sz="2000" b="0" i="0" smtClean="0">
                        <a:latin typeface="Cambria Math" panose="02040503050406030204" pitchFamily="18" charset="0"/>
                      </a:rPr>
                      <m:t>]</m:t>
                    </m:r>
                  </m:oMath>
                </a14:m>
                <a:r>
                  <a:rPr lang="en-US" sz="2000" dirty="0"/>
                  <a:t> = </a:t>
                </a:r>
                <a:r>
                  <a:rPr lang="en-US" sz="2000" dirty="0" smtClean="0"/>
                  <a:t>0.02205 </a:t>
                </a:r>
                <a:endParaRPr lang="en-US" sz="2000" dirty="0"/>
              </a:p>
            </p:txBody>
          </p:sp>
        </mc:Choice>
        <mc:Fallback>
          <p:sp>
            <p:nvSpPr>
              <p:cNvPr id="14" name="TextBox 13">
                <a:extLst>
                  <a:ext uri="{FF2B5EF4-FFF2-40B4-BE49-F238E27FC236}">
                    <a16:creationId xmlns:a16="http://schemas.microsoft.com/office/drawing/2014/main" xmlns:a14="http://schemas.microsoft.com/office/drawing/2010/main" xmlns="" id="{9693AC4B-04E6-4A48-B61E-110A77CAAD17}"/>
                  </a:ext>
                </a:extLst>
              </p:cNvPr>
              <p:cNvSpPr txBox="1">
                <a:spLocks noRot="1" noChangeAspect="1" noMove="1" noResize="1" noEditPoints="1" noAdjustHandles="1" noChangeArrowheads="1" noChangeShapeType="1" noTextEdit="1"/>
              </p:cNvSpPr>
              <p:nvPr/>
            </p:nvSpPr>
            <p:spPr>
              <a:xfrm>
                <a:off x="6062419" y="2578632"/>
                <a:ext cx="7620000" cy="460575"/>
              </a:xfrm>
              <a:prstGeom prst="rect">
                <a:avLst/>
              </a:prstGeom>
              <a:blipFill rotWithShape="0">
                <a:blip r:embed="rId6"/>
                <a:stretch>
                  <a:fillRect b="-21053"/>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xmlns="" id="{0022CA1F-A0D1-4DB1-8CFD-7107E1F525EC}"/>
              </a:ext>
            </a:extLst>
          </p:cNvPr>
          <p:cNvSpPr/>
          <p:nvPr/>
        </p:nvSpPr>
        <p:spPr>
          <a:xfrm>
            <a:off x="6037880" y="3178551"/>
            <a:ext cx="3037663" cy="400110"/>
          </a:xfrm>
          <a:prstGeom prst="rect">
            <a:avLst/>
          </a:prstGeom>
        </p:spPr>
        <p:txBody>
          <a:bodyPr wrap="square">
            <a:spAutoFit/>
          </a:bodyPr>
          <a:lstStyle/>
          <a:p>
            <a:r>
              <a:rPr lang="en-US" sz="2000" dirty="0"/>
              <a:t> </a:t>
            </a:r>
            <a:r>
              <a:rPr lang="el-GR" sz="2000" dirty="0"/>
              <a:t>σ</a:t>
            </a:r>
            <a:r>
              <a:rPr lang="en-US" sz="2000" dirty="0"/>
              <a:t> =  </a:t>
            </a:r>
            <a:r>
              <a:rPr lang="en-US" sz="2000" dirty="0" smtClean="0"/>
              <a:t>0.148</a:t>
            </a:r>
            <a:endParaRPr lang="en-US" sz="2000" dirty="0"/>
          </a:p>
        </p:txBody>
      </p:sp>
      <p:sp>
        <p:nvSpPr>
          <p:cNvPr id="13" name="TextBox 12">
            <a:extLst>
              <a:ext uri="{FF2B5EF4-FFF2-40B4-BE49-F238E27FC236}">
                <a16:creationId xmlns:a16="http://schemas.microsoft.com/office/drawing/2014/main" xmlns="" id="{CA9250D0-7C42-4080-9022-F97379039D9F}"/>
              </a:ext>
            </a:extLst>
          </p:cNvPr>
          <p:cNvSpPr txBox="1"/>
          <p:nvPr/>
        </p:nvSpPr>
        <p:spPr>
          <a:xfrm>
            <a:off x="609600" y="2510653"/>
            <a:ext cx="7620000" cy="461665"/>
          </a:xfrm>
          <a:prstGeom prst="rect">
            <a:avLst/>
          </a:prstGeom>
          <a:noFill/>
        </p:spPr>
        <p:txBody>
          <a:bodyPr wrap="square" rtlCol="0">
            <a:spAutoFit/>
          </a:bodyPr>
          <a:lstStyle/>
          <a:p>
            <a:r>
              <a:rPr lang="en-US" sz="2400" b="1" dirty="0" err="1" smtClean="0">
                <a:latin typeface="Times New Roman" panose="02020603050405020304" pitchFamily="18" charset="0"/>
                <a:cs typeface="Times New Roman" panose="02020603050405020304" pitchFamily="18" charset="0"/>
              </a:rPr>
              <a:t>Thuộc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tính</a:t>
            </a:r>
            <a:r>
              <a:rPr lang="en-US" sz="2400" b="1" dirty="0" smtClean="0">
                <a:latin typeface="Times New Roman" panose="02020603050405020304" pitchFamily="18" charset="0"/>
                <a:cs typeface="Times New Roman" panose="02020603050405020304" pitchFamily="18" charset="0"/>
              </a:rPr>
              <a:t> 0: </a:t>
            </a:r>
            <a:r>
              <a:rPr lang="en-US" sz="2400" b="1" dirty="0" smtClean="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7"/>
          <a:stretch>
            <a:fillRect/>
          </a:stretch>
        </p:blipFill>
        <p:spPr>
          <a:xfrm>
            <a:off x="990601" y="5576806"/>
            <a:ext cx="2895600" cy="1128794"/>
          </a:xfrm>
          <a:prstGeom prst="rect">
            <a:avLst/>
          </a:prstGeom>
        </p:spPr>
      </p:pic>
      <p:sp>
        <p:nvSpPr>
          <p:cNvPr id="16" name="Rectangle 15">
            <a:extLst>
              <a:ext uri="{FF2B5EF4-FFF2-40B4-BE49-F238E27FC236}">
                <a16:creationId xmlns:a16="http://schemas.microsoft.com/office/drawing/2014/main" xmlns="" id="{0022CA1F-A0D1-4DB1-8CFD-7107E1F525EC}"/>
              </a:ext>
            </a:extLst>
          </p:cNvPr>
          <p:cNvSpPr/>
          <p:nvPr/>
        </p:nvSpPr>
        <p:spPr>
          <a:xfrm>
            <a:off x="6075336" y="3709512"/>
            <a:ext cx="3037663" cy="400110"/>
          </a:xfrm>
          <a:prstGeom prst="rect">
            <a:avLst/>
          </a:prstGeom>
        </p:spPr>
        <p:txBody>
          <a:bodyPr wrap="square">
            <a:spAutoFit/>
          </a:bodyPr>
          <a:lstStyle/>
          <a:p>
            <a:r>
              <a:rPr lang="en-US" sz="2000" dirty="0" smtClean="0"/>
              <a:t>F(0,06) = 1,0857</a:t>
            </a:r>
            <a:endParaRPr lang="en-US" sz="2000" dirty="0"/>
          </a:p>
        </p:txBody>
      </p:sp>
      <p:sp>
        <p:nvSpPr>
          <p:cNvPr id="17" name="Rectangle 16">
            <a:extLst>
              <a:ext uri="{FF2B5EF4-FFF2-40B4-BE49-F238E27FC236}">
                <a16:creationId xmlns:a16="http://schemas.microsoft.com/office/drawing/2014/main" xmlns="" id="{0022CA1F-A0D1-4DB1-8CFD-7107E1F525EC}"/>
              </a:ext>
            </a:extLst>
          </p:cNvPr>
          <p:cNvSpPr/>
          <p:nvPr/>
        </p:nvSpPr>
        <p:spPr>
          <a:xfrm>
            <a:off x="6105041" y="4295399"/>
            <a:ext cx="3037663" cy="400110"/>
          </a:xfrm>
          <a:prstGeom prst="rect">
            <a:avLst/>
          </a:prstGeom>
        </p:spPr>
        <p:txBody>
          <a:bodyPr wrap="square">
            <a:spAutoFit/>
          </a:bodyPr>
          <a:lstStyle/>
          <a:p>
            <a:r>
              <a:rPr lang="en-US" sz="2000" dirty="0" smtClean="0"/>
              <a:t>F(0,00) = 1,33</a:t>
            </a:r>
            <a:endParaRPr lang="en-US" sz="2000" dirty="0"/>
          </a:p>
        </p:txBody>
      </p:sp>
      <p:sp>
        <p:nvSpPr>
          <p:cNvPr id="18" name="Rectangle 17">
            <a:extLst>
              <a:ext uri="{FF2B5EF4-FFF2-40B4-BE49-F238E27FC236}">
                <a16:creationId xmlns:a16="http://schemas.microsoft.com/office/drawing/2014/main" xmlns="" id="{0022CA1F-A0D1-4DB1-8CFD-7107E1F525EC}"/>
              </a:ext>
            </a:extLst>
          </p:cNvPr>
          <p:cNvSpPr/>
          <p:nvPr/>
        </p:nvSpPr>
        <p:spPr>
          <a:xfrm>
            <a:off x="6105041" y="4805703"/>
            <a:ext cx="4486759" cy="400110"/>
          </a:xfrm>
          <a:prstGeom prst="rect">
            <a:avLst/>
          </a:prstGeom>
        </p:spPr>
        <p:txBody>
          <a:bodyPr wrap="square">
            <a:spAutoFit/>
          </a:bodyPr>
          <a:lstStyle/>
          <a:p>
            <a:r>
              <a:rPr lang="en-US" sz="2000" dirty="0" smtClean="0"/>
              <a:t>A(0,00)</a:t>
            </a:r>
            <a:r>
              <a:rPr lang="en-US" sz="2000" dirty="0" smtClean="0"/>
              <a:t>= 1,33 / (1,0857 + 1,33) = 55%</a:t>
            </a:r>
            <a:endParaRPr lang="en-US" sz="2000" dirty="0"/>
          </a:p>
        </p:txBody>
      </p:sp>
      <p:sp>
        <p:nvSpPr>
          <p:cNvPr id="19" name="Rectangle 18">
            <a:extLst>
              <a:ext uri="{FF2B5EF4-FFF2-40B4-BE49-F238E27FC236}">
                <a16:creationId xmlns:a16="http://schemas.microsoft.com/office/drawing/2014/main" xmlns="" id="{0022CA1F-A0D1-4DB1-8CFD-7107E1F525EC}"/>
              </a:ext>
            </a:extLst>
          </p:cNvPr>
          <p:cNvSpPr/>
          <p:nvPr/>
        </p:nvSpPr>
        <p:spPr>
          <a:xfrm>
            <a:off x="6105041" y="5316007"/>
            <a:ext cx="4943959" cy="400110"/>
          </a:xfrm>
          <a:prstGeom prst="rect">
            <a:avLst/>
          </a:prstGeom>
        </p:spPr>
        <p:txBody>
          <a:bodyPr wrap="square">
            <a:spAutoFit/>
          </a:bodyPr>
          <a:lstStyle/>
          <a:p>
            <a:r>
              <a:rPr lang="en-US" sz="2000" dirty="0" smtClean="0"/>
              <a:t>A(0,06)</a:t>
            </a:r>
            <a:r>
              <a:rPr lang="en-US" sz="2000" dirty="0" smtClean="0"/>
              <a:t>= 1,0857 / (1,0857 + 1,33) = 45%</a:t>
            </a:r>
            <a:endParaRPr lang="en-US" sz="2000" dirty="0"/>
          </a:p>
        </p:txBody>
      </p:sp>
      <p:sp>
        <p:nvSpPr>
          <p:cNvPr id="20" name="Rectangle 19">
            <a:extLst>
              <a:ext uri="{FF2B5EF4-FFF2-40B4-BE49-F238E27FC236}">
                <a16:creationId xmlns:a16="http://schemas.microsoft.com/office/drawing/2014/main" xmlns="" id="{0022CA1F-A0D1-4DB1-8CFD-7107E1F525EC}"/>
              </a:ext>
            </a:extLst>
          </p:cNvPr>
          <p:cNvSpPr/>
          <p:nvPr/>
        </p:nvSpPr>
        <p:spPr>
          <a:xfrm>
            <a:off x="639910" y="5162490"/>
            <a:ext cx="4943959" cy="400110"/>
          </a:xfrm>
          <a:prstGeom prst="rect">
            <a:avLst/>
          </a:prstGeom>
        </p:spPr>
        <p:txBody>
          <a:bodyPr wrap="square">
            <a:spAutoFit/>
          </a:bodyPr>
          <a:lstStyle/>
          <a:p>
            <a:r>
              <a:rPr lang="en-US" sz="2000" dirty="0" err="1" smtClean="0"/>
              <a:t>Hàm</a:t>
            </a:r>
            <a:r>
              <a:rPr lang="en-US" sz="2000" dirty="0" smtClean="0"/>
              <a:t> </a:t>
            </a:r>
            <a:r>
              <a:rPr lang="en-US" sz="2000" dirty="0" err="1" smtClean="0"/>
              <a:t>mật</a:t>
            </a:r>
            <a:r>
              <a:rPr lang="en-US" sz="2000" dirty="0" smtClean="0"/>
              <a:t> </a:t>
            </a:r>
            <a:r>
              <a:rPr lang="en-US" sz="2000" dirty="0" err="1" smtClean="0"/>
              <a:t>độ</a:t>
            </a:r>
            <a:r>
              <a:rPr lang="en-US" sz="2000" dirty="0" smtClean="0"/>
              <a:t> </a:t>
            </a:r>
            <a:r>
              <a:rPr lang="en-US" sz="2000" dirty="0" err="1" smtClean="0"/>
              <a:t>xác</a:t>
            </a:r>
            <a:r>
              <a:rPr lang="en-US" sz="2000" dirty="0" smtClean="0"/>
              <a:t> </a:t>
            </a:r>
            <a:r>
              <a:rPr lang="en-US" sz="2000" dirty="0" err="1" smtClean="0"/>
              <a:t>suất</a:t>
            </a:r>
            <a:endParaRPr lang="en-US" sz="2000" dirty="0"/>
          </a:p>
        </p:txBody>
      </p:sp>
    </p:spTree>
    <p:extLst>
      <p:ext uri="{BB962C8B-B14F-4D97-AF65-F5344CB8AC3E}">
        <p14:creationId xmlns:p14="http://schemas.microsoft.com/office/powerpoint/2010/main" val="40351338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1" y="139680"/>
            <a:ext cx="7687777" cy="944880"/>
          </a:xfrm>
        </p:spPr>
        <p:txBody>
          <a:bodyPr/>
          <a:lstStyle/>
          <a:p>
            <a:pPr algn="ctr"/>
            <a:r>
              <a:rPr lang="en-US" sz="4400" dirty="0">
                <a:solidFill>
                  <a:schemeClr val="accent6">
                    <a:lumMod val="75000"/>
                  </a:schemeClr>
                </a:solidFill>
                <a:latin typeface="Times New Roman" panose="02020603050405020304" pitchFamily="18" charset="0"/>
                <a:cs typeface="Times New Roman" panose="02020603050405020304" pitchFamily="18" charset="0"/>
              </a:rPr>
              <a:t>GIẢI THUẬT</a:t>
            </a:r>
          </a:p>
        </p:txBody>
      </p:sp>
      <p:sp>
        <p:nvSpPr>
          <p:cNvPr id="4" name="Slide Number Placeholder 3"/>
          <p:cNvSpPr>
            <a:spLocks noGrp="1"/>
          </p:cNvSpPr>
          <p:nvPr>
            <p:ph type="sldNum" sz="quarter" idx="12"/>
          </p:nvPr>
        </p:nvSpPr>
        <p:spPr/>
        <p:txBody>
          <a:bodyPr/>
          <a:lstStyle/>
          <a:p>
            <a:fld id="{0F4F63AB-74FF-4D4D-9C96-7E67E70BF8FF}" type="slidenum">
              <a:rPr lang="en-US" altLang="en-US"/>
              <a:t>17</a:t>
            </a:fld>
            <a:endParaRPr lang="en-US" altLang="en-US" dirty="0"/>
          </a:p>
        </p:txBody>
      </p:sp>
      <p:pic>
        <p:nvPicPr>
          <p:cNvPr id="7" name="Content Placeholder 10"/>
          <p:cNvPicPr>
            <a:picLocks noChangeAspect="1"/>
          </p:cNvPicPr>
          <p:nvPr/>
        </p:nvPicPr>
        <p:blipFill>
          <a:blip r:embed="rId3"/>
          <a:stretch>
            <a:fillRect/>
          </a:stretch>
        </p:blipFill>
        <p:spPr>
          <a:xfrm>
            <a:off x="7844790" y="6358890"/>
            <a:ext cx="1616075" cy="358140"/>
          </a:xfrm>
          <a:prstGeom prst="rect">
            <a:avLst/>
          </a:prstGeom>
          <a:noFill/>
          <a:ln>
            <a:noFill/>
          </a:ln>
          <a:effectLst/>
        </p:spPr>
      </p:pic>
      <p:sp>
        <p:nvSpPr>
          <p:cNvPr id="8" name="Rounded Rectangle 6">
            <a:extLst>
              <a:ext uri="{FF2B5EF4-FFF2-40B4-BE49-F238E27FC236}">
                <a16:creationId xmlns:a16="http://schemas.microsoft.com/office/drawing/2014/main" xmlns="" id="{36C41D01-06D4-4DE5-A610-079F8E42987C}"/>
              </a:ext>
            </a:extLst>
          </p:cNvPr>
          <p:cNvSpPr/>
          <p:nvPr/>
        </p:nvSpPr>
        <p:spPr>
          <a:xfrm>
            <a:off x="10126178" y="76200"/>
            <a:ext cx="1989622" cy="104455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chemeClr val="accent6">
                  <a:lumMod val="75000"/>
                </a:schemeClr>
              </a:solidFill>
            </a:endParaRPr>
          </a:p>
        </p:txBody>
      </p:sp>
      <p:sp>
        <p:nvSpPr>
          <p:cNvPr id="9" name="Text Box 7">
            <a:extLst>
              <a:ext uri="{FF2B5EF4-FFF2-40B4-BE49-F238E27FC236}">
                <a16:creationId xmlns:a16="http://schemas.microsoft.com/office/drawing/2014/main" xmlns="" id="{E669A863-157A-433E-B5A4-4FA7DDF89AF4}"/>
              </a:ext>
            </a:extLst>
          </p:cNvPr>
          <p:cNvSpPr txBox="1"/>
          <p:nvPr/>
        </p:nvSpPr>
        <p:spPr>
          <a:xfrm>
            <a:off x="10268660" y="133925"/>
            <a:ext cx="1704658" cy="923330"/>
          </a:xfrm>
          <a:prstGeom prst="rect">
            <a:avLst/>
          </a:prstGeom>
          <a:noFill/>
        </p:spPr>
        <p:txBody>
          <a:bodyPr wrap="squar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I.  </a:t>
            </a:r>
            <a:r>
              <a:rPr lang="en-US" dirty="0" err="1">
                <a:solidFill>
                  <a:schemeClr val="accent6">
                    <a:lumMod val="75000"/>
                  </a:schemeClr>
                </a:solidFill>
                <a:latin typeface="Times New Roman" panose="02020603050405020304" pitchFamily="18" charset="0"/>
                <a:cs typeface="Times New Roman" panose="02020603050405020304" pitchFamily="18" charset="0"/>
              </a:rPr>
              <a:t>Giới</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Thiệu</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II. </a:t>
            </a:r>
            <a:r>
              <a:rPr lang="en-US" dirty="0" err="1">
                <a:solidFill>
                  <a:srgbClr val="FF0000"/>
                </a:solidFill>
                <a:latin typeface="Times New Roman" panose="02020603050405020304" pitchFamily="18" charset="0"/>
                <a:cs typeface="Times New Roman" panose="02020603050405020304" pitchFamily="18" charset="0"/>
              </a:rPr>
              <a:t>Giải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Thuật</a:t>
            </a:r>
            <a:endParaRPr lang="en-US" dirty="0">
              <a:solidFill>
                <a:srgbClr val="FF0000"/>
              </a:solidFill>
              <a:latin typeface="Times New Roman" panose="02020603050405020304" pitchFamily="18" charset="0"/>
              <a:cs typeface="Times New Roman" panose="02020603050405020304" pitchFamily="18" charset="0"/>
            </a:endParaRPr>
          </a:p>
          <a:p>
            <a:r>
              <a:rPr lang="en-US" dirty="0" err="1">
                <a:solidFill>
                  <a:schemeClr val="accent6">
                    <a:lumMod val="75000"/>
                  </a:schemeClr>
                </a:solidFill>
                <a:latin typeface="Times New Roman" panose="02020603050405020304" pitchFamily="18" charset="0"/>
                <a:cs typeface="Times New Roman" panose="02020603050405020304" pitchFamily="18" charset="0"/>
              </a:rPr>
              <a:t>III.Đánh</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giá</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CA9250D0-7C42-4080-9022-F97379039D9F}"/>
              </a:ext>
            </a:extLst>
          </p:cNvPr>
          <p:cNvSpPr txBox="1"/>
          <p:nvPr/>
        </p:nvSpPr>
        <p:spPr>
          <a:xfrm>
            <a:off x="609600" y="1963146"/>
            <a:ext cx="7620000"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quả</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huấn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luyện</a:t>
            </a:r>
            <a:r>
              <a:rPr lang="en-US" sz="2400" b="1"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xmlns="" id="{6733BFC1-A8BD-4B83-ADF4-EC278C76B563}"/>
              </a:ext>
            </a:extLst>
          </p:cNvPr>
          <p:cNvPicPr>
            <a:picLocks noChangeAspect="1"/>
          </p:cNvPicPr>
          <p:nvPr/>
        </p:nvPicPr>
        <p:blipFill>
          <a:blip r:embed="rId4"/>
          <a:stretch>
            <a:fillRect/>
          </a:stretch>
        </p:blipFill>
        <p:spPr>
          <a:xfrm>
            <a:off x="862173" y="3169108"/>
            <a:ext cx="4200525" cy="895350"/>
          </a:xfrm>
          <a:prstGeom prst="rect">
            <a:avLst/>
          </a:prstGeom>
        </p:spPr>
      </p:pic>
      <p:sp>
        <p:nvSpPr>
          <p:cNvPr id="11" name="TextBox 10">
            <a:extLst>
              <a:ext uri="{FF2B5EF4-FFF2-40B4-BE49-F238E27FC236}">
                <a16:creationId xmlns:a16="http://schemas.microsoft.com/office/drawing/2014/main" xmlns="" id="{2DD994FB-28E9-4895-8906-138183F7D4C1}"/>
              </a:ext>
            </a:extLst>
          </p:cNvPr>
          <p:cNvSpPr txBox="1"/>
          <p:nvPr/>
        </p:nvSpPr>
        <p:spPr>
          <a:xfrm>
            <a:off x="6172200" y="1785949"/>
            <a:ext cx="7620000" cy="400110"/>
          </a:xfrm>
          <a:prstGeom prst="rect">
            <a:avLst/>
          </a:prstGeom>
          <a:noFill/>
        </p:spPr>
        <p:txBody>
          <a:bodyPr wrap="square" rtlCol="0">
            <a:spAutoFit/>
          </a:bodyPr>
          <a:lstStyle/>
          <a:p>
            <a:r>
              <a:rPr lang="en-US" sz="2000" dirty="0"/>
              <a:t>µ = </a:t>
            </a:r>
            <a:r>
              <a:rPr lang="en-US" sz="2000" dirty="0" smtClean="0"/>
              <a:t>0. </a:t>
            </a:r>
            <a:r>
              <a:rPr lang="en-US" sz="2000" dirty="0"/>
              <a:t>/2 = 0.03</a:t>
            </a:r>
          </a:p>
        </p:txBody>
      </p:sp>
      <p:pic>
        <p:nvPicPr>
          <p:cNvPr id="12" name="Picture 11">
            <a:extLst>
              <a:ext uri="{FF2B5EF4-FFF2-40B4-BE49-F238E27FC236}">
                <a16:creationId xmlns:a16="http://schemas.microsoft.com/office/drawing/2014/main" xmlns="" id="{2238E911-A7FC-402C-86DF-FACE909A731B}"/>
              </a:ext>
            </a:extLst>
          </p:cNvPr>
          <p:cNvPicPr>
            <a:picLocks noChangeAspect="1"/>
          </p:cNvPicPr>
          <p:nvPr/>
        </p:nvPicPr>
        <p:blipFill>
          <a:blip r:embed="rId5"/>
          <a:stretch>
            <a:fillRect/>
          </a:stretch>
        </p:blipFill>
        <p:spPr>
          <a:xfrm>
            <a:off x="909798" y="4421076"/>
            <a:ext cx="4152900" cy="723900"/>
          </a:xfrm>
          <a:prstGeom prst="rect">
            <a:avLst/>
          </a:prstGeom>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xmlns="" id="{9693AC4B-04E6-4A48-B61E-110A77CAAD17}"/>
                  </a:ext>
                </a:extLst>
              </p:cNvPr>
              <p:cNvSpPr txBox="1"/>
              <p:nvPr/>
            </p:nvSpPr>
            <p:spPr>
              <a:xfrm>
                <a:off x="6125704" y="2487338"/>
                <a:ext cx="7620000" cy="460575"/>
              </a:xfrm>
              <a:prstGeom prst="rect">
                <a:avLst/>
              </a:prstGeom>
              <a:noFill/>
            </p:spPr>
            <p:txBody>
              <a:bodyPr wrap="square" rtlCol="0">
                <a:spAutoFit/>
              </a:bodyPr>
              <a:lstStyle/>
              <a:p>
                <a14:m>
                  <m:oMath xmlns:m="http://schemas.openxmlformats.org/officeDocument/2006/math">
                    <m:sSup>
                      <m:sSupPr>
                        <m:ctrlPr>
                          <a:rPr lang="el-GR" sz="2400" i="1" dirty="0" smtClean="0">
                            <a:latin typeface="Cambria Math" panose="02040503050406030204" pitchFamily="18" charset="0"/>
                          </a:rPr>
                        </m:ctrlPr>
                      </m:sSupPr>
                      <m:e>
                        <m:r>
                          <a:rPr lang="el-GR" sz="2400" i="1" dirty="0">
                            <a:latin typeface="Cambria Math" panose="02040503050406030204" pitchFamily="18" charset="0"/>
                          </a:rPr>
                          <m:t>𝜎</m:t>
                        </m:r>
                      </m:e>
                      <m:sup>
                        <m:r>
                          <a:rPr lang="en-US" sz="2400" b="0" i="1" dirty="0" smtClean="0">
                            <a:latin typeface="Cambria Math" panose="02040503050406030204" pitchFamily="18" charset="0"/>
                          </a:rPr>
                          <m:t>2</m:t>
                        </m:r>
                      </m:sup>
                    </m:sSup>
                  </m:oMath>
                </a14:m>
                <a:r>
                  <a:rPr lang="en-US" sz="2000" dirty="0"/>
                  <a:t> = 1</a:t>
                </a:r>
                <a14:m>
                  <m:oMath xmlns:m="http://schemas.openxmlformats.org/officeDocument/2006/math">
                    <m:r>
                      <a:rPr lang="en-US" sz="2000" b="0" i="0" smtClean="0">
                        <a:latin typeface="Cambria Math" panose="02040503050406030204" pitchFamily="18" charset="0"/>
                      </a:rPr>
                      <m:t>.</m:t>
                    </m:r>
                    <m:sSup>
                      <m:sSupPr>
                        <m:ctrlPr>
                          <a:rPr lang="en-US" sz="2000" i="1" smtClean="0">
                            <a:latin typeface="Cambria Math" panose="02040503050406030204" pitchFamily="18" charset="0"/>
                          </a:rPr>
                        </m:ctrlPr>
                      </m:sSupPr>
                      <m:e>
                        <m:r>
                          <m:rPr>
                            <m:nor/>
                          </m:rPr>
                          <a:rPr lang="en-US" sz="2000" b="0" i="0" smtClean="0">
                            <a:latin typeface="Cambria Math" panose="02040503050406030204" pitchFamily="18" charset="0"/>
                          </a:rPr>
                          <m:t>[</m:t>
                        </m:r>
                        <m:r>
                          <m:rPr>
                            <m:nor/>
                          </m:rPr>
                          <a:rPr lang="en-US" sz="2000" dirty="0"/>
                          <m:t>(0 – 0.03)</m:t>
                        </m:r>
                      </m:e>
                      <m:sup>
                        <m:r>
                          <a:rPr lang="en-US" sz="2000" b="0" i="1" smtClean="0">
                            <a:latin typeface="Cambria Math" panose="02040503050406030204" pitchFamily="18" charset="0"/>
                          </a:rPr>
                          <m:t>2</m:t>
                        </m:r>
                      </m:sup>
                    </m:sSup>
                  </m:oMath>
                </a14:m>
                <a:r>
                  <a:rPr lang="en-US" sz="2000" dirty="0"/>
                  <a:t> + </a:t>
                </a:r>
                <a14:m>
                  <m:oMath xmlns:m="http://schemas.openxmlformats.org/officeDocument/2006/math">
                    <m:sSup>
                      <m:sSupPr>
                        <m:ctrlPr>
                          <a:rPr lang="en-US" sz="2000" i="1">
                            <a:latin typeface="Cambria Math" panose="02040503050406030204" pitchFamily="18" charset="0"/>
                          </a:rPr>
                        </m:ctrlPr>
                      </m:sSupPr>
                      <m:e>
                        <m:r>
                          <m:rPr>
                            <m:nor/>
                          </m:rPr>
                          <a:rPr lang="en-US" sz="2000" dirty="0"/>
                          <m:t>(0</m:t>
                        </m:r>
                        <m:r>
                          <m:rPr>
                            <m:nor/>
                          </m:rPr>
                          <a:rPr lang="en-US" sz="2000" b="0" i="0" dirty="0" smtClean="0"/>
                          <m:t>.06</m:t>
                        </m:r>
                        <m:r>
                          <m:rPr>
                            <m:nor/>
                          </m:rPr>
                          <a:rPr lang="en-US" sz="2000" dirty="0"/>
                          <m:t> – 0.03)</m:t>
                        </m:r>
                      </m:e>
                      <m:sup>
                        <m:r>
                          <a:rPr lang="en-US" sz="2000" i="1">
                            <a:latin typeface="Cambria Math" panose="02040503050406030204" pitchFamily="18" charset="0"/>
                          </a:rPr>
                          <m:t>2</m:t>
                        </m:r>
                      </m:sup>
                    </m:sSup>
                    <m:r>
                      <a:rPr lang="en-US" sz="2000" b="0" i="0" smtClean="0">
                        <a:latin typeface="Cambria Math" panose="02040503050406030204" pitchFamily="18" charset="0"/>
                      </a:rPr>
                      <m:t>]</m:t>
                    </m:r>
                  </m:oMath>
                </a14:m>
                <a:r>
                  <a:rPr lang="en-US" sz="2000" dirty="0"/>
                  <a:t> = 0.0018 </a:t>
                </a:r>
              </a:p>
            </p:txBody>
          </p:sp>
        </mc:Choice>
        <mc:Fallback>
          <p:sp>
            <p:nvSpPr>
              <p:cNvPr id="14" name="TextBox 13">
                <a:extLst>
                  <a:ext uri="{FF2B5EF4-FFF2-40B4-BE49-F238E27FC236}">
                    <a16:creationId xmlns:a16="http://schemas.microsoft.com/office/drawing/2014/main" xmlns:a14="http://schemas.microsoft.com/office/drawing/2010/main" xmlns="" id="{9693AC4B-04E6-4A48-B61E-110A77CAAD17}"/>
                  </a:ext>
                </a:extLst>
              </p:cNvPr>
              <p:cNvSpPr txBox="1">
                <a:spLocks noRot="1" noChangeAspect="1" noMove="1" noResize="1" noEditPoints="1" noAdjustHandles="1" noChangeArrowheads="1" noChangeShapeType="1" noTextEdit="1"/>
              </p:cNvSpPr>
              <p:nvPr/>
            </p:nvSpPr>
            <p:spPr>
              <a:xfrm>
                <a:off x="6125704" y="2487338"/>
                <a:ext cx="7620000" cy="460575"/>
              </a:xfrm>
              <a:prstGeom prst="rect">
                <a:avLst/>
              </a:prstGeom>
              <a:blipFill rotWithShape="0">
                <a:blip r:embed="rId6"/>
                <a:stretch>
                  <a:fillRect b="-21053"/>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xmlns="" id="{0022CA1F-A0D1-4DB1-8CFD-7107E1F525EC}"/>
              </a:ext>
            </a:extLst>
          </p:cNvPr>
          <p:cNvSpPr/>
          <p:nvPr/>
        </p:nvSpPr>
        <p:spPr>
          <a:xfrm>
            <a:off x="6096000" y="3190512"/>
            <a:ext cx="3037663" cy="400110"/>
          </a:xfrm>
          <a:prstGeom prst="rect">
            <a:avLst/>
          </a:prstGeom>
        </p:spPr>
        <p:txBody>
          <a:bodyPr wrap="square">
            <a:spAutoFit/>
          </a:bodyPr>
          <a:lstStyle/>
          <a:p>
            <a:r>
              <a:rPr lang="en-US" sz="2000" dirty="0"/>
              <a:t> </a:t>
            </a:r>
            <a:r>
              <a:rPr lang="el-GR" sz="2000" dirty="0"/>
              <a:t>σ</a:t>
            </a:r>
            <a:r>
              <a:rPr lang="en-US" sz="2000" dirty="0"/>
              <a:t> =  0.0424</a:t>
            </a:r>
          </a:p>
        </p:txBody>
      </p:sp>
      <p:sp>
        <p:nvSpPr>
          <p:cNvPr id="13" name="TextBox 12">
            <a:extLst>
              <a:ext uri="{FF2B5EF4-FFF2-40B4-BE49-F238E27FC236}">
                <a16:creationId xmlns:a16="http://schemas.microsoft.com/office/drawing/2014/main" xmlns="" id="{CA9250D0-7C42-4080-9022-F97379039D9F}"/>
              </a:ext>
            </a:extLst>
          </p:cNvPr>
          <p:cNvSpPr txBox="1"/>
          <p:nvPr/>
        </p:nvSpPr>
        <p:spPr>
          <a:xfrm>
            <a:off x="609600" y="2510653"/>
            <a:ext cx="7620000" cy="461665"/>
          </a:xfrm>
          <a:prstGeom prst="rect">
            <a:avLst/>
          </a:prstGeom>
          <a:noFill/>
        </p:spPr>
        <p:txBody>
          <a:bodyPr wrap="square" rtlCol="0">
            <a:spAutoFit/>
          </a:bodyPr>
          <a:lstStyle/>
          <a:p>
            <a:r>
              <a:rPr lang="en-US" sz="2400" b="1" dirty="0" err="1" smtClean="0">
                <a:latin typeface="Times New Roman" panose="02020603050405020304" pitchFamily="18" charset="0"/>
                <a:cs typeface="Times New Roman" panose="02020603050405020304" pitchFamily="18" charset="0"/>
              </a:rPr>
              <a:t>Thuộc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tính</a:t>
            </a:r>
            <a:r>
              <a:rPr lang="en-US" sz="2400" b="1" dirty="0" smtClean="0">
                <a:latin typeface="Times New Roman" panose="02020603050405020304" pitchFamily="18" charset="0"/>
                <a:cs typeface="Times New Roman" panose="02020603050405020304" pitchFamily="18" charset="0"/>
              </a:rPr>
              <a:t> 1: </a:t>
            </a:r>
            <a:r>
              <a:rPr lang="en-US" sz="2400" b="1" dirty="0" smtClean="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xmlns="" id="{0022CA1F-A0D1-4DB1-8CFD-7107E1F525EC}"/>
              </a:ext>
            </a:extLst>
          </p:cNvPr>
          <p:cNvSpPr/>
          <p:nvPr/>
        </p:nvSpPr>
        <p:spPr>
          <a:xfrm>
            <a:off x="6095999" y="3817843"/>
            <a:ext cx="3037663" cy="400110"/>
          </a:xfrm>
          <a:prstGeom prst="rect">
            <a:avLst/>
          </a:prstGeom>
        </p:spPr>
        <p:txBody>
          <a:bodyPr wrap="square">
            <a:spAutoFit/>
          </a:bodyPr>
          <a:lstStyle/>
          <a:p>
            <a:r>
              <a:rPr lang="en-US" sz="2000" dirty="0" smtClean="0"/>
              <a:t>F(0,21) = 4,765</a:t>
            </a:r>
            <a:endParaRPr lang="en-US" sz="2000" dirty="0"/>
          </a:p>
        </p:txBody>
      </p:sp>
      <p:sp>
        <p:nvSpPr>
          <p:cNvPr id="18" name="Rectangle 17">
            <a:extLst>
              <a:ext uri="{FF2B5EF4-FFF2-40B4-BE49-F238E27FC236}">
                <a16:creationId xmlns:a16="http://schemas.microsoft.com/office/drawing/2014/main" xmlns="" id="{0022CA1F-A0D1-4DB1-8CFD-7107E1F525EC}"/>
              </a:ext>
            </a:extLst>
          </p:cNvPr>
          <p:cNvSpPr/>
          <p:nvPr/>
        </p:nvSpPr>
        <p:spPr>
          <a:xfrm>
            <a:off x="6095998" y="4413694"/>
            <a:ext cx="3037663" cy="400110"/>
          </a:xfrm>
          <a:prstGeom prst="rect">
            <a:avLst/>
          </a:prstGeom>
        </p:spPr>
        <p:txBody>
          <a:bodyPr wrap="square">
            <a:spAutoFit/>
          </a:bodyPr>
          <a:lstStyle/>
          <a:p>
            <a:r>
              <a:rPr lang="en-US" sz="2000" dirty="0" smtClean="0"/>
              <a:t>F(0,00) = 1,986</a:t>
            </a:r>
            <a:endParaRPr lang="en-US" sz="2000" dirty="0"/>
          </a:p>
        </p:txBody>
      </p:sp>
      <p:sp>
        <p:nvSpPr>
          <p:cNvPr id="19" name="Rectangle 18">
            <a:extLst>
              <a:ext uri="{FF2B5EF4-FFF2-40B4-BE49-F238E27FC236}">
                <a16:creationId xmlns:a16="http://schemas.microsoft.com/office/drawing/2014/main" xmlns="" id="{0022CA1F-A0D1-4DB1-8CFD-7107E1F525EC}"/>
              </a:ext>
            </a:extLst>
          </p:cNvPr>
          <p:cNvSpPr/>
          <p:nvPr/>
        </p:nvSpPr>
        <p:spPr>
          <a:xfrm>
            <a:off x="6141202" y="4899155"/>
            <a:ext cx="4907798" cy="400110"/>
          </a:xfrm>
          <a:prstGeom prst="rect">
            <a:avLst/>
          </a:prstGeom>
        </p:spPr>
        <p:txBody>
          <a:bodyPr wrap="square">
            <a:spAutoFit/>
          </a:bodyPr>
          <a:lstStyle/>
          <a:p>
            <a:r>
              <a:rPr lang="en-US" sz="2000" dirty="0" smtClean="0"/>
              <a:t>A(0,21)</a:t>
            </a:r>
            <a:r>
              <a:rPr lang="en-US" sz="2000" dirty="0" smtClean="0"/>
              <a:t>= 4,765 / (4,765 + 1,986) = 71%</a:t>
            </a:r>
            <a:endParaRPr lang="en-US" sz="2000" dirty="0"/>
          </a:p>
        </p:txBody>
      </p:sp>
      <p:sp>
        <p:nvSpPr>
          <p:cNvPr id="21" name="Rectangle 20">
            <a:extLst>
              <a:ext uri="{FF2B5EF4-FFF2-40B4-BE49-F238E27FC236}">
                <a16:creationId xmlns:a16="http://schemas.microsoft.com/office/drawing/2014/main" xmlns="" id="{0022CA1F-A0D1-4DB1-8CFD-7107E1F525EC}"/>
              </a:ext>
            </a:extLst>
          </p:cNvPr>
          <p:cNvSpPr/>
          <p:nvPr/>
        </p:nvSpPr>
        <p:spPr>
          <a:xfrm>
            <a:off x="6115367" y="5443885"/>
            <a:ext cx="5162233" cy="400110"/>
          </a:xfrm>
          <a:prstGeom prst="rect">
            <a:avLst/>
          </a:prstGeom>
        </p:spPr>
        <p:txBody>
          <a:bodyPr wrap="square">
            <a:spAutoFit/>
          </a:bodyPr>
          <a:lstStyle/>
          <a:p>
            <a:r>
              <a:rPr lang="en-US" sz="2000" dirty="0" smtClean="0"/>
              <a:t>A(0,00)</a:t>
            </a:r>
            <a:r>
              <a:rPr lang="en-US" sz="2000" dirty="0" smtClean="0"/>
              <a:t>= 1,986 / (4,765 + 1,986) = 29%</a:t>
            </a:r>
            <a:endParaRPr lang="en-US" sz="2000" dirty="0"/>
          </a:p>
        </p:txBody>
      </p:sp>
      <p:pic>
        <p:nvPicPr>
          <p:cNvPr id="22" name="Picture 21"/>
          <p:cNvPicPr>
            <a:picLocks noChangeAspect="1"/>
          </p:cNvPicPr>
          <p:nvPr/>
        </p:nvPicPr>
        <p:blipFill>
          <a:blip r:embed="rId7"/>
          <a:stretch>
            <a:fillRect/>
          </a:stretch>
        </p:blipFill>
        <p:spPr>
          <a:xfrm>
            <a:off x="990601" y="5576806"/>
            <a:ext cx="2895600" cy="1128794"/>
          </a:xfrm>
          <a:prstGeom prst="rect">
            <a:avLst/>
          </a:prstGeom>
        </p:spPr>
      </p:pic>
      <p:sp>
        <p:nvSpPr>
          <p:cNvPr id="23" name="Rectangle 22">
            <a:extLst>
              <a:ext uri="{FF2B5EF4-FFF2-40B4-BE49-F238E27FC236}">
                <a16:creationId xmlns:a16="http://schemas.microsoft.com/office/drawing/2014/main" xmlns="" id="{0022CA1F-A0D1-4DB1-8CFD-7107E1F525EC}"/>
              </a:ext>
            </a:extLst>
          </p:cNvPr>
          <p:cNvSpPr/>
          <p:nvPr/>
        </p:nvSpPr>
        <p:spPr>
          <a:xfrm>
            <a:off x="639910" y="5162490"/>
            <a:ext cx="4943959" cy="400110"/>
          </a:xfrm>
          <a:prstGeom prst="rect">
            <a:avLst/>
          </a:prstGeom>
        </p:spPr>
        <p:txBody>
          <a:bodyPr wrap="square">
            <a:spAutoFit/>
          </a:bodyPr>
          <a:lstStyle/>
          <a:p>
            <a:r>
              <a:rPr lang="en-US" sz="2000" dirty="0" err="1" smtClean="0"/>
              <a:t>Hàm</a:t>
            </a:r>
            <a:r>
              <a:rPr lang="en-US" sz="2000" dirty="0" smtClean="0"/>
              <a:t> </a:t>
            </a:r>
            <a:r>
              <a:rPr lang="en-US" sz="2000" dirty="0" err="1" smtClean="0"/>
              <a:t>mật</a:t>
            </a:r>
            <a:r>
              <a:rPr lang="en-US" sz="2000" dirty="0" smtClean="0"/>
              <a:t> </a:t>
            </a:r>
            <a:r>
              <a:rPr lang="en-US" sz="2000" dirty="0" err="1" smtClean="0"/>
              <a:t>độ</a:t>
            </a:r>
            <a:r>
              <a:rPr lang="en-US" sz="2000" dirty="0" smtClean="0"/>
              <a:t> </a:t>
            </a:r>
            <a:r>
              <a:rPr lang="en-US" sz="2000" dirty="0" err="1" smtClean="0"/>
              <a:t>xác</a:t>
            </a:r>
            <a:r>
              <a:rPr lang="en-US" sz="2000" dirty="0" smtClean="0"/>
              <a:t> </a:t>
            </a:r>
            <a:r>
              <a:rPr lang="en-US" sz="2000" dirty="0" err="1" smtClean="0"/>
              <a:t>suất</a:t>
            </a:r>
            <a:endParaRPr lang="en-US" sz="2000" dirty="0"/>
          </a:p>
        </p:txBody>
      </p:sp>
    </p:spTree>
    <p:extLst>
      <p:ext uri="{BB962C8B-B14F-4D97-AF65-F5344CB8AC3E}">
        <p14:creationId xmlns:p14="http://schemas.microsoft.com/office/powerpoint/2010/main" val="3685232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4F63AB-74FF-4D4D-9C96-7E67E70BF8FF}" type="slidenum">
              <a:rPr lang="en-US" altLang="en-US"/>
              <a:t>18</a:t>
            </a:fld>
            <a:endParaRPr lang="en-US" altLang="en-US"/>
          </a:p>
        </p:txBody>
      </p:sp>
      <p:pic>
        <p:nvPicPr>
          <p:cNvPr id="12" name="Content Placeholder 10"/>
          <p:cNvPicPr>
            <a:picLocks noGrp="1" noChangeAspect="1"/>
          </p:cNvPicPr>
          <p:nvPr>
            <p:ph idx="1"/>
          </p:nvPr>
        </p:nvPicPr>
        <p:blipFill>
          <a:blip r:embed="rId3"/>
          <a:stretch>
            <a:fillRect/>
          </a:stretch>
        </p:blipFill>
        <p:spPr>
          <a:xfrm>
            <a:off x="7713980" y="6490970"/>
            <a:ext cx="1768475" cy="289560"/>
          </a:xfrm>
          <a:prstGeom prst="rect">
            <a:avLst/>
          </a:prstGeom>
          <a:noFill/>
          <a:ln>
            <a:noFill/>
          </a:ln>
          <a:effectLst/>
        </p:spPr>
      </p:pic>
      <p:sp>
        <p:nvSpPr>
          <p:cNvPr id="11" name="Title 1"/>
          <p:cNvSpPr>
            <a:spLocks noGrp="1"/>
          </p:cNvSpPr>
          <p:nvPr/>
        </p:nvSpPr>
        <p:spPr>
          <a:xfrm>
            <a:off x="2408554" y="139700"/>
            <a:ext cx="7717623" cy="944880"/>
          </a:xfrm>
          <a:prstGeom prst="rect">
            <a:avLst/>
          </a:prstGeom>
          <a:noFill/>
          <a:ln>
            <a:noFill/>
          </a:ln>
          <a:effectLst/>
        </p:spPr>
        <p:txBody>
          <a:bodyPr vert="horz" wrap="square" lIns="91440" tIns="45720" rIns="91440" bIns="45720" numCol="1" anchor="ctr" anchorCtr="0" compatLnSpc="1"/>
          <a:lst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pPr algn="ctr"/>
            <a:r>
              <a:rPr lang="en-US" sz="4400" dirty="0">
                <a:solidFill>
                  <a:schemeClr val="accent6">
                    <a:lumMod val="75000"/>
                  </a:schemeClr>
                </a:solidFill>
                <a:latin typeface="Times New Roman" panose="02020603050405020304" pitchFamily="18" charset="0"/>
                <a:cs typeface="Times New Roman" panose="02020603050405020304" pitchFamily="18" charset="0"/>
              </a:rPr>
              <a:t>GIẢI THUẬT</a:t>
            </a:r>
            <a:endParaRPr lang="en-US" sz="4400" dirty="0">
              <a:solidFill>
                <a:srgbClr val="002060"/>
              </a:solidFill>
              <a:latin typeface="Times New Roman" panose="02020603050405020304" pitchFamily="18" charset="0"/>
              <a:cs typeface="Times New Roman" panose="02020603050405020304" pitchFamily="18" charset="0"/>
            </a:endParaRPr>
          </a:p>
        </p:txBody>
      </p:sp>
      <p:sp>
        <p:nvSpPr>
          <p:cNvPr id="10" name="Rounded Rectangle 6">
            <a:extLst>
              <a:ext uri="{FF2B5EF4-FFF2-40B4-BE49-F238E27FC236}">
                <a16:creationId xmlns:a16="http://schemas.microsoft.com/office/drawing/2014/main" xmlns="" id="{EE9CEA04-1A24-406D-8D00-C42CB8DB07D1}"/>
              </a:ext>
            </a:extLst>
          </p:cNvPr>
          <p:cNvSpPr/>
          <p:nvPr/>
        </p:nvSpPr>
        <p:spPr>
          <a:xfrm>
            <a:off x="10126178" y="76200"/>
            <a:ext cx="1989622" cy="104455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chemeClr val="accent6">
                  <a:lumMod val="75000"/>
                </a:schemeClr>
              </a:solidFill>
            </a:endParaRPr>
          </a:p>
        </p:txBody>
      </p:sp>
      <p:sp>
        <p:nvSpPr>
          <p:cNvPr id="13" name="Text Box 7">
            <a:extLst>
              <a:ext uri="{FF2B5EF4-FFF2-40B4-BE49-F238E27FC236}">
                <a16:creationId xmlns:a16="http://schemas.microsoft.com/office/drawing/2014/main" xmlns="" id="{5A6A5E5E-C031-4378-AD9A-77336E1D98C8}"/>
              </a:ext>
            </a:extLst>
          </p:cNvPr>
          <p:cNvSpPr txBox="1"/>
          <p:nvPr/>
        </p:nvSpPr>
        <p:spPr>
          <a:xfrm>
            <a:off x="10268660" y="133925"/>
            <a:ext cx="1704658" cy="923330"/>
          </a:xfrm>
          <a:prstGeom prst="rect">
            <a:avLst/>
          </a:prstGeom>
          <a:noFill/>
        </p:spPr>
        <p:txBody>
          <a:bodyPr wrap="squar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I.  </a:t>
            </a:r>
            <a:r>
              <a:rPr lang="en-US" dirty="0" err="1">
                <a:solidFill>
                  <a:schemeClr val="accent6">
                    <a:lumMod val="75000"/>
                  </a:schemeClr>
                </a:solidFill>
                <a:latin typeface="Times New Roman" panose="02020603050405020304" pitchFamily="18" charset="0"/>
                <a:cs typeface="Times New Roman" panose="02020603050405020304" pitchFamily="18" charset="0"/>
              </a:rPr>
              <a:t>Giới</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Thiệu</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II. </a:t>
            </a:r>
            <a:r>
              <a:rPr lang="en-US" dirty="0" err="1">
                <a:solidFill>
                  <a:srgbClr val="FF0000"/>
                </a:solidFill>
                <a:latin typeface="Times New Roman" panose="02020603050405020304" pitchFamily="18" charset="0"/>
                <a:cs typeface="Times New Roman" panose="02020603050405020304" pitchFamily="18" charset="0"/>
              </a:rPr>
              <a:t>Giải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Thuật</a:t>
            </a:r>
            <a:endParaRPr lang="en-US" dirty="0">
              <a:solidFill>
                <a:srgbClr val="FF0000"/>
              </a:solidFill>
              <a:latin typeface="Times New Roman" panose="02020603050405020304" pitchFamily="18" charset="0"/>
              <a:cs typeface="Times New Roman" panose="02020603050405020304" pitchFamily="18" charset="0"/>
            </a:endParaRPr>
          </a:p>
          <a:p>
            <a:r>
              <a:rPr lang="en-US" dirty="0" err="1">
                <a:solidFill>
                  <a:schemeClr val="accent6">
                    <a:lumMod val="75000"/>
                  </a:schemeClr>
                </a:solidFill>
                <a:latin typeface="Times New Roman" panose="02020603050405020304" pitchFamily="18" charset="0"/>
                <a:cs typeface="Times New Roman" panose="02020603050405020304" pitchFamily="18" charset="0"/>
              </a:rPr>
              <a:t>III.Đánh</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giá</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xmlns="" id="{10B4548C-1E2A-4BE8-AB5C-6BDA22711BC0}"/>
              </a:ext>
            </a:extLst>
          </p:cNvPr>
          <p:cNvSpPr txBox="1"/>
          <p:nvPr/>
        </p:nvSpPr>
        <p:spPr>
          <a:xfrm>
            <a:off x="613782" y="1981200"/>
            <a:ext cx="8073018"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err="1">
                <a:latin typeface="Times New Roman" panose="02020603050405020304" pitchFamily="18" charset="0"/>
                <a:cs typeface="Times New Roman" panose="02020603050405020304" pitchFamily="18" charset="0"/>
              </a:rPr>
              <a:t>Chọn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thức</a:t>
            </a:r>
            <a:r>
              <a:rPr lang="en-US" sz="2400" b="1" dirty="0">
                <a:latin typeface="Times New Roman" panose="02020603050405020304" pitchFamily="18" charset="0"/>
                <a:cs typeface="Times New Roman" panose="02020603050405020304" pitchFamily="18" charset="0"/>
              </a:rPr>
              <a:t> Hold-out </a:t>
            </a:r>
            <a:r>
              <a:rPr lang="en-US" sz="2400" b="1" dirty="0" err="1">
                <a:latin typeface="Times New Roman" panose="02020603050405020304" pitchFamily="18" charset="0"/>
                <a:cs typeface="Times New Roman" panose="02020603050405020304" pitchFamily="18" charset="0"/>
              </a:rPr>
              <a:t>để</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đánh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giá</a:t>
            </a:r>
            <a:r>
              <a:rPr lang="en-US" sz="2400" b="1"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xmlns="" id="{A74AF938-4FAB-41B9-8396-FA4EFF76989D}"/>
              </a:ext>
            </a:extLst>
          </p:cNvPr>
          <p:cNvPicPr>
            <a:picLocks noChangeAspect="1"/>
          </p:cNvPicPr>
          <p:nvPr/>
        </p:nvPicPr>
        <p:blipFill>
          <a:blip r:embed="rId4"/>
          <a:stretch>
            <a:fillRect/>
          </a:stretch>
        </p:blipFill>
        <p:spPr>
          <a:xfrm>
            <a:off x="990600" y="2573039"/>
            <a:ext cx="8680101" cy="37906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4F63AB-74FF-4D4D-9C96-7E67E70BF8FF}" type="slidenum">
              <a:rPr lang="en-US" altLang="en-US"/>
              <a:t>19</a:t>
            </a:fld>
            <a:endParaRPr lang="en-US" altLang="en-US"/>
          </a:p>
        </p:txBody>
      </p:sp>
      <p:pic>
        <p:nvPicPr>
          <p:cNvPr id="12" name="Content Placeholder 10"/>
          <p:cNvPicPr>
            <a:picLocks noGrp="1" noChangeAspect="1"/>
          </p:cNvPicPr>
          <p:nvPr>
            <p:ph idx="1"/>
          </p:nvPr>
        </p:nvPicPr>
        <p:blipFill>
          <a:blip r:embed="rId3"/>
          <a:stretch>
            <a:fillRect/>
          </a:stretch>
        </p:blipFill>
        <p:spPr>
          <a:xfrm>
            <a:off x="7713980" y="6490970"/>
            <a:ext cx="1768475" cy="289560"/>
          </a:xfrm>
          <a:prstGeom prst="rect">
            <a:avLst/>
          </a:prstGeom>
          <a:noFill/>
          <a:ln>
            <a:noFill/>
          </a:ln>
          <a:effectLst/>
        </p:spPr>
      </p:pic>
      <p:pic>
        <p:nvPicPr>
          <p:cNvPr id="9" name="Content Placeholder 10"/>
          <p:cNvPicPr>
            <a:picLocks noChangeAspect="1"/>
          </p:cNvPicPr>
          <p:nvPr/>
        </p:nvPicPr>
        <p:blipFill>
          <a:blip r:embed="rId3"/>
          <a:stretch>
            <a:fillRect/>
          </a:stretch>
        </p:blipFill>
        <p:spPr>
          <a:xfrm>
            <a:off x="7840980" y="6617970"/>
            <a:ext cx="1768475" cy="289560"/>
          </a:xfrm>
          <a:prstGeom prst="rect">
            <a:avLst/>
          </a:prstGeom>
          <a:noFill/>
          <a:ln>
            <a:noFill/>
          </a:ln>
          <a:effectLst/>
        </p:spPr>
      </p:pic>
      <p:sp>
        <p:nvSpPr>
          <p:cNvPr id="11" name="Title 1"/>
          <p:cNvSpPr>
            <a:spLocks noGrp="1"/>
          </p:cNvSpPr>
          <p:nvPr/>
        </p:nvSpPr>
        <p:spPr>
          <a:xfrm>
            <a:off x="2408554" y="139700"/>
            <a:ext cx="7717623" cy="944880"/>
          </a:xfrm>
          <a:prstGeom prst="rect">
            <a:avLst/>
          </a:prstGeom>
          <a:noFill/>
          <a:ln>
            <a:noFill/>
          </a:ln>
          <a:effectLst/>
        </p:spPr>
        <p:txBody>
          <a:bodyPr vert="horz" wrap="square" lIns="91440" tIns="45720" rIns="91440" bIns="45720" numCol="1" anchor="ctr" anchorCtr="0" compatLnSpc="1"/>
          <a:lst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pPr algn="ctr"/>
            <a:r>
              <a:rPr lang="en-US" sz="4400" dirty="0">
                <a:solidFill>
                  <a:srgbClr val="002060"/>
                </a:solidFill>
                <a:latin typeface="Times New Roman" panose="02020603050405020304" pitchFamily="18" charset="0"/>
                <a:cs typeface="Times New Roman" panose="02020603050405020304" pitchFamily="18" charset="0"/>
              </a:rPr>
              <a:t>GIẢI THUẬT</a:t>
            </a:r>
          </a:p>
        </p:txBody>
      </p:sp>
      <p:sp>
        <p:nvSpPr>
          <p:cNvPr id="10" name="Rounded Rectangle 6">
            <a:extLst>
              <a:ext uri="{FF2B5EF4-FFF2-40B4-BE49-F238E27FC236}">
                <a16:creationId xmlns:a16="http://schemas.microsoft.com/office/drawing/2014/main" xmlns="" id="{EE9CEA04-1A24-406D-8D00-C42CB8DB07D1}"/>
              </a:ext>
            </a:extLst>
          </p:cNvPr>
          <p:cNvSpPr/>
          <p:nvPr/>
        </p:nvSpPr>
        <p:spPr>
          <a:xfrm>
            <a:off x="10126178" y="76200"/>
            <a:ext cx="1989622" cy="104455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chemeClr val="accent6">
                  <a:lumMod val="75000"/>
                </a:schemeClr>
              </a:solidFill>
            </a:endParaRPr>
          </a:p>
        </p:txBody>
      </p:sp>
      <p:sp>
        <p:nvSpPr>
          <p:cNvPr id="13" name="Text Box 7">
            <a:extLst>
              <a:ext uri="{FF2B5EF4-FFF2-40B4-BE49-F238E27FC236}">
                <a16:creationId xmlns:a16="http://schemas.microsoft.com/office/drawing/2014/main" xmlns="" id="{5A6A5E5E-C031-4378-AD9A-77336E1D98C8}"/>
              </a:ext>
            </a:extLst>
          </p:cNvPr>
          <p:cNvSpPr txBox="1"/>
          <p:nvPr/>
        </p:nvSpPr>
        <p:spPr>
          <a:xfrm>
            <a:off x="10268660" y="133925"/>
            <a:ext cx="1704658" cy="923330"/>
          </a:xfrm>
          <a:prstGeom prst="rect">
            <a:avLst/>
          </a:prstGeom>
          <a:noFill/>
        </p:spPr>
        <p:txBody>
          <a:bodyPr wrap="squar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I.  </a:t>
            </a:r>
            <a:r>
              <a:rPr lang="en-US" dirty="0" err="1">
                <a:solidFill>
                  <a:schemeClr val="accent6">
                    <a:lumMod val="75000"/>
                  </a:schemeClr>
                </a:solidFill>
                <a:latin typeface="Times New Roman" panose="02020603050405020304" pitchFamily="18" charset="0"/>
                <a:cs typeface="Times New Roman" panose="02020603050405020304" pitchFamily="18" charset="0"/>
              </a:rPr>
              <a:t>Giới</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Thiệu</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II. </a:t>
            </a:r>
            <a:r>
              <a:rPr lang="en-US" dirty="0" err="1">
                <a:solidFill>
                  <a:srgbClr val="FF0000"/>
                </a:solidFill>
                <a:latin typeface="Times New Roman" panose="02020603050405020304" pitchFamily="18" charset="0"/>
                <a:cs typeface="Times New Roman" panose="02020603050405020304" pitchFamily="18" charset="0"/>
              </a:rPr>
              <a:t>Giải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Thuật</a:t>
            </a:r>
            <a:endParaRPr lang="en-US" dirty="0">
              <a:solidFill>
                <a:srgbClr val="FF0000"/>
              </a:solidFill>
              <a:latin typeface="Times New Roman" panose="02020603050405020304" pitchFamily="18" charset="0"/>
              <a:cs typeface="Times New Roman" panose="02020603050405020304" pitchFamily="18" charset="0"/>
            </a:endParaRPr>
          </a:p>
          <a:p>
            <a:r>
              <a:rPr lang="en-US" dirty="0" err="1">
                <a:solidFill>
                  <a:schemeClr val="accent6">
                    <a:lumMod val="75000"/>
                  </a:schemeClr>
                </a:solidFill>
                <a:latin typeface="Times New Roman" panose="02020603050405020304" pitchFamily="18" charset="0"/>
                <a:cs typeface="Times New Roman" panose="02020603050405020304" pitchFamily="18" charset="0"/>
              </a:rPr>
              <a:t>III.Đánh</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giá</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38CB42B4-59AB-4333-8015-8088BAD4F8F9}"/>
              </a:ext>
            </a:extLst>
          </p:cNvPr>
          <p:cNvPicPr>
            <a:picLocks noChangeAspect="1"/>
          </p:cNvPicPr>
          <p:nvPr/>
        </p:nvPicPr>
        <p:blipFill>
          <a:blip r:embed="rId4"/>
          <a:stretch>
            <a:fillRect/>
          </a:stretch>
        </p:blipFill>
        <p:spPr>
          <a:xfrm>
            <a:off x="273163" y="1905000"/>
            <a:ext cx="5822837" cy="4875213"/>
          </a:xfrm>
          <a:prstGeom prst="rect">
            <a:avLst/>
          </a:prstGeom>
        </p:spPr>
      </p:pic>
      <p:pic>
        <p:nvPicPr>
          <p:cNvPr id="5" name="Picture 4">
            <a:extLst>
              <a:ext uri="{FF2B5EF4-FFF2-40B4-BE49-F238E27FC236}">
                <a16:creationId xmlns:a16="http://schemas.microsoft.com/office/drawing/2014/main" xmlns="" id="{A8FFEA1E-F175-4861-84FC-A32D605E8F99}"/>
              </a:ext>
            </a:extLst>
          </p:cNvPr>
          <p:cNvPicPr>
            <a:picLocks noChangeAspect="1"/>
          </p:cNvPicPr>
          <p:nvPr/>
        </p:nvPicPr>
        <p:blipFill rotWithShape="1">
          <a:blip r:embed="rId5"/>
          <a:srcRect r="5057"/>
          <a:stretch/>
        </p:blipFill>
        <p:spPr>
          <a:xfrm>
            <a:off x="6273927" y="2824461"/>
            <a:ext cx="5334000" cy="3181350"/>
          </a:xfrm>
          <a:prstGeom prst="rect">
            <a:avLst/>
          </a:prstGeom>
        </p:spPr>
      </p:pic>
    </p:spTree>
    <p:extLst>
      <p:ext uri="{BB962C8B-B14F-4D97-AF65-F5344CB8AC3E}">
        <p14:creationId xmlns:p14="http://schemas.microsoft.com/office/powerpoint/2010/main" val="277726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52400"/>
            <a:ext cx="9753599" cy="944563"/>
          </a:xfrm>
        </p:spPr>
        <p:txBody>
          <a:bodyPr/>
          <a:lstStyle/>
          <a:p>
            <a:pPr algn="ctr"/>
            <a:r>
              <a:rPr lang="en-US" sz="4400" dirty="0">
                <a:solidFill>
                  <a:schemeClr val="accent6">
                    <a:lumMod val="75000"/>
                  </a:schemeClr>
                </a:solidFill>
                <a:latin typeface="Times New Roman" panose="02020603050405020304" pitchFamily="18" charset="0"/>
                <a:cs typeface="Times New Roman" panose="02020603050405020304" pitchFamily="18" charset="0"/>
              </a:rPr>
              <a:t>NỘI DUNG BÁO CÁO</a:t>
            </a:r>
          </a:p>
        </p:txBody>
      </p:sp>
      <p:sp>
        <p:nvSpPr>
          <p:cNvPr id="3" name="Content Placeholder 2"/>
          <p:cNvSpPr>
            <a:spLocks noGrp="1"/>
          </p:cNvSpPr>
          <p:nvPr>
            <p:ph sz="half" idx="1"/>
          </p:nvPr>
        </p:nvSpPr>
        <p:spPr>
          <a:xfrm>
            <a:off x="761999" y="2218531"/>
            <a:ext cx="9473037" cy="3344069"/>
          </a:xfrm>
        </p:spPr>
        <p:txBody>
          <a:bodyPr/>
          <a:lstStyle/>
          <a:p>
            <a:pPr marL="857250" indent="-857250">
              <a:buFont typeface="+mj-lt"/>
              <a:buAutoNum type="romanUcPeriod"/>
            </a:pPr>
            <a:r>
              <a:rPr lang="en-US" sz="3600" b="1" dirty="0">
                <a:solidFill>
                  <a:schemeClr val="accent6">
                    <a:lumMod val="75000"/>
                  </a:schemeClr>
                </a:solidFill>
                <a:latin typeface="Times New Roman" panose="02020603050405020304" pitchFamily="18" charset="0"/>
                <a:ea typeface="+mj-ea"/>
                <a:cs typeface="Times New Roman" panose="02020603050405020304" pitchFamily="18" charset="0"/>
              </a:rPr>
              <a:t>GIỚI THIỆU</a:t>
            </a:r>
          </a:p>
          <a:p>
            <a:pPr marL="857250" indent="-857250">
              <a:buFont typeface="+mj-lt"/>
              <a:buAutoNum type="romanUcPeriod"/>
            </a:pPr>
            <a:r>
              <a:rPr lang="en-US" sz="3600" b="1" dirty="0">
                <a:solidFill>
                  <a:schemeClr val="accent6">
                    <a:lumMod val="75000"/>
                  </a:schemeClr>
                </a:solidFill>
                <a:latin typeface="Times New Roman" panose="02020603050405020304" pitchFamily="18" charset="0"/>
                <a:ea typeface="+mj-ea"/>
                <a:cs typeface="Times New Roman" panose="02020603050405020304" pitchFamily="18" charset="0"/>
              </a:rPr>
              <a:t>GIẢI THUẬT </a:t>
            </a:r>
          </a:p>
          <a:p>
            <a:pPr marL="857250" indent="-857250">
              <a:buFont typeface="+mj-lt"/>
              <a:buAutoNum type="romanUcPeriod"/>
            </a:pPr>
            <a:r>
              <a:rPr lang="en-US" sz="3600" b="1" dirty="0">
                <a:solidFill>
                  <a:schemeClr val="accent6">
                    <a:lumMod val="75000"/>
                  </a:schemeClr>
                </a:solidFill>
                <a:latin typeface="Times New Roman" panose="02020603050405020304" pitchFamily="18" charset="0"/>
                <a:ea typeface="+mj-ea"/>
                <a:cs typeface="Times New Roman" panose="02020603050405020304" pitchFamily="18" charset="0"/>
              </a:rPr>
              <a:t>ĐÁNH GIÁ CÁC PH</a:t>
            </a:r>
            <a:r>
              <a:rPr lang="vi-VN" sz="3600" b="1" dirty="0">
                <a:solidFill>
                  <a:schemeClr val="accent6">
                    <a:lumMod val="75000"/>
                  </a:schemeClr>
                </a:solidFill>
                <a:latin typeface="Times New Roman" panose="02020603050405020304" pitchFamily="18" charset="0"/>
                <a:ea typeface="+mj-ea"/>
                <a:cs typeface="Times New Roman" panose="02020603050405020304" pitchFamily="18" charset="0"/>
              </a:rPr>
              <a:t>Ư</a:t>
            </a:r>
            <a:r>
              <a:rPr lang="en-US" sz="3600" b="1" dirty="0">
                <a:solidFill>
                  <a:schemeClr val="accent6">
                    <a:lumMod val="75000"/>
                  </a:schemeClr>
                </a:solidFill>
                <a:latin typeface="Times New Roman" panose="02020603050405020304" pitchFamily="18" charset="0"/>
                <a:ea typeface="+mj-ea"/>
                <a:cs typeface="Times New Roman" panose="02020603050405020304" pitchFamily="18" charset="0"/>
              </a:rPr>
              <a:t>ƠNG THỨC</a:t>
            </a:r>
          </a:p>
        </p:txBody>
      </p:sp>
      <p:sp>
        <p:nvSpPr>
          <p:cNvPr id="4" name="Slide Number Placeholder 3"/>
          <p:cNvSpPr>
            <a:spLocks noGrp="1"/>
          </p:cNvSpPr>
          <p:nvPr>
            <p:ph type="sldNum" sz="quarter" idx="12"/>
          </p:nvPr>
        </p:nvSpPr>
        <p:spPr/>
        <p:txBody>
          <a:bodyPr/>
          <a:lstStyle/>
          <a:p>
            <a:fld id="{0F4F63AB-74FF-4D4D-9C96-7E67E70BF8FF}" type="slidenum">
              <a:rPr lang="en-US" altLang="en-US"/>
              <a:t>2</a:t>
            </a:fld>
            <a:endParaRPr lang="en-US" altLang="en-US"/>
          </a:p>
        </p:txBody>
      </p:sp>
      <p:pic>
        <p:nvPicPr>
          <p:cNvPr id="10" name="Content Placeholder 10"/>
          <p:cNvPicPr>
            <a:picLocks noGrp="1" noChangeAspect="1"/>
          </p:cNvPicPr>
          <p:nvPr>
            <p:ph sz="half" idx="2"/>
          </p:nvPr>
        </p:nvPicPr>
        <p:blipFill>
          <a:blip r:embed="rId2"/>
          <a:stretch>
            <a:fillRect/>
          </a:stretch>
        </p:blipFill>
        <p:spPr>
          <a:xfrm>
            <a:off x="7826375" y="6490970"/>
            <a:ext cx="1694815" cy="289560"/>
          </a:xfrm>
          <a:prstGeom prst="rect">
            <a:avLst/>
          </a:prstGeom>
          <a:noFill/>
          <a:ln>
            <a:noFill/>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4F63AB-74FF-4D4D-9C96-7E67E70BF8FF}" type="slidenum">
              <a:rPr lang="en-US" altLang="en-US"/>
              <a:t>20</a:t>
            </a:fld>
            <a:endParaRPr lang="en-US" altLang="en-US"/>
          </a:p>
        </p:txBody>
      </p:sp>
      <p:pic>
        <p:nvPicPr>
          <p:cNvPr id="12" name="Content Placeholder 10"/>
          <p:cNvPicPr>
            <a:picLocks noGrp="1" noChangeAspect="1"/>
          </p:cNvPicPr>
          <p:nvPr>
            <p:ph idx="1"/>
          </p:nvPr>
        </p:nvPicPr>
        <p:blipFill>
          <a:blip r:embed="rId3"/>
          <a:stretch>
            <a:fillRect/>
          </a:stretch>
        </p:blipFill>
        <p:spPr>
          <a:xfrm>
            <a:off x="7713980" y="6490970"/>
            <a:ext cx="1768475" cy="289560"/>
          </a:xfrm>
          <a:prstGeom prst="rect">
            <a:avLst/>
          </a:prstGeom>
          <a:noFill/>
          <a:ln>
            <a:noFill/>
          </a:ln>
          <a:effectLst/>
        </p:spPr>
      </p:pic>
      <p:sp>
        <p:nvSpPr>
          <p:cNvPr id="11" name="Title 1"/>
          <p:cNvSpPr>
            <a:spLocks noGrp="1"/>
          </p:cNvSpPr>
          <p:nvPr/>
        </p:nvSpPr>
        <p:spPr>
          <a:xfrm>
            <a:off x="2408554" y="139700"/>
            <a:ext cx="7717623" cy="944880"/>
          </a:xfrm>
          <a:prstGeom prst="rect">
            <a:avLst/>
          </a:prstGeom>
          <a:noFill/>
          <a:ln>
            <a:noFill/>
          </a:ln>
          <a:effectLst/>
        </p:spPr>
        <p:txBody>
          <a:bodyPr vert="horz" wrap="square" lIns="91440" tIns="45720" rIns="91440" bIns="45720" numCol="1" anchor="ctr" anchorCtr="0" compatLnSpc="1"/>
          <a:lst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pPr algn="ctr"/>
            <a:r>
              <a:rPr lang="en-US" sz="4400" dirty="0">
                <a:solidFill>
                  <a:schemeClr val="accent6">
                    <a:lumMod val="75000"/>
                  </a:schemeClr>
                </a:solidFill>
                <a:latin typeface="Times New Roman" panose="02020603050405020304" pitchFamily="18" charset="0"/>
                <a:cs typeface="Times New Roman" panose="02020603050405020304" pitchFamily="18" charset="0"/>
              </a:rPr>
              <a:t>GIẢI THUẬT</a:t>
            </a:r>
            <a:endParaRPr lang="en-US" sz="4400" dirty="0">
              <a:solidFill>
                <a:srgbClr val="002060"/>
              </a:solidFill>
              <a:latin typeface="Times New Roman" panose="02020603050405020304" pitchFamily="18" charset="0"/>
              <a:cs typeface="Times New Roman" panose="02020603050405020304" pitchFamily="18" charset="0"/>
            </a:endParaRPr>
          </a:p>
        </p:txBody>
      </p:sp>
      <p:sp>
        <p:nvSpPr>
          <p:cNvPr id="10" name="Rounded Rectangle 6">
            <a:extLst>
              <a:ext uri="{FF2B5EF4-FFF2-40B4-BE49-F238E27FC236}">
                <a16:creationId xmlns:a16="http://schemas.microsoft.com/office/drawing/2014/main" xmlns="" id="{EE9CEA04-1A24-406D-8D00-C42CB8DB07D1}"/>
              </a:ext>
            </a:extLst>
          </p:cNvPr>
          <p:cNvSpPr/>
          <p:nvPr/>
        </p:nvSpPr>
        <p:spPr>
          <a:xfrm>
            <a:off x="10126178" y="76200"/>
            <a:ext cx="1989622" cy="104455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chemeClr val="accent6">
                  <a:lumMod val="75000"/>
                </a:schemeClr>
              </a:solidFill>
            </a:endParaRPr>
          </a:p>
        </p:txBody>
      </p:sp>
      <p:sp>
        <p:nvSpPr>
          <p:cNvPr id="13" name="Text Box 7">
            <a:extLst>
              <a:ext uri="{FF2B5EF4-FFF2-40B4-BE49-F238E27FC236}">
                <a16:creationId xmlns:a16="http://schemas.microsoft.com/office/drawing/2014/main" xmlns="" id="{5A6A5E5E-C031-4378-AD9A-77336E1D98C8}"/>
              </a:ext>
            </a:extLst>
          </p:cNvPr>
          <p:cNvSpPr txBox="1"/>
          <p:nvPr/>
        </p:nvSpPr>
        <p:spPr>
          <a:xfrm>
            <a:off x="10268660" y="133925"/>
            <a:ext cx="1704658" cy="923330"/>
          </a:xfrm>
          <a:prstGeom prst="rect">
            <a:avLst/>
          </a:prstGeom>
          <a:noFill/>
        </p:spPr>
        <p:txBody>
          <a:bodyPr wrap="squar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I.  </a:t>
            </a:r>
            <a:r>
              <a:rPr lang="en-US" dirty="0" err="1">
                <a:solidFill>
                  <a:schemeClr val="accent6">
                    <a:lumMod val="75000"/>
                  </a:schemeClr>
                </a:solidFill>
                <a:latin typeface="Times New Roman" panose="02020603050405020304" pitchFamily="18" charset="0"/>
                <a:cs typeface="Times New Roman" panose="02020603050405020304" pitchFamily="18" charset="0"/>
              </a:rPr>
              <a:t>Giới</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Thiệu</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II. </a:t>
            </a:r>
            <a:r>
              <a:rPr lang="en-US" dirty="0" err="1">
                <a:solidFill>
                  <a:srgbClr val="FF0000"/>
                </a:solidFill>
                <a:latin typeface="Times New Roman" panose="02020603050405020304" pitchFamily="18" charset="0"/>
                <a:cs typeface="Times New Roman" panose="02020603050405020304" pitchFamily="18" charset="0"/>
              </a:rPr>
              <a:t>Giải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Thuật</a:t>
            </a:r>
            <a:endParaRPr lang="en-US" dirty="0">
              <a:solidFill>
                <a:srgbClr val="FF0000"/>
              </a:solidFill>
              <a:latin typeface="Times New Roman" panose="02020603050405020304" pitchFamily="18" charset="0"/>
              <a:cs typeface="Times New Roman" panose="02020603050405020304" pitchFamily="18" charset="0"/>
            </a:endParaRPr>
          </a:p>
          <a:p>
            <a:r>
              <a:rPr lang="en-US" dirty="0" err="1">
                <a:solidFill>
                  <a:srgbClr val="002060"/>
                </a:solidFill>
                <a:latin typeface="Times New Roman" panose="02020603050405020304" pitchFamily="18" charset="0"/>
                <a:cs typeface="Times New Roman" panose="02020603050405020304" pitchFamily="18" charset="0"/>
              </a:rPr>
              <a:t>III.Đánh</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giá</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xmlns="" id="{10B4548C-1E2A-4BE8-AB5C-6BDA22711BC0}"/>
              </a:ext>
            </a:extLst>
          </p:cNvPr>
          <p:cNvSpPr txBox="1"/>
          <p:nvPr/>
        </p:nvSpPr>
        <p:spPr>
          <a:xfrm>
            <a:off x="613782" y="1981200"/>
            <a:ext cx="8073018"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quả</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khi</a:t>
            </a:r>
            <a:r>
              <a:rPr lang="en-US" sz="2400" b="1" dirty="0">
                <a:latin typeface="Times New Roman" panose="02020603050405020304" pitchFamily="18" charset="0"/>
                <a:cs typeface="Times New Roman" panose="02020603050405020304" pitchFamily="18" charset="0"/>
              </a:rPr>
              <a:t> k = 10</a:t>
            </a:r>
          </a:p>
        </p:txBody>
      </p:sp>
      <p:pic>
        <p:nvPicPr>
          <p:cNvPr id="1026" name="Picture 2">
            <a:extLst>
              <a:ext uri="{FF2B5EF4-FFF2-40B4-BE49-F238E27FC236}">
                <a16:creationId xmlns:a16="http://schemas.microsoft.com/office/drawing/2014/main" xmlns="" id="{D1B1E3B1-2FB5-418C-9351-6F272B3F13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506791"/>
            <a:ext cx="7520609" cy="4956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93688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4F63AB-74FF-4D4D-9C96-7E67E70BF8FF}" type="slidenum">
              <a:rPr lang="en-US" altLang="en-US"/>
              <a:t>21</a:t>
            </a:fld>
            <a:endParaRPr lang="en-US" altLang="en-US"/>
          </a:p>
        </p:txBody>
      </p:sp>
      <p:pic>
        <p:nvPicPr>
          <p:cNvPr id="12" name="Content Placeholder 10"/>
          <p:cNvPicPr>
            <a:picLocks noGrp="1" noChangeAspect="1"/>
          </p:cNvPicPr>
          <p:nvPr>
            <p:ph idx="1"/>
          </p:nvPr>
        </p:nvPicPr>
        <p:blipFill>
          <a:blip r:embed="rId3"/>
          <a:stretch>
            <a:fillRect/>
          </a:stretch>
        </p:blipFill>
        <p:spPr>
          <a:xfrm>
            <a:off x="7713980" y="6490970"/>
            <a:ext cx="1768475" cy="289560"/>
          </a:xfrm>
          <a:prstGeom prst="rect">
            <a:avLst/>
          </a:prstGeom>
          <a:noFill/>
          <a:ln>
            <a:noFill/>
          </a:ln>
          <a:effectLst/>
        </p:spPr>
      </p:pic>
      <p:pic>
        <p:nvPicPr>
          <p:cNvPr id="9" name="Content Placeholder 10"/>
          <p:cNvPicPr>
            <a:picLocks noChangeAspect="1"/>
          </p:cNvPicPr>
          <p:nvPr/>
        </p:nvPicPr>
        <p:blipFill>
          <a:blip r:embed="rId3"/>
          <a:stretch>
            <a:fillRect/>
          </a:stretch>
        </p:blipFill>
        <p:spPr>
          <a:xfrm>
            <a:off x="7840980" y="6617970"/>
            <a:ext cx="1768475" cy="289560"/>
          </a:xfrm>
          <a:prstGeom prst="rect">
            <a:avLst/>
          </a:prstGeom>
          <a:noFill/>
          <a:ln>
            <a:noFill/>
          </a:ln>
          <a:effectLst/>
        </p:spPr>
      </p:pic>
      <p:sp>
        <p:nvSpPr>
          <p:cNvPr id="11" name="Title 1"/>
          <p:cNvSpPr>
            <a:spLocks noGrp="1"/>
          </p:cNvSpPr>
          <p:nvPr/>
        </p:nvSpPr>
        <p:spPr>
          <a:xfrm>
            <a:off x="2408554" y="139700"/>
            <a:ext cx="7717623" cy="944880"/>
          </a:xfrm>
          <a:prstGeom prst="rect">
            <a:avLst/>
          </a:prstGeom>
          <a:noFill/>
          <a:ln>
            <a:noFill/>
          </a:ln>
          <a:effectLst/>
        </p:spPr>
        <p:txBody>
          <a:bodyPr vert="horz" wrap="square" lIns="91440" tIns="45720" rIns="91440" bIns="45720" numCol="1" anchor="ctr" anchorCtr="0" compatLnSpc="1"/>
          <a:lst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pPr algn="ctr"/>
            <a:r>
              <a:rPr lang="en-US" sz="4400" dirty="0">
                <a:solidFill>
                  <a:srgbClr val="002060"/>
                </a:solidFill>
                <a:latin typeface="Times New Roman" panose="02020603050405020304" pitchFamily="18" charset="0"/>
                <a:cs typeface="Times New Roman" panose="02020603050405020304" pitchFamily="18" charset="0"/>
              </a:rPr>
              <a:t>ĐÁNH GIÁ</a:t>
            </a:r>
          </a:p>
        </p:txBody>
      </p:sp>
      <p:sp>
        <p:nvSpPr>
          <p:cNvPr id="10" name="Rounded Rectangle 6">
            <a:extLst>
              <a:ext uri="{FF2B5EF4-FFF2-40B4-BE49-F238E27FC236}">
                <a16:creationId xmlns:a16="http://schemas.microsoft.com/office/drawing/2014/main" xmlns="" id="{EE9CEA04-1A24-406D-8D00-C42CB8DB07D1}"/>
              </a:ext>
            </a:extLst>
          </p:cNvPr>
          <p:cNvSpPr/>
          <p:nvPr/>
        </p:nvSpPr>
        <p:spPr>
          <a:xfrm>
            <a:off x="10126178" y="76200"/>
            <a:ext cx="1989622" cy="104455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chemeClr val="accent6">
                  <a:lumMod val="75000"/>
                </a:schemeClr>
              </a:solidFill>
            </a:endParaRPr>
          </a:p>
        </p:txBody>
      </p:sp>
      <p:sp>
        <p:nvSpPr>
          <p:cNvPr id="13" name="Text Box 7">
            <a:extLst>
              <a:ext uri="{FF2B5EF4-FFF2-40B4-BE49-F238E27FC236}">
                <a16:creationId xmlns:a16="http://schemas.microsoft.com/office/drawing/2014/main" xmlns="" id="{5A6A5E5E-C031-4378-AD9A-77336E1D98C8}"/>
              </a:ext>
            </a:extLst>
          </p:cNvPr>
          <p:cNvSpPr txBox="1"/>
          <p:nvPr/>
        </p:nvSpPr>
        <p:spPr>
          <a:xfrm>
            <a:off x="10268660" y="133925"/>
            <a:ext cx="1704658" cy="923330"/>
          </a:xfrm>
          <a:prstGeom prst="rect">
            <a:avLst/>
          </a:prstGeom>
          <a:noFill/>
        </p:spPr>
        <p:txBody>
          <a:bodyPr wrap="squar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I.  </a:t>
            </a:r>
            <a:r>
              <a:rPr lang="en-US" dirty="0" err="1">
                <a:solidFill>
                  <a:schemeClr val="accent6">
                    <a:lumMod val="75000"/>
                  </a:schemeClr>
                </a:solidFill>
                <a:latin typeface="Times New Roman" panose="02020603050405020304" pitchFamily="18" charset="0"/>
                <a:cs typeface="Times New Roman" panose="02020603050405020304" pitchFamily="18" charset="0"/>
              </a:rPr>
              <a:t>Giới</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Thiệu</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II. </a:t>
            </a:r>
            <a:r>
              <a:rPr lang="en-US" dirty="0" err="1">
                <a:solidFill>
                  <a:srgbClr val="002060"/>
                </a:solidFill>
                <a:latin typeface="Times New Roman" panose="02020603050405020304" pitchFamily="18" charset="0"/>
                <a:cs typeface="Times New Roman" panose="02020603050405020304" pitchFamily="18" charset="0"/>
              </a:rPr>
              <a:t>Giải</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Thuật</a:t>
            </a:r>
            <a:endParaRPr lang="en-US" dirty="0">
              <a:solidFill>
                <a:srgbClr val="002060"/>
              </a:solidFill>
              <a:latin typeface="Times New Roman" panose="02020603050405020304" pitchFamily="18" charset="0"/>
              <a:cs typeface="Times New Roman" panose="02020603050405020304" pitchFamily="18" charset="0"/>
            </a:endParaRPr>
          </a:p>
          <a:p>
            <a:r>
              <a:rPr lang="en-US" dirty="0" err="1">
                <a:solidFill>
                  <a:srgbClr val="FF0000"/>
                </a:solidFill>
                <a:latin typeface="Times New Roman" panose="02020603050405020304" pitchFamily="18" charset="0"/>
                <a:cs typeface="Times New Roman" panose="02020603050405020304" pitchFamily="18" charset="0"/>
              </a:rPr>
              <a:t>III.Đánh</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giá</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stretch>
            <a:fillRect/>
          </a:stretch>
        </p:blipFill>
        <p:spPr>
          <a:xfrm>
            <a:off x="5671023" y="1526977"/>
            <a:ext cx="5753100" cy="4836676"/>
          </a:xfrm>
          <a:prstGeom prst="rect">
            <a:avLst/>
          </a:prstGeom>
        </p:spPr>
      </p:pic>
      <p:pic>
        <p:nvPicPr>
          <p:cNvPr id="5" name="Picture 4"/>
          <p:cNvPicPr>
            <a:picLocks noChangeAspect="1"/>
          </p:cNvPicPr>
          <p:nvPr/>
        </p:nvPicPr>
        <p:blipFill>
          <a:blip r:embed="rId5"/>
          <a:stretch>
            <a:fillRect/>
          </a:stretch>
        </p:blipFill>
        <p:spPr>
          <a:xfrm>
            <a:off x="533400" y="2446139"/>
            <a:ext cx="4625094" cy="2667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097243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4"/>
          <a:srcRect/>
          <a:stretch>
            <a:fillRect/>
          </a:stretch>
        </a:blipFill>
        <a:effectLst/>
      </p:bgPr>
    </p:bg>
    <p:spTree>
      <p:nvGrpSpPr>
        <p:cNvPr id="1" name=""/>
        <p:cNvGrpSpPr/>
        <p:nvPr/>
      </p:nvGrpSpPr>
      <p:grpSpPr>
        <a:xfrm>
          <a:off x="0" y="0"/>
          <a:ext cx="0" cy="0"/>
          <a:chOff x="0" y="0"/>
          <a:chExt cx="0" cy="0"/>
        </a:xfrm>
      </p:grpSpPr>
      <p:sp>
        <p:nvSpPr>
          <p:cNvPr id="8" name="Text Box 7"/>
          <p:cNvSpPr txBox="1"/>
          <p:nvPr/>
        </p:nvSpPr>
        <p:spPr>
          <a:xfrm>
            <a:off x="1509465" y="2828290"/>
            <a:ext cx="9173210" cy="1753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latin typeface="Arial Black" panose="020B0A04020102020204" charset="0"/>
                <a:cs typeface="Arial Black" panose="020B0A04020102020204" charset="0"/>
                <a:sym typeface="+mn-ea"/>
              </a:rPr>
              <a:t>THANK YOU </a:t>
            </a:r>
            <a:endParaRPr lang="en-US" sz="5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endParaRPr>
          </a:p>
          <a:p>
            <a:pPr algn="ctr"/>
            <a:r>
              <a:rPr lang="en-US" sz="5400" b="1" dirty="0">
                <a:ln w="9525">
                  <a:solidFill>
                    <a:schemeClr val="bg1"/>
                  </a:solidFill>
                  <a:prstDash val="solid"/>
                </a:ln>
                <a:effectLst>
                  <a:outerShdw blurRad="12700" dist="38100" dir="2700000" algn="tl" rotWithShape="0">
                    <a:schemeClr val="bg1">
                      <a:lumMod val="50000"/>
                    </a:schemeClr>
                  </a:outerShdw>
                </a:effectLst>
                <a:latin typeface="Arial Black" panose="020B0A04020102020204" charset="0"/>
                <a:cs typeface="Arial Black" panose="020B0A04020102020204" charset="0"/>
                <a:sym typeface="+mn-ea"/>
              </a:rPr>
              <a:t>FOR YOUR LISTENING</a:t>
            </a:r>
            <a:endParaRPr lang="en-US" sz="5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endParaRPr>
          </a:p>
        </p:txBody>
      </p:sp>
      <p:sp>
        <p:nvSpPr>
          <p:cNvPr id="2" name="Date Placeholder 1"/>
          <p:cNvSpPr>
            <a:spLocks noGrp="1"/>
          </p:cNvSpPr>
          <p:nvPr>
            <p:ph type="dt" sz="half" idx="10"/>
          </p:nvPr>
        </p:nvSpPr>
        <p:spPr/>
        <p:txBody>
          <a:bodyPr/>
          <a:lstStyle/>
          <a:p>
            <a:fld id="{BB962C8B-B14F-4D97-AF65-F5344CB8AC3E}" type="datetime3">
              <a:rPr lang="en-US" altLang="en-US"/>
              <a:t>22 June 2020</a:t>
            </a:fld>
            <a:endParaRPr lang="en-US" altLang="en-US"/>
          </a:p>
        </p:txBody>
      </p:sp>
      <p:sp>
        <p:nvSpPr>
          <p:cNvPr id="3" name="Curved Left Arrow 2">
            <a:hlinkClick r:id="rId5" action="ppaction://hlinksldjump"/>
          </p:cNvPr>
          <p:cNvSpPr/>
          <p:nvPr/>
        </p:nvSpPr>
        <p:spPr>
          <a:xfrm>
            <a:off x="11277600" y="6019800"/>
            <a:ext cx="685800" cy="457200"/>
          </a:xfrm>
          <a:prstGeom prst="curvedLef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Content Placeholder 10"/>
          <p:cNvPicPr>
            <a:picLocks noGrp="1" noChangeAspect="1"/>
          </p:cNvPicPr>
          <p:nvPr>
            <p:ph sz="half" idx="2"/>
          </p:nvPr>
        </p:nvPicPr>
        <p:blipFill>
          <a:blip r:embed="rId6"/>
          <a:stretch>
            <a:fillRect/>
          </a:stretch>
        </p:blipFill>
        <p:spPr>
          <a:xfrm>
            <a:off x="7826375" y="6490970"/>
            <a:ext cx="1694815" cy="289560"/>
          </a:xfrm>
          <a:prstGeom prst="rect">
            <a:avLst/>
          </a:prstGeom>
          <a:noFill/>
          <a:ln>
            <a:noFill/>
          </a:ln>
          <a:effec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p:cNvSpPr>
            <a:spLocks noGrp="1"/>
          </p:cNvSpPr>
          <p:nvPr>
            <p:custDataLst>
              <p:tags r:id="rId1"/>
            </p:custDataLst>
          </p:nvPr>
        </p:nvSpPr>
        <p:spPr>
          <a:xfrm>
            <a:off x="731195" y="2598656"/>
            <a:ext cx="11079961" cy="926943"/>
          </a:xfrm>
          <a:prstGeom prst="rect">
            <a:avLst/>
          </a:prstGeom>
          <a:noFill/>
          <a:ln w="9525">
            <a:noFill/>
          </a:ln>
        </p:spPr>
        <p:txBody>
          <a:bodyPr>
            <a:normAutofit lnSpcReduction="10000"/>
          </a:bodyPr>
          <a:lstStyle>
            <a:lvl1pPr marL="0" lvl="0" indent="0" algn="ctr" defTabSz="914400" eaLnBrk="1" fontAlgn="base" latinLnBrk="0" hangingPunct="1">
              <a:lnSpc>
                <a:spcPct val="100000"/>
              </a:lnSpc>
              <a:spcBef>
                <a:spcPct val="20000"/>
              </a:spcBef>
              <a:spcAft>
                <a:spcPct val="0"/>
              </a:spcAft>
              <a:buNone/>
              <a:defRPr sz="1800" b="0" i="0" u="none" kern="1200" baseline="0">
                <a:solidFill>
                  <a:schemeClr val="tx1"/>
                </a:solidFill>
                <a:latin typeface="+mn-lt"/>
                <a:ea typeface="+mn-ea"/>
                <a:cs typeface="+mn-cs"/>
              </a:defRPr>
            </a:lvl1pPr>
            <a:lvl2pPr marL="342900" lvl="1" indent="0" algn="ctr" defTabSz="914400" eaLnBrk="1" fontAlgn="base" latinLnBrk="0" hangingPunct="1">
              <a:lnSpc>
                <a:spcPct val="100000"/>
              </a:lnSpc>
              <a:spcBef>
                <a:spcPct val="20000"/>
              </a:spcBef>
              <a:spcAft>
                <a:spcPct val="0"/>
              </a:spcAft>
              <a:buNone/>
              <a:defRPr sz="1500" b="0" i="0" u="none" kern="1200" baseline="0">
                <a:solidFill>
                  <a:schemeClr val="tx1"/>
                </a:solidFill>
                <a:latin typeface="+mn-lt"/>
                <a:ea typeface="+mn-ea"/>
                <a:cs typeface="+mn-cs"/>
              </a:defRPr>
            </a:lvl2pPr>
            <a:lvl3pPr marL="685800" lvl="2" indent="0" algn="ctr" defTabSz="914400" eaLnBrk="1" fontAlgn="base" latinLnBrk="0" hangingPunct="1">
              <a:lnSpc>
                <a:spcPct val="100000"/>
              </a:lnSpc>
              <a:spcBef>
                <a:spcPct val="20000"/>
              </a:spcBef>
              <a:spcAft>
                <a:spcPct val="0"/>
              </a:spcAft>
              <a:buNone/>
              <a:defRPr sz="1350" b="0" i="0" u="none" kern="1200" baseline="0">
                <a:solidFill>
                  <a:schemeClr val="tx1"/>
                </a:solidFill>
                <a:latin typeface="+mn-lt"/>
                <a:ea typeface="+mn-ea"/>
                <a:cs typeface="+mn-cs"/>
              </a:defRPr>
            </a:lvl3pPr>
            <a:lvl4pPr marL="1028700" lvl="3"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4pPr>
            <a:lvl5pPr marL="1371600" lvl="4"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5pPr>
            <a:lvl6pPr marL="1714500" lvl="5"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6pPr>
            <a:lvl7pPr marL="2057400" lvl="6"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7pPr>
            <a:lvl8pPr marL="2400300" lvl="7"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8pPr>
            <a:lvl9pPr marL="2743200" lvl="8"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9pPr>
          </a:lstStyle>
          <a:p>
            <a:pPr algn="l" fontAlgn="auto">
              <a:lnSpc>
                <a:spcPct val="120000"/>
              </a:lnSpc>
              <a:spcAft>
                <a:spcPts val="2400"/>
              </a:spcAft>
            </a:pP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Khái niệm “</a:t>
            </a:r>
            <a:r>
              <a:rPr lang="en-US" sz="2400" dirty="0">
                <a:latin typeface="Times New Roman" panose="02020603050405020304" pitchFamily="18" charset="0"/>
                <a:cs typeface="Times New Roman" panose="02020603050405020304" pitchFamily="18" charset="0"/>
              </a:rPr>
              <a:t>Spam’’ (Th</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rác</a:t>
            </a:r>
            <a:r>
              <a:rPr lang="en-US" sz="2400" dirty="0">
                <a:latin typeface="Times New Roman" panose="02020603050405020304" pitchFamily="18" charset="0"/>
                <a:cs typeface="Times New Roman" panose="02020603050405020304" pitchFamily="18" charset="0"/>
              </a:rPr>
              <a:t>)</a:t>
            </a:r>
            <a:r>
              <a:rPr lang="vi-VN" sz="2400" dirty="0">
                <a:latin typeface="Times New Roman" panose="02020603050405020304" pitchFamily="18" charset="0"/>
                <a:cs typeface="Times New Roman" panose="02020603050405020304" pitchFamily="18" charset="0"/>
              </a:rPr>
              <a:t> rất đa dạng: quảng cáo cho các sản phẩm</a:t>
            </a:r>
            <a:r>
              <a:rPr lang="en-US" sz="2400" dirty="0">
                <a:latin typeface="Times New Roman" panose="02020603050405020304" pitchFamily="18" charset="0"/>
                <a:cs typeface="Times New Roman" panose="02020603050405020304" pitchFamily="18" charset="0"/>
              </a:rPr>
              <a:t>/</a:t>
            </a:r>
            <a:r>
              <a:rPr lang="vi-VN" sz="2400" dirty="0">
                <a:latin typeface="Times New Roman" panose="02020603050405020304" pitchFamily="18" charset="0"/>
                <a:cs typeface="Times New Roman" panose="02020603050405020304" pitchFamily="18" charset="0"/>
              </a:rPr>
              <a:t>trang web,</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chuỗi 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rõ</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phiền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phức</a:t>
            </a:r>
            <a:r>
              <a:rPr lang="en-US" sz="2400" dirty="0">
                <a:latin typeface="Times New Roman" panose="02020603050405020304" pitchFamily="18" charset="0"/>
                <a:cs typeface="Times New Roman" panose="02020603050405020304" pitchFamily="18" charset="0"/>
              </a:rPr>
              <a:t>,… </a:t>
            </a:r>
            <a:endParaRPr lang="en-US" altLang="zh-CN" sz="2400" dirty="0">
              <a:solidFill>
                <a:schemeClr val="tx1"/>
              </a:solidFill>
              <a:latin typeface="Times New Roman" panose="02020603050405020304" pitchFamily="18" charset="0"/>
              <a:cs typeface="Times New Roman" panose="02020603050405020304" pitchFamily="18" charset="0"/>
            </a:endParaRPr>
          </a:p>
        </p:txBody>
      </p:sp>
      <p:sp>
        <p:nvSpPr>
          <p:cNvPr id="17" name="Text Box 16"/>
          <p:cNvSpPr txBox="1"/>
          <p:nvPr/>
        </p:nvSpPr>
        <p:spPr>
          <a:xfrm>
            <a:off x="2416175" y="227330"/>
            <a:ext cx="7710003" cy="768350"/>
          </a:xfrm>
          <a:prstGeom prst="rect">
            <a:avLst/>
          </a:prstGeom>
          <a:noFill/>
          <a:extLst>
            <a:ext uri="{909E8E84-426E-40DD-AFC4-6F175D3DCCD1}">
              <a14:hiddenFill xmlns:a14="http://schemas.microsoft.com/office/drawing/2010/main">
                <a:solidFill>
                  <a:schemeClr val="accent4">
                    <a:lumMod val="20000"/>
                    <a:lumOff val="80000"/>
                  </a:schemeClr>
                </a:solidFill>
              </a14:hiddenFill>
            </a:ext>
          </a:extLst>
        </p:spPr>
        <p:txBody>
          <a:bodyPr wrap="square" rtlCol="0">
            <a:spAutoFit/>
          </a:bodyPr>
          <a:lstStyle/>
          <a:p>
            <a:pPr algn="ctr"/>
            <a:r>
              <a:rPr lang="en-US" sz="4400" b="1">
                <a:solidFill>
                  <a:schemeClr val="accent6">
                    <a:lumMod val="75000"/>
                  </a:schemeClr>
                </a:solidFill>
                <a:latin typeface="Times New Roman" panose="02020603050405020304" pitchFamily="18" charset="0"/>
                <a:cs typeface="Times New Roman" panose="02020603050405020304" pitchFamily="18" charset="0"/>
              </a:rPr>
              <a:t>GIỚI THIỆU</a:t>
            </a:r>
          </a:p>
        </p:txBody>
      </p:sp>
      <p:sp>
        <p:nvSpPr>
          <p:cNvPr id="2" name="Slide Number Placeholder 1"/>
          <p:cNvSpPr>
            <a:spLocks noGrp="1"/>
          </p:cNvSpPr>
          <p:nvPr>
            <p:ph type="sldNum" sz="quarter" idx="12"/>
          </p:nvPr>
        </p:nvSpPr>
        <p:spPr/>
        <p:txBody>
          <a:bodyPr/>
          <a:lstStyle/>
          <a:p>
            <a:fld id="{0F4F63AB-74FF-4D4D-9C96-7E67E70BF8FF}" type="slidenum">
              <a:rPr lang="en-US" altLang="en-US"/>
              <a:t>3</a:t>
            </a:fld>
            <a:endParaRPr lang="en-US" altLang="en-US"/>
          </a:p>
        </p:txBody>
      </p:sp>
      <p:pic>
        <p:nvPicPr>
          <p:cNvPr id="11" name="Content Placeholder 10"/>
          <p:cNvPicPr>
            <a:picLocks noGrp="1" noChangeAspect="1"/>
          </p:cNvPicPr>
          <p:nvPr>
            <p:ph idx="1"/>
          </p:nvPr>
        </p:nvPicPr>
        <p:blipFill>
          <a:blip r:embed="rId4"/>
          <a:stretch>
            <a:fillRect/>
          </a:stretch>
        </p:blipFill>
        <p:spPr>
          <a:xfrm>
            <a:off x="7853045" y="6490970"/>
            <a:ext cx="1567815" cy="289560"/>
          </a:xfrm>
          <a:prstGeom prst="rect">
            <a:avLst/>
          </a:prstGeom>
        </p:spPr>
      </p:pic>
      <p:pic>
        <p:nvPicPr>
          <p:cNvPr id="6" name="Content Placeholder 5"/>
          <p:cNvPicPr>
            <a:picLocks noGrp="1" noChangeAspect="1"/>
          </p:cNvPicPr>
          <p:nvPr>
            <p:ph sz="half" idx="2"/>
          </p:nvPr>
        </p:nvPicPr>
        <p:blipFill>
          <a:blip r:embed="rId4"/>
          <a:stretch>
            <a:fillRect/>
          </a:stretch>
        </p:blipFill>
        <p:spPr>
          <a:xfrm>
            <a:off x="7844790" y="6358890"/>
            <a:ext cx="1616075" cy="358140"/>
          </a:xfrm>
          <a:prstGeom prst="rect">
            <a:avLst/>
          </a:prstGeom>
          <a:noFill/>
          <a:ln>
            <a:noFill/>
          </a:ln>
          <a:effectLst/>
        </p:spPr>
      </p:pic>
      <p:sp>
        <p:nvSpPr>
          <p:cNvPr id="7" name="Rounded Rectangle 6"/>
          <p:cNvSpPr/>
          <p:nvPr/>
        </p:nvSpPr>
        <p:spPr>
          <a:xfrm>
            <a:off x="10126178" y="76200"/>
            <a:ext cx="1989622" cy="104455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chemeClr val="accent6">
                  <a:lumMod val="75000"/>
                </a:schemeClr>
              </a:solidFill>
            </a:endParaRPr>
          </a:p>
        </p:txBody>
      </p:sp>
      <p:sp>
        <p:nvSpPr>
          <p:cNvPr id="8" name="Text Box 7"/>
          <p:cNvSpPr txBox="1"/>
          <p:nvPr/>
        </p:nvSpPr>
        <p:spPr>
          <a:xfrm>
            <a:off x="10268660" y="133925"/>
            <a:ext cx="1704658" cy="923330"/>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I.  </a:t>
            </a:r>
            <a:r>
              <a:rPr lang="en-US" dirty="0" err="1">
                <a:solidFill>
                  <a:srgbClr val="FF0000"/>
                </a:solidFill>
                <a:latin typeface="Times New Roman" panose="02020603050405020304" pitchFamily="18" charset="0"/>
                <a:cs typeface="Times New Roman" panose="02020603050405020304" pitchFamily="18" charset="0"/>
              </a:rPr>
              <a:t>Giới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Thiệu</a:t>
            </a:r>
            <a:endParaRPr lang="en-US" dirty="0">
              <a:latin typeface="Times New Roman" panose="02020603050405020304" pitchFamily="18" charset="0"/>
              <a:cs typeface="Times New Roman" panose="02020603050405020304" pitchFamily="18" charset="0"/>
            </a:endParaRPr>
          </a:p>
          <a:p>
            <a:r>
              <a:rPr lang="en-US" dirty="0">
                <a:solidFill>
                  <a:schemeClr val="accent6">
                    <a:lumMod val="75000"/>
                  </a:schemeClr>
                </a:solidFill>
                <a:latin typeface="Times New Roman" panose="02020603050405020304" pitchFamily="18" charset="0"/>
                <a:cs typeface="Times New Roman" panose="02020603050405020304" pitchFamily="18" charset="0"/>
              </a:rPr>
              <a:t>II. </a:t>
            </a:r>
            <a:r>
              <a:rPr lang="en-US" dirty="0" err="1">
                <a:solidFill>
                  <a:schemeClr val="accent6">
                    <a:lumMod val="75000"/>
                  </a:schemeClr>
                </a:solidFill>
                <a:latin typeface="Times New Roman" panose="02020603050405020304" pitchFamily="18" charset="0"/>
                <a:cs typeface="Times New Roman" panose="02020603050405020304" pitchFamily="18" charset="0"/>
              </a:rPr>
              <a:t>Giải</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Thuật</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a:p>
            <a:r>
              <a:rPr lang="en-US" dirty="0">
                <a:solidFill>
                  <a:schemeClr val="accent6">
                    <a:lumMod val="75000"/>
                  </a:schemeClr>
                </a:solidFill>
                <a:latin typeface="Times New Roman" panose="02020603050405020304" pitchFamily="18" charset="0"/>
                <a:cs typeface="Times New Roman" panose="02020603050405020304" pitchFamily="18" charset="0"/>
              </a:rPr>
              <a:t>III. </a:t>
            </a:r>
            <a:r>
              <a:rPr lang="en-US" dirty="0" err="1">
                <a:solidFill>
                  <a:schemeClr val="accent6">
                    <a:lumMod val="75000"/>
                  </a:schemeClr>
                </a:solidFill>
                <a:latin typeface="Times New Roman" panose="02020603050405020304" pitchFamily="18" charset="0"/>
                <a:cs typeface="Times New Roman" panose="02020603050405020304" pitchFamily="18" charset="0"/>
              </a:rPr>
              <a:t>Đánh</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giá</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A7047E0B-ECF7-4ED4-A328-33EC73D97AF4}"/>
              </a:ext>
            </a:extLst>
          </p:cNvPr>
          <p:cNvPicPr>
            <a:picLocks noChangeAspect="1"/>
          </p:cNvPicPr>
          <p:nvPr/>
        </p:nvPicPr>
        <p:blipFill rotWithShape="1">
          <a:blip r:embed="rId5"/>
          <a:srcRect r="21576"/>
          <a:stretch/>
        </p:blipFill>
        <p:spPr>
          <a:xfrm>
            <a:off x="855256" y="3751343"/>
            <a:ext cx="4702211" cy="2588498"/>
          </a:xfrm>
          <a:prstGeom prst="rect">
            <a:avLst/>
          </a:prstGeom>
        </p:spPr>
      </p:pic>
      <p:pic>
        <p:nvPicPr>
          <p:cNvPr id="1026" name="Picture 2" descr="Spam Content: Khái niệm, đặc điểm và tác hại đến SEO">
            <a:extLst>
              <a:ext uri="{FF2B5EF4-FFF2-40B4-BE49-F238E27FC236}">
                <a16:creationId xmlns:a16="http://schemas.microsoft.com/office/drawing/2014/main" xmlns="" id="{B3CC035A-CDFB-47B9-960E-D4D8028980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3137" y="3740942"/>
            <a:ext cx="4442489" cy="25795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DAE304F7-2660-4A2B-AC78-8D77E6882DCD}"/>
              </a:ext>
            </a:extLst>
          </p:cNvPr>
          <p:cNvSpPr txBox="1"/>
          <p:nvPr/>
        </p:nvSpPr>
        <p:spPr>
          <a:xfrm>
            <a:off x="855257" y="1944686"/>
            <a:ext cx="5621743" cy="615553"/>
          </a:xfrm>
          <a:prstGeom prst="rect">
            <a:avLst/>
          </a:prstGeom>
          <a:noFill/>
        </p:spPr>
        <p:txBody>
          <a:bodyPr wrap="square" rtlCol="0">
            <a:spAutoFit/>
          </a:bodyPr>
          <a:lstStyle/>
          <a:p>
            <a:r>
              <a:rPr lang="en-US" sz="3400" b="1">
                <a:solidFill>
                  <a:srgbClr val="0F018C"/>
                </a:solidFill>
                <a:latin typeface="Times New Roman" panose="02020603050405020304" pitchFamily="18" charset="0"/>
                <a:cs typeface="Times New Roman" panose="02020603050405020304" pitchFamily="18" charset="0"/>
              </a:rPr>
              <a:t>1. Mô </a:t>
            </a:r>
            <a:r>
              <a:rPr lang="en-US" sz="3400" b="1" err="1">
                <a:solidFill>
                  <a:srgbClr val="0F018C"/>
                </a:solidFill>
                <a:latin typeface="Times New Roman" panose="02020603050405020304" pitchFamily="18" charset="0"/>
                <a:cs typeface="Times New Roman" panose="02020603050405020304" pitchFamily="18" charset="0"/>
              </a:rPr>
              <a:t>tả</a:t>
            </a:r>
            <a:r>
              <a:rPr lang="en-US" sz="3400" b="1">
                <a:solidFill>
                  <a:srgbClr val="0F018C"/>
                </a:solidFill>
                <a:latin typeface="Times New Roman" panose="02020603050405020304" pitchFamily="18" charset="0"/>
                <a:cs typeface="Times New Roman" panose="02020603050405020304" pitchFamily="18" charset="0"/>
              </a:rPr>
              <a:t> s</a:t>
            </a:r>
            <a:r>
              <a:rPr lang="vi-VN" sz="3400" b="1">
                <a:solidFill>
                  <a:srgbClr val="0F018C"/>
                </a:solidFill>
                <a:latin typeface="Times New Roman" panose="02020603050405020304" pitchFamily="18" charset="0"/>
                <a:cs typeface="Times New Roman" panose="02020603050405020304" pitchFamily="18" charset="0"/>
              </a:rPr>
              <a:t>ơ</a:t>
            </a:r>
            <a:r>
              <a:rPr lang="en-US" sz="3400" b="1">
                <a:solidFill>
                  <a:srgbClr val="0F018C"/>
                </a:solidFill>
                <a:latin typeface="Times New Roman" panose="02020603050405020304" pitchFamily="18" charset="0"/>
                <a:cs typeface="Times New Roman" panose="02020603050405020304" pitchFamily="18" charset="0"/>
              </a:rPr>
              <a:t> l</a:t>
            </a:r>
            <a:r>
              <a:rPr lang="vi-VN" sz="3400" b="1">
                <a:solidFill>
                  <a:srgbClr val="0F018C"/>
                </a:solidFill>
                <a:latin typeface="Times New Roman" panose="02020603050405020304" pitchFamily="18" charset="0"/>
                <a:cs typeface="Times New Roman" panose="02020603050405020304" pitchFamily="18" charset="0"/>
              </a:rPr>
              <a:t>ư</a:t>
            </a:r>
            <a:r>
              <a:rPr lang="en-US" sz="3400" b="1" err="1">
                <a:solidFill>
                  <a:srgbClr val="0F018C"/>
                </a:solidFill>
                <a:latin typeface="Times New Roman" panose="02020603050405020304" pitchFamily="18" charset="0"/>
                <a:cs typeface="Times New Roman" panose="02020603050405020304" pitchFamily="18" charset="0"/>
              </a:rPr>
              <a:t>ợc</a:t>
            </a:r>
            <a:r>
              <a:rPr lang="en-US" sz="3400" b="1">
                <a:solidFill>
                  <a:srgbClr val="0F018C"/>
                </a:solidFill>
                <a:latin typeface="Times New Roman" panose="02020603050405020304" pitchFamily="18" charset="0"/>
                <a:cs typeface="Times New Roman" panose="02020603050405020304" pitchFamily="18" charset="0"/>
              </a:rPr>
              <a:t> </a:t>
            </a:r>
            <a:r>
              <a:rPr lang="en-US" sz="3400" b="1" err="1">
                <a:solidFill>
                  <a:srgbClr val="0F018C"/>
                </a:solidFill>
                <a:latin typeface="Times New Roman" panose="02020603050405020304" pitchFamily="18" charset="0"/>
                <a:cs typeface="Times New Roman" panose="02020603050405020304" pitchFamily="18" charset="0"/>
              </a:rPr>
              <a:t>về</a:t>
            </a:r>
            <a:r>
              <a:rPr lang="en-US" sz="3400" b="1">
                <a:solidFill>
                  <a:srgbClr val="0F018C"/>
                </a:solidFill>
                <a:latin typeface="Times New Roman" panose="02020603050405020304" pitchFamily="18" charset="0"/>
                <a:cs typeface="Times New Roman" panose="02020603050405020304" pitchFamily="18" charset="0"/>
              </a:rPr>
              <a:t> “Spam”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16"/>
          <p:cNvSpPr txBox="1"/>
          <p:nvPr/>
        </p:nvSpPr>
        <p:spPr>
          <a:xfrm>
            <a:off x="2416175" y="227330"/>
            <a:ext cx="7710003" cy="768350"/>
          </a:xfrm>
          <a:prstGeom prst="rect">
            <a:avLst/>
          </a:prstGeom>
          <a:noFill/>
          <a:extLst>
            <a:ext uri="{909E8E84-426E-40DD-AFC4-6F175D3DCCD1}">
              <a14:hiddenFill xmlns:a14="http://schemas.microsoft.com/office/drawing/2010/main">
                <a:solidFill>
                  <a:schemeClr val="accent4">
                    <a:lumMod val="20000"/>
                    <a:lumOff val="80000"/>
                  </a:schemeClr>
                </a:solidFill>
              </a14:hiddenFill>
            </a:ext>
          </a:extLst>
        </p:spPr>
        <p:txBody>
          <a:bodyPr wrap="square" rtlCol="0">
            <a:spAutoFit/>
          </a:bodyPr>
          <a:lstStyle/>
          <a:p>
            <a:pPr algn="ctr"/>
            <a:r>
              <a:rPr lang="en-US" sz="4400" b="1">
                <a:solidFill>
                  <a:schemeClr val="accent6">
                    <a:lumMod val="75000"/>
                  </a:schemeClr>
                </a:solidFill>
                <a:latin typeface="Times New Roman" panose="02020603050405020304" pitchFamily="18" charset="0"/>
                <a:cs typeface="Times New Roman" panose="02020603050405020304" pitchFamily="18" charset="0"/>
              </a:rPr>
              <a:t>GIỚI THIỆU</a:t>
            </a:r>
          </a:p>
        </p:txBody>
      </p:sp>
      <p:sp>
        <p:nvSpPr>
          <p:cNvPr id="2" name="Slide Number Placeholder 1"/>
          <p:cNvSpPr>
            <a:spLocks noGrp="1"/>
          </p:cNvSpPr>
          <p:nvPr>
            <p:ph type="sldNum" sz="quarter" idx="12"/>
          </p:nvPr>
        </p:nvSpPr>
        <p:spPr/>
        <p:txBody>
          <a:bodyPr/>
          <a:lstStyle/>
          <a:p>
            <a:fld id="{0F4F63AB-74FF-4D4D-9C96-7E67E70BF8FF}" type="slidenum">
              <a:rPr lang="en-US" altLang="en-US"/>
              <a:t>4</a:t>
            </a:fld>
            <a:endParaRPr lang="en-US" altLang="en-US"/>
          </a:p>
        </p:txBody>
      </p:sp>
      <p:pic>
        <p:nvPicPr>
          <p:cNvPr id="11" name="Content Placeholder 10"/>
          <p:cNvPicPr>
            <a:picLocks noGrp="1" noChangeAspect="1"/>
          </p:cNvPicPr>
          <p:nvPr>
            <p:ph idx="1"/>
          </p:nvPr>
        </p:nvPicPr>
        <p:blipFill>
          <a:blip r:embed="rId3"/>
          <a:stretch>
            <a:fillRect/>
          </a:stretch>
        </p:blipFill>
        <p:spPr>
          <a:xfrm>
            <a:off x="7853045" y="6490970"/>
            <a:ext cx="1567815" cy="289560"/>
          </a:xfrm>
          <a:prstGeom prst="rect">
            <a:avLst/>
          </a:prstGeom>
        </p:spPr>
      </p:pic>
      <p:pic>
        <p:nvPicPr>
          <p:cNvPr id="6" name="Content Placeholder 5"/>
          <p:cNvPicPr>
            <a:picLocks noGrp="1" noChangeAspect="1"/>
          </p:cNvPicPr>
          <p:nvPr>
            <p:ph sz="half" idx="2"/>
          </p:nvPr>
        </p:nvPicPr>
        <p:blipFill>
          <a:blip r:embed="rId3"/>
          <a:stretch>
            <a:fillRect/>
          </a:stretch>
        </p:blipFill>
        <p:spPr>
          <a:xfrm>
            <a:off x="7844790" y="6358890"/>
            <a:ext cx="1616075" cy="358140"/>
          </a:xfrm>
          <a:prstGeom prst="rect">
            <a:avLst/>
          </a:prstGeom>
          <a:noFill/>
          <a:ln>
            <a:noFill/>
          </a:ln>
          <a:effectLst/>
        </p:spPr>
      </p:pic>
      <p:sp>
        <p:nvSpPr>
          <p:cNvPr id="7" name="Rounded Rectangle 6"/>
          <p:cNvSpPr/>
          <p:nvPr/>
        </p:nvSpPr>
        <p:spPr>
          <a:xfrm>
            <a:off x="10126178" y="76200"/>
            <a:ext cx="1989622" cy="104455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chemeClr val="accent6">
                  <a:lumMod val="75000"/>
                </a:schemeClr>
              </a:solidFill>
            </a:endParaRPr>
          </a:p>
        </p:txBody>
      </p:sp>
      <p:sp>
        <p:nvSpPr>
          <p:cNvPr id="8" name="Text Box 7"/>
          <p:cNvSpPr txBox="1"/>
          <p:nvPr/>
        </p:nvSpPr>
        <p:spPr>
          <a:xfrm>
            <a:off x="10268660" y="133925"/>
            <a:ext cx="1704658" cy="923330"/>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I.  </a:t>
            </a:r>
            <a:r>
              <a:rPr lang="en-US" dirty="0" err="1">
                <a:solidFill>
                  <a:srgbClr val="FF0000"/>
                </a:solidFill>
                <a:latin typeface="Times New Roman" panose="02020603050405020304" pitchFamily="18" charset="0"/>
                <a:cs typeface="Times New Roman" panose="02020603050405020304" pitchFamily="18" charset="0"/>
              </a:rPr>
              <a:t>Giới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Thiệu</a:t>
            </a:r>
            <a:endParaRPr lang="en-US" dirty="0">
              <a:latin typeface="Times New Roman" panose="02020603050405020304" pitchFamily="18" charset="0"/>
              <a:cs typeface="Times New Roman" panose="02020603050405020304" pitchFamily="18" charset="0"/>
            </a:endParaRPr>
          </a:p>
          <a:p>
            <a:r>
              <a:rPr lang="en-US" dirty="0">
                <a:solidFill>
                  <a:schemeClr val="accent6">
                    <a:lumMod val="75000"/>
                  </a:schemeClr>
                </a:solidFill>
                <a:latin typeface="Times New Roman" panose="02020603050405020304" pitchFamily="18" charset="0"/>
                <a:cs typeface="Times New Roman" panose="02020603050405020304" pitchFamily="18" charset="0"/>
              </a:rPr>
              <a:t>II. </a:t>
            </a:r>
            <a:r>
              <a:rPr lang="en-US" dirty="0" err="1">
                <a:solidFill>
                  <a:schemeClr val="accent6">
                    <a:lumMod val="75000"/>
                  </a:schemeClr>
                </a:solidFill>
                <a:latin typeface="Times New Roman" panose="02020603050405020304" pitchFamily="18" charset="0"/>
                <a:cs typeface="Times New Roman" panose="02020603050405020304" pitchFamily="18" charset="0"/>
              </a:rPr>
              <a:t>Giải</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Thuật</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a:p>
            <a:r>
              <a:rPr lang="en-US" dirty="0">
                <a:solidFill>
                  <a:schemeClr val="accent6">
                    <a:lumMod val="75000"/>
                  </a:schemeClr>
                </a:solidFill>
                <a:latin typeface="Times New Roman" panose="02020603050405020304" pitchFamily="18" charset="0"/>
                <a:cs typeface="Times New Roman" panose="02020603050405020304" pitchFamily="18" charset="0"/>
              </a:rPr>
              <a:t>III. </a:t>
            </a:r>
            <a:r>
              <a:rPr lang="en-US" dirty="0" err="1">
                <a:solidFill>
                  <a:schemeClr val="accent6">
                    <a:lumMod val="75000"/>
                  </a:schemeClr>
                </a:solidFill>
                <a:latin typeface="Times New Roman" panose="02020603050405020304" pitchFamily="18" charset="0"/>
                <a:cs typeface="Times New Roman" panose="02020603050405020304" pitchFamily="18" charset="0"/>
              </a:rPr>
              <a:t>Đánh</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giá</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3AA0D1D3-90BC-47C1-BF5B-B65E1D897ED7}"/>
              </a:ext>
            </a:extLst>
          </p:cNvPr>
          <p:cNvPicPr>
            <a:picLocks noChangeAspect="1"/>
          </p:cNvPicPr>
          <p:nvPr/>
        </p:nvPicPr>
        <p:blipFill>
          <a:blip r:embed="rId4"/>
          <a:stretch>
            <a:fillRect/>
          </a:stretch>
        </p:blipFill>
        <p:spPr>
          <a:xfrm>
            <a:off x="6629400" y="3101402"/>
            <a:ext cx="4792679" cy="2689798"/>
          </a:xfrm>
          <a:prstGeom prst="rect">
            <a:avLst/>
          </a:prstGeom>
        </p:spPr>
      </p:pic>
      <p:pic>
        <p:nvPicPr>
          <p:cNvPr id="2050" name="Picture 2" descr="AI và học máy (ML) sẽ giúp ngăn chặn thư rác và thư giả mạo">
            <a:extLst>
              <a:ext uri="{FF2B5EF4-FFF2-40B4-BE49-F238E27FC236}">
                <a16:creationId xmlns:a16="http://schemas.microsoft.com/office/drawing/2014/main" xmlns="" id="{D8A7B400-5FBA-41FE-9976-EC3B60E1C4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126" y="3124200"/>
            <a:ext cx="4654475" cy="26856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A8FD702E-F732-440B-A29B-DCA2E45CA0B1}"/>
              </a:ext>
            </a:extLst>
          </p:cNvPr>
          <p:cNvSpPr txBox="1"/>
          <p:nvPr/>
        </p:nvSpPr>
        <p:spPr>
          <a:xfrm>
            <a:off x="900954" y="1985501"/>
            <a:ext cx="10513953" cy="579967"/>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US" sz="2400" err="1">
                <a:latin typeface="Times New Roman" panose="02020603050405020304" pitchFamily="18" charset="0"/>
                <a:cs typeface="Times New Roman" panose="02020603050405020304" pitchFamily="18" charset="0"/>
              </a:rPr>
              <a:t>Chúng</a:t>
            </a:r>
            <a:r>
              <a:rPr lang="en-US" sz="2400">
                <a:latin typeface="Times New Roman" panose="02020603050405020304" pitchFamily="18" charset="0"/>
                <a:cs typeface="Times New Roman" panose="02020603050405020304" pitchFamily="18" charset="0"/>
              </a:rPr>
              <a:t> ta </a:t>
            </a:r>
            <a:r>
              <a:rPr lang="en-US" sz="2400" err="1">
                <a:latin typeface="Times New Roman" panose="02020603050405020304" pitchFamily="18" charset="0"/>
                <a:cs typeface="Times New Roman" panose="02020603050405020304" pitchFamily="18" charset="0"/>
              </a:rPr>
              <a:t>cần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xây</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dựng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một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bộ</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lọc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rác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để</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tránh</a:t>
            </a:r>
            <a:r>
              <a:rPr lang="en-US" sz="2400">
                <a:latin typeface="Times New Roman" panose="02020603050405020304" pitchFamily="18" charset="0"/>
                <a:cs typeface="Times New Roman" panose="02020603050405020304" pitchFamily="18" charset="0"/>
              </a:rPr>
              <a:t> một số </a:t>
            </a:r>
            <a:r>
              <a:rPr lang="en-US" sz="2400" err="1">
                <a:latin typeface="Times New Roman" panose="02020603050405020304" pitchFamily="18" charset="0"/>
                <a:cs typeface="Times New Roman" panose="02020603050405020304" pitchFamily="18" charset="0"/>
              </a:rPr>
              <a:t>phiền</a:t>
            </a:r>
            <a:r>
              <a:rPr lang="en-US" sz="2400">
                <a:latin typeface="Times New Roman" panose="02020603050405020304" pitchFamily="18" charset="0"/>
                <a:cs typeface="Times New Roman" panose="02020603050405020304" pitchFamily="18" charset="0"/>
              </a:rPr>
              <a:t> toái.</a:t>
            </a:r>
          </a:p>
        </p:txBody>
      </p:sp>
    </p:spTree>
    <p:extLst>
      <p:ext uri="{BB962C8B-B14F-4D97-AF65-F5344CB8AC3E}">
        <p14:creationId xmlns:p14="http://schemas.microsoft.com/office/powerpoint/2010/main" val="2612337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16"/>
          <p:cNvSpPr txBox="1"/>
          <p:nvPr/>
        </p:nvSpPr>
        <p:spPr>
          <a:xfrm>
            <a:off x="2416175" y="227330"/>
            <a:ext cx="7710003" cy="768350"/>
          </a:xfrm>
          <a:prstGeom prst="rect">
            <a:avLst/>
          </a:prstGeom>
          <a:noFill/>
          <a:extLst>
            <a:ext uri="{909E8E84-426E-40DD-AFC4-6F175D3DCCD1}">
              <a14:hiddenFill xmlns:a14="http://schemas.microsoft.com/office/drawing/2010/main">
                <a:solidFill>
                  <a:schemeClr val="accent4">
                    <a:lumMod val="20000"/>
                    <a:lumOff val="80000"/>
                  </a:schemeClr>
                </a:solidFill>
              </a14:hiddenFill>
            </a:ext>
          </a:extLst>
        </p:spPr>
        <p:txBody>
          <a:bodyPr wrap="square" rtlCol="0">
            <a:spAutoFit/>
          </a:bodyPr>
          <a:lstStyle/>
          <a:p>
            <a:pPr algn="ctr"/>
            <a:r>
              <a:rPr lang="en-US" sz="4400" b="1">
                <a:solidFill>
                  <a:schemeClr val="accent6">
                    <a:lumMod val="75000"/>
                  </a:schemeClr>
                </a:solidFill>
                <a:latin typeface="Times New Roman" panose="02020603050405020304" pitchFamily="18" charset="0"/>
                <a:cs typeface="Times New Roman" panose="02020603050405020304" pitchFamily="18" charset="0"/>
              </a:rPr>
              <a:t>GIỚI THIỆU</a:t>
            </a:r>
          </a:p>
        </p:txBody>
      </p:sp>
      <p:sp>
        <p:nvSpPr>
          <p:cNvPr id="2" name="Slide Number Placeholder 1"/>
          <p:cNvSpPr>
            <a:spLocks noGrp="1"/>
          </p:cNvSpPr>
          <p:nvPr>
            <p:ph type="sldNum" sz="quarter" idx="12"/>
          </p:nvPr>
        </p:nvSpPr>
        <p:spPr/>
        <p:txBody>
          <a:bodyPr/>
          <a:lstStyle/>
          <a:p>
            <a:fld id="{0F4F63AB-74FF-4D4D-9C96-7E67E70BF8FF}" type="slidenum">
              <a:rPr lang="en-US" altLang="en-US"/>
              <a:t>5</a:t>
            </a:fld>
            <a:endParaRPr lang="en-US" altLang="en-US"/>
          </a:p>
        </p:txBody>
      </p:sp>
      <p:pic>
        <p:nvPicPr>
          <p:cNvPr id="11" name="Content Placeholder 10"/>
          <p:cNvPicPr>
            <a:picLocks noGrp="1" noChangeAspect="1"/>
          </p:cNvPicPr>
          <p:nvPr>
            <p:ph idx="1"/>
          </p:nvPr>
        </p:nvPicPr>
        <p:blipFill>
          <a:blip r:embed="rId3"/>
          <a:stretch>
            <a:fillRect/>
          </a:stretch>
        </p:blipFill>
        <p:spPr>
          <a:xfrm>
            <a:off x="7853045" y="6490970"/>
            <a:ext cx="1567815" cy="289560"/>
          </a:xfrm>
          <a:prstGeom prst="rect">
            <a:avLst/>
          </a:prstGeom>
        </p:spPr>
      </p:pic>
      <p:pic>
        <p:nvPicPr>
          <p:cNvPr id="6" name="Content Placeholder 5"/>
          <p:cNvPicPr>
            <a:picLocks noGrp="1" noChangeAspect="1"/>
          </p:cNvPicPr>
          <p:nvPr>
            <p:ph sz="half" idx="2"/>
          </p:nvPr>
        </p:nvPicPr>
        <p:blipFill>
          <a:blip r:embed="rId3"/>
          <a:stretch>
            <a:fillRect/>
          </a:stretch>
        </p:blipFill>
        <p:spPr>
          <a:xfrm>
            <a:off x="7844790" y="6358890"/>
            <a:ext cx="1616075" cy="358140"/>
          </a:xfrm>
          <a:prstGeom prst="rect">
            <a:avLst/>
          </a:prstGeom>
          <a:noFill/>
          <a:ln>
            <a:noFill/>
          </a:ln>
          <a:effectLst/>
        </p:spPr>
      </p:pic>
      <p:sp>
        <p:nvSpPr>
          <p:cNvPr id="7" name="Rounded Rectangle 6"/>
          <p:cNvSpPr/>
          <p:nvPr/>
        </p:nvSpPr>
        <p:spPr>
          <a:xfrm>
            <a:off x="10126178" y="76200"/>
            <a:ext cx="1989622" cy="104455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chemeClr val="accent6">
                  <a:lumMod val="75000"/>
                </a:schemeClr>
              </a:solidFill>
            </a:endParaRPr>
          </a:p>
        </p:txBody>
      </p:sp>
      <p:sp>
        <p:nvSpPr>
          <p:cNvPr id="8" name="Text Box 7"/>
          <p:cNvSpPr txBox="1"/>
          <p:nvPr/>
        </p:nvSpPr>
        <p:spPr>
          <a:xfrm>
            <a:off x="10268660" y="133925"/>
            <a:ext cx="1704658" cy="923330"/>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I.  </a:t>
            </a:r>
            <a:r>
              <a:rPr lang="en-US" dirty="0" err="1">
                <a:solidFill>
                  <a:srgbClr val="FF0000"/>
                </a:solidFill>
                <a:latin typeface="Times New Roman" panose="02020603050405020304" pitchFamily="18" charset="0"/>
                <a:cs typeface="Times New Roman" panose="02020603050405020304" pitchFamily="18" charset="0"/>
              </a:rPr>
              <a:t>Giới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Thiệu</a:t>
            </a:r>
            <a:endParaRPr lang="en-US" dirty="0">
              <a:latin typeface="Times New Roman" panose="02020603050405020304" pitchFamily="18" charset="0"/>
              <a:cs typeface="Times New Roman" panose="02020603050405020304" pitchFamily="18" charset="0"/>
            </a:endParaRPr>
          </a:p>
          <a:p>
            <a:r>
              <a:rPr lang="en-US" dirty="0">
                <a:solidFill>
                  <a:schemeClr val="accent6">
                    <a:lumMod val="75000"/>
                  </a:schemeClr>
                </a:solidFill>
                <a:latin typeface="Times New Roman" panose="02020603050405020304" pitchFamily="18" charset="0"/>
                <a:cs typeface="Times New Roman" panose="02020603050405020304" pitchFamily="18" charset="0"/>
              </a:rPr>
              <a:t>II. </a:t>
            </a:r>
            <a:r>
              <a:rPr lang="en-US" dirty="0" err="1">
                <a:solidFill>
                  <a:schemeClr val="accent6">
                    <a:lumMod val="75000"/>
                  </a:schemeClr>
                </a:solidFill>
                <a:latin typeface="Times New Roman" panose="02020603050405020304" pitchFamily="18" charset="0"/>
                <a:cs typeface="Times New Roman" panose="02020603050405020304" pitchFamily="18" charset="0"/>
              </a:rPr>
              <a:t>Giải</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Thuật</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a:p>
            <a:r>
              <a:rPr lang="en-US" dirty="0">
                <a:solidFill>
                  <a:schemeClr val="accent6">
                    <a:lumMod val="75000"/>
                  </a:schemeClr>
                </a:solidFill>
                <a:latin typeface="Times New Roman" panose="02020603050405020304" pitchFamily="18" charset="0"/>
                <a:cs typeface="Times New Roman" panose="02020603050405020304" pitchFamily="18" charset="0"/>
              </a:rPr>
              <a:t>III. </a:t>
            </a:r>
            <a:r>
              <a:rPr lang="en-US" dirty="0" err="1">
                <a:solidFill>
                  <a:schemeClr val="accent6">
                    <a:lumMod val="75000"/>
                  </a:schemeClr>
                </a:solidFill>
                <a:latin typeface="Times New Roman" panose="02020603050405020304" pitchFamily="18" charset="0"/>
                <a:cs typeface="Times New Roman" panose="02020603050405020304" pitchFamily="18" charset="0"/>
              </a:rPr>
              <a:t>Đánh</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giá</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A8FD702E-F732-440B-A29B-DCA2E45CA0B1}"/>
              </a:ext>
            </a:extLst>
          </p:cNvPr>
          <p:cNvSpPr txBox="1"/>
          <p:nvPr/>
        </p:nvSpPr>
        <p:spPr>
          <a:xfrm>
            <a:off x="767079" y="1584141"/>
            <a:ext cx="5334000" cy="701859"/>
          </a:xfrm>
          <a:prstGeom prst="rect">
            <a:avLst/>
          </a:prstGeom>
          <a:noFill/>
        </p:spPr>
        <p:txBody>
          <a:bodyPr wrap="square" rtlCol="0">
            <a:spAutoFit/>
          </a:bodyPr>
          <a:lstStyle/>
          <a:p>
            <a:pPr>
              <a:lnSpc>
                <a:spcPct val="150000"/>
              </a:lnSpc>
            </a:pPr>
            <a:r>
              <a:rPr lang="en-US" sz="3000" b="1" dirty="0">
                <a:solidFill>
                  <a:srgbClr val="000099"/>
                </a:solidFill>
                <a:latin typeface="Times New Roman" panose="02020603050405020304" pitchFamily="18" charset="0"/>
                <a:cs typeface="Times New Roman" panose="02020603050405020304" pitchFamily="18" charset="0"/>
              </a:rPr>
              <a:t>2. </a:t>
            </a:r>
            <a:r>
              <a:rPr lang="en-US" sz="3000" b="1" dirty="0" err="1">
                <a:solidFill>
                  <a:srgbClr val="000099"/>
                </a:solidFill>
                <a:latin typeface="Times New Roman" panose="02020603050405020304" pitchFamily="18" charset="0"/>
                <a:cs typeface="Times New Roman" panose="02020603050405020304" pitchFamily="18" charset="0"/>
              </a:rPr>
              <a:t>Cấu</a:t>
            </a:r>
            <a:r>
              <a:rPr lang="en-US" sz="3000" b="1" dirty="0">
                <a:solidFill>
                  <a:srgbClr val="000099"/>
                </a:solidFill>
                <a:latin typeface="Times New Roman" panose="02020603050405020304" pitchFamily="18" charset="0"/>
                <a:cs typeface="Times New Roman" panose="02020603050405020304" pitchFamily="18" charset="0"/>
              </a:rPr>
              <a:t> </a:t>
            </a:r>
            <a:r>
              <a:rPr lang="en-US" sz="3000" b="1" dirty="0" err="1">
                <a:solidFill>
                  <a:srgbClr val="000099"/>
                </a:solidFill>
                <a:latin typeface="Times New Roman" panose="02020603050405020304" pitchFamily="18" charset="0"/>
                <a:cs typeface="Times New Roman" panose="02020603050405020304" pitchFamily="18" charset="0"/>
              </a:rPr>
              <a:t>trúc</a:t>
            </a:r>
            <a:r>
              <a:rPr lang="en-US" sz="3000" b="1" dirty="0">
                <a:solidFill>
                  <a:srgbClr val="000099"/>
                </a:solidFill>
                <a:latin typeface="Times New Roman" panose="02020603050405020304" pitchFamily="18" charset="0"/>
                <a:cs typeface="Times New Roman" panose="02020603050405020304" pitchFamily="18" charset="0"/>
              </a:rPr>
              <a:t> </a:t>
            </a:r>
            <a:r>
              <a:rPr lang="en-US" sz="3000" b="1" dirty="0" err="1">
                <a:solidFill>
                  <a:srgbClr val="000099"/>
                </a:solidFill>
                <a:latin typeface="Times New Roman" panose="02020603050405020304" pitchFamily="18" charset="0"/>
                <a:cs typeface="Times New Roman" panose="02020603050405020304" pitchFamily="18" charset="0"/>
              </a:rPr>
              <a:t>của</a:t>
            </a:r>
            <a:r>
              <a:rPr lang="en-US" sz="3000" b="1" dirty="0">
                <a:solidFill>
                  <a:srgbClr val="000099"/>
                </a:solidFill>
                <a:latin typeface="Times New Roman" panose="02020603050405020304" pitchFamily="18" charset="0"/>
                <a:cs typeface="Times New Roman" panose="02020603050405020304" pitchFamily="18" charset="0"/>
              </a:rPr>
              <a:t> </a:t>
            </a:r>
            <a:r>
              <a:rPr lang="en-US" sz="3000" b="1" dirty="0" err="1">
                <a:solidFill>
                  <a:srgbClr val="000099"/>
                </a:solidFill>
                <a:latin typeface="Times New Roman" panose="02020603050405020304" pitchFamily="18" charset="0"/>
                <a:cs typeface="Times New Roman" panose="02020603050405020304" pitchFamily="18" charset="0"/>
              </a:rPr>
              <a:t>tập</a:t>
            </a:r>
            <a:r>
              <a:rPr lang="en-US" sz="3000" b="1" dirty="0">
                <a:solidFill>
                  <a:srgbClr val="000099"/>
                </a:solidFill>
                <a:latin typeface="Times New Roman" panose="02020603050405020304" pitchFamily="18" charset="0"/>
                <a:cs typeface="Times New Roman" panose="02020603050405020304" pitchFamily="18" charset="0"/>
              </a:rPr>
              <a:t> </a:t>
            </a:r>
            <a:r>
              <a:rPr lang="en-US" sz="3000" b="1" dirty="0" err="1">
                <a:solidFill>
                  <a:srgbClr val="000099"/>
                </a:solidFill>
                <a:latin typeface="Times New Roman" panose="02020603050405020304" pitchFamily="18" charset="0"/>
                <a:cs typeface="Times New Roman" panose="02020603050405020304" pitchFamily="18" charset="0"/>
              </a:rPr>
              <a:t>dữ</a:t>
            </a:r>
            <a:r>
              <a:rPr lang="en-US" sz="3000" b="1" dirty="0">
                <a:solidFill>
                  <a:srgbClr val="000099"/>
                </a:solidFill>
                <a:latin typeface="Times New Roman" panose="02020603050405020304" pitchFamily="18" charset="0"/>
                <a:cs typeface="Times New Roman" panose="02020603050405020304" pitchFamily="18" charset="0"/>
              </a:rPr>
              <a:t> </a:t>
            </a:r>
            <a:r>
              <a:rPr lang="en-US" sz="3000" b="1" dirty="0" err="1">
                <a:solidFill>
                  <a:srgbClr val="000099"/>
                </a:solidFill>
                <a:latin typeface="Times New Roman" panose="02020603050405020304" pitchFamily="18" charset="0"/>
                <a:cs typeface="Times New Roman" panose="02020603050405020304" pitchFamily="18" charset="0"/>
              </a:rPr>
              <a:t>liệu</a:t>
            </a:r>
            <a:endParaRPr lang="en-US" sz="3000" b="1" dirty="0">
              <a:solidFill>
                <a:srgbClr val="000099"/>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1B599AFB-DCB8-4B38-BFB5-1A11311E6461}"/>
              </a:ext>
            </a:extLst>
          </p:cNvPr>
          <p:cNvSpPr txBox="1"/>
          <p:nvPr/>
        </p:nvSpPr>
        <p:spPr>
          <a:xfrm>
            <a:off x="1066800" y="2205335"/>
            <a:ext cx="5334000"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err="1">
                <a:latin typeface="Times New Roman" panose="02020603050405020304" pitchFamily="18" charset="0"/>
                <a:cs typeface="Times New Roman" panose="02020603050405020304" pitchFamily="18" charset="0"/>
              </a:rPr>
              <a:t>Giới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thiệu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tập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endParaRPr lang="en-US"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C0CA2471-22E8-42B7-AEAE-C3DD510CFC82}"/>
              </a:ext>
            </a:extLst>
          </p:cNvPr>
          <p:cNvPicPr>
            <a:picLocks noChangeAspect="1"/>
          </p:cNvPicPr>
          <p:nvPr/>
        </p:nvPicPr>
        <p:blipFill>
          <a:blip r:embed="rId4"/>
          <a:stretch>
            <a:fillRect/>
          </a:stretch>
        </p:blipFill>
        <p:spPr>
          <a:xfrm>
            <a:off x="879027" y="3177050"/>
            <a:ext cx="10267362" cy="3299950"/>
          </a:xfrm>
          <a:prstGeom prst="rect">
            <a:avLst/>
          </a:prstGeom>
        </p:spPr>
      </p:pic>
      <p:sp>
        <p:nvSpPr>
          <p:cNvPr id="9" name="TextBox 8">
            <a:extLst>
              <a:ext uri="{FF2B5EF4-FFF2-40B4-BE49-F238E27FC236}">
                <a16:creationId xmlns:a16="http://schemas.microsoft.com/office/drawing/2014/main" xmlns="" id="{46641AF1-CCB2-4F30-BDD6-77472090B949}"/>
              </a:ext>
            </a:extLst>
          </p:cNvPr>
          <p:cNvSpPr txBox="1"/>
          <p:nvPr/>
        </p:nvSpPr>
        <p:spPr>
          <a:xfrm>
            <a:off x="1371600" y="2644914"/>
            <a:ext cx="7239000" cy="830997"/>
          </a:xfrm>
          <a:prstGeom prst="rect">
            <a:avLst/>
          </a:prstGeom>
          <a:noFill/>
        </p:spPr>
        <p:txBody>
          <a:bodyPr wrap="square" rtlCol="0">
            <a:spAutoFit/>
          </a:bodyPr>
          <a:lstStyle/>
          <a:p>
            <a:pPr marL="285750" indent="-285750">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l</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4601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2400" dirty="0"/>
          </a:p>
        </p:txBody>
      </p:sp>
    </p:spTree>
    <p:extLst>
      <p:ext uri="{BB962C8B-B14F-4D97-AF65-F5344CB8AC3E}">
        <p14:creationId xmlns:p14="http://schemas.microsoft.com/office/powerpoint/2010/main" val="142625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16"/>
          <p:cNvSpPr txBox="1"/>
          <p:nvPr/>
        </p:nvSpPr>
        <p:spPr>
          <a:xfrm>
            <a:off x="2416175" y="227330"/>
            <a:ext cx="7710003" cy="768350"/>
          </a:xfrm>
          <a:prstGeom prst="rect">
            <a:avLst/>
          </a:prstGeom>
          <a:noFill/>
          <a:extLst>
            <a:ext uri="{909E8E84-426E-40DD-AFC4-6F175D3DCCD1}">
              <a14:hiddenFill xmlns:a14="http://schemas.microsoft.com/office/drawing/2010/main">
                <a:solidFill>
                  <a:schemeClr val="accent4">
                    <a:lumMod val="20000"/>
                    <a:lumOff val="80000"/>
                  </a:schemeClr>
                </a:solidFill>
              </a14:hiddenFill>
            </a:ext>
          </a:extLst>
        </p:spPr>
        <p:txBody>
          <a:bodyPr wrap="square" rtlCol="0">
            <a:spAutoFit/>
          </a:bodyPr>
          <a:lstStyle/>
          <a:p>
            <a:pPr algn="ctr"/>
            <a:r>
              <a:rPr lang="en-US" sz="4400" b="1">
                <a:solidFill>
                  <a:schemeClr val="accent6">
                    <a:lumMod val="75000"/>
                  </a:schemeClr>
                </a:solidFill>
                <a:latin typeface="Times New Roman" panose="02020603050405020304" pitchFamily="18" charset="0"/>
                <a:cs typeface="Times New Roman" panose="02020603050405020304" pitchFamily="18" charset="0"/>
              </a:rPr>
              <a:t>GIỚI THIỆU</a:t>
            </a:r>
          </a:p>
        </p:txBody>
      </p:sp>
      <p:sp>
        <p:nvSpPr>
          <p:cNvPr id="2" name="Slide Number Placeholder 1"/>
          <p:cNvSpPr>
            <a:spLocks noGrp="1"/>
          </p:cNvSpPr>
          <p:nvPr>
            <p:ph type="sldNum" sz="quarter" idx="12"/>
          </p:nvPr>
        </p:nvSpPr>
        <p:spPr/>
        <p:txBody>
          <a:bodyPr/>
          <a:lstStyle/>
          <a:p>
            <a:fld id="{0F4F63AB-74FF-4D4D-9C96-7E67E70BF8FF}" type="slidenum">
              <a:rPr lang="en-US" altLang="en-US"/>
              <a:t>6</a:t>
            </a:fld>
            <a:endParaRPr lang="en-US" altLang="en-US"/>
          </a:p>
        </p:txBody>
      </p:sp>
      <p:pic>
        <p:nvPicPr>
          <p:cNvPr id="11" name="Content Placeholder 10"/>
          <p:cNvPicPr>
            <a:picLocks noGrp="1" noChangeAspect="1"/>
          </p:cNvPicPr>
          <p:nvPr>
            <p:ph idx="1"/>
          </p:nvPr>
        </p:nvPicPr>
        <p:blipFill>
          <a:blip r:embed="rId3"/>
          <a:stretch>
            <a:fillRect/>
          </a:stretch>
        </p:blipFill>
        <p:spPr>
          <a:xfrm>
            <a:off x="7853045" y="6490970"/>
            <a:ext cx="1567815" cy="289560"/>
          </a:xfrm>
          <a:prstGeom prst="rect">
            <a:avLst/>
          </a:prstGeom>
        </p:spPr>
      </p:pic>
      <p:pic>
        <p:nvPicPr>
          <p:cNvPr id="6" name="Content Placeholder 5"/>
          <p:cNvPicPr>
            <a:picLocks noGrp="1" noChangeAspect="1"/>
          </p:cNvPicPr>
          <p:nvPr>
            <p:ph sz="half" idx="2"/>
          </p:nvPr>
        </p:nvPicPr>
        <p:blipFill>
          <a:blip r:embed="rId3"/>
          <a:stretch>
            <a:fillRect/>
          </a:stretch>
        </p:blipFill>
        <p:spPr>
          <a:xfrm>
            <a:off x="7844790" y="6358890"/>
            <a:ext cx="1616075" cy="358140"/>
          </a:xfrm>
          <a:prstGeom prst="rect">
            <a:avLst/>
          </a:prstGeom>
          <a:noFill/>
          <a:ln>
            <a:noFill/>
          </a:ln>
          <a:effectLst/>
        </p:spPr>
      </p:pic>
      <p:sp>
        <p:nvSpPr>
          <p:cNvPr id="7" name="Rounded Rectangle 6"/>
          <p:cNvSpPr/>
          <p:nvPr/>
        </p:nvSpPr>
        <p:spPr>
          <a:xfrm>
            <a:off x="10126178" y="76200"/>
            <a:ext cx="1989622" cy="104455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chemeClr val="accent6">
                  <a:lumMod val="75000"/>
                </a:schemeClr>
              </a:solidFill>
            </a:endParaRPr>
          </a:p>
        </p:txBody>
      </p:sp>
      <p:sp>
        <p:nvSpPr>
          <p:cNvPr id="8" name="Text Box 7"/>
          <p:cNvSpPr txBox="1"/>
          <p:nvPr/>
        </p:nvSpPr>
        <p:spPr>
          <a:xfrm>
            <a:off x="10268660" y="133925"/>
            <a:ext cx="1704658" cy="923330"/>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I.  </a:t>
            </a:r>
            <a:r>
              <a:rPr lang="en-US" dirty="0" err="1">
                <a:solidFill>
                  <a:srgbClr val="FF0000"/>
                </a:solidFill>
                <a:latin typeface="Times New Roman" panose="02020603050405020304" pitchFamily="18" charset="0"/>
                <a:cs typeface="Times New Roman" panose="02020603050405020304" pitchFamily="18" charset="0"/>
              </a:rPr>
              <a:t>Giới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Thiệu</a:t>
            </a:r>
            <a:endParaRPr lang="en-US" dirty="0">
              <a:latin typeface="Times New Roman" panose="02020603050405020304" pitchFamily="18" charset="0"/>
              <a:cs typeface="Times New Roman" panose="02020603050405020304" pitchFamily="18" charset="0"/>
            </a:endParaRPr>
          </a:p>
          <a:p>
            <a:r>
              <a:rPr lang="en-US" dirty="0">
                <a:solidFill>
                  <a:schemeClr val="accent6">
                    <a:lumMod val="75000"/>
                  </a:schemeClr>
                </a:solidFill>
                <a:latin typeface="Times New Roman" panose="02020603050405020304" pitchFamily="18" charset="0"/>
                <a:cs typeface="Times New Roman" panose="02020603050405020304" pitchFamily="18" charset="0"/>
              </a:rPr>
              <a:t>II. </a:t>
            </a:r>
            <a:r>
              <a:rPr lang="en-US" dirty="0" err="1">
                <a:solidFill>
                  <a:schemeClr val="accent6">
                    <a:lumMod val="75000"/>
                  </a:schemeClr>
                </a:solidFill>
                <a:latin typeface="Times New Roman" panose="02020603050405020304" pitchFamily="18" charset="0"/>
                <a:cs typeface="Times New Roman" panose="02020603050405020304" pitchFamily="18" charset="0"/>
              </a:rPr>
              <a:t>Giải</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Thuật</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a:p>
            <a:r>
              <a:rPr lang="en-US" dirty="0">
                <a:solidFill>
                  <a:schemeClr val="accent6">
                    <a:lumMod val="75000"/>
                  </a:schemeClr>
                </a:solidFill>
                <a:latin typeface="Times New Roman" panose="02020603050405020304" pitchFamily="18" charset="0"/>
                <a:cs typeface="Times New Roman" panose="02020603050405020304" pitchFamily="18" charset="0"/>
              </a:rPr>
              <a:t>III. </a:t>
            </a:r>
            <a:r>
              <a:rPr lang="en-US" dirty="0" err="1">
                <a:solidFill>
                  <a:schemeClr val="accent6">
                    <a:lumMod val="75000"/>
                  </a:schemeClr>
                </a:solidFill>
                <a:latin typeface="Times New Roman" panose="02020603050405020304" pitchFamily="18" charset="0"/>
                <a:cs typeface="Times New Roman" panose="02020603050405020304" pitchFamily="18" charset="0"/>
              </a:rPr>
              <a:t>Đánh</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giá</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A8FD702E-F732-440B-A29B-DCA2E45CA0B1}"/>
              </a:ext>
            </a:extLst>
          </p:cNvPr>
          <p:cNvSpPr txBox="1"/>
          <p:nvPr/>
        </p:nvSpPr>
        <p:spPr>
          <a:xfrm>
            <a:off x="762000" y="1584141"/>
            <a:ext cx="5334000" cy="701859"/>
          </a:xfrm>
          <a:prstGeom prst="rect">
            <a:avLst/>
          </a:prstGeom>
          <a:noFill/>
        </p:spPr>
        <p:txBody>
          <a:bodyPr wrap="square" rtlCol="0">
            <a:spAutoFit/>
          </a:bodyPr>
          <a:lstStyle/>
          <a:p>
            <a:pPr>
              <a:lnSpc>
                <a:spcPct val="150000"/>
              </a:lnSpc>
            </a:pPr>
            <a:r>
              <a:rPr lang="en-US" sz="3000" b="1" dirty="0">
                <a:solidFill>
                  <a:srgbClr val="000099"/>
                </a:solidFill>
                <a:latin typeface="Times New Roman" panose="02020603050405020304" pitchFamily="18" charset="0"/>
                <a:cs typeface="Times New Roman" panose="02020603050405020304" pitchFamily="18" charset="0"/>
              </a:rPr>
              <a:t>2. </a:t>
            </a:r>
            <a:r>
              <a:rPr lang="en-US" sz="3000" b="1" dirty="0" err="1">
                <a:solidFill>
                  <a:srgbClr val="000099"/>
                </a:solidFill>
                <a:latin typeface="Times New Roman" panose="02020603050405020304" pitchFamily="18" charset="0"/>
                <a:cs typeface="Times New Roman" panose="02020603050405020304" pitchFamily="18" charset="0"/>
              </a:rPr>
              <a:t>Cấu</a:t>
            </a:r>
            <a:r>
              <a:rPr lang="en-US" sz="3000" b="1" dirty="0">
                <a:solidFill>
                  <a:srgbClr val="000099"/>
                </a:solidFill>
                <a:latin typeface="Times New Roman" panose="02020603050405020304" pitchFamily="18" charset="0"/>
                <a:cs typeface="Times New Roman" panose="02020603050405020304" pitchFamily="18" charset="0"/>
              </a:rPr>
              <a:t> </a:t>
            </a:r>
            <a:r>
              <a:rPr lang="en-US" sz="3000" b="1" dirty="0" err="1">
                <a:solidFill>
                  <a:srgbClr val="000099"/>
                </a:solidFill>
                <a:latin typeface="Times New Roman" panose="02020603050405020304" pitchFamily="18" charset="0"/>
                <a:cs typeface="Times New Roman" panose="02020603050405020304" pitchFamily="18" charset="0"/>
              </a:rPr>
              <a:t>trúc</a:t>
            </a:r>
            <a:r>
              <a:rPr lang="en-US" sz="3000" b="1" dirty="0">
                <a:solidFill>
                  <a:srgbClr val="000099"/>
                </a:solidFill>
                <a:latin typeface="Times New Roman" panose="02020603050405020304" pitchFamily="18" charset="0"/>
                <a:cs typeface="Times New Roman" panose="02020603050405020304" pitchFamily="18" charset="0"/>
              </a:rPr>
              <a:t> </a:t>
            </a:r>
            <a:r>
              <a:rPr lang="en-US" sz="3000" b="1" dirty="0" err="1">
                <a:solidFill>
                  <a:srgbClr val="000099"/>
                </a:solidFill>
                <a:latin typeface="Times New Roman" panose="02020603050405020304" pitchFamily="18" charset="0"/>
                <a:cs typeface="Times New Roman" panose="02020603050405020304" pitchFamily="18" charset="0"/>
              </a:rPr>
              <a:t>của</a:t>
            </a:r>
            <a:r>
              <a:rPr lang="en-US" sz="3000" b="1" dirty="0">
                <a:solidFill>
                  <a:srgbClr val="000099"/>
                </a:solidFill>
                <a:latin typeface="Times New Roman" panose="02020603050405020304" pitchFamily="18" charset="0"/>
                <a:cs typeface="Times New Roman" panose="02020603050405020304" pitchFamily="18" charset="0"/>
              </a:rPr>
              <a:t> </a:t>
            </a:r>
            <a:r>
              <a:rPr lang="en-US" sz="3000" b="1" dirty="0" err="1">
                <a:solidFill>
                  <a:srgbClr val="000099"/>
                </a:solidFill>
                <a:latin typeface="Times New Roman" panose="02020603050405020304" pitchFamily="18" charset="0"/>
                <a:cs typeface="Times New Roman" panose="02020603050405020304" pitchFamily="18" charset="0"/>
              </a:rPr>
              <a:t>tập</a:t>
            </a:r>
            <a:r>
              <a:rPr lang="en-US" sz="3000" b="1" dirty="0">
                <a:solidFill>
                  <a:srgbClr val="000099"/>
                </a:solidFill>
                <a:latin typeface="Times New Roman" panose="02020603050405020304" pitchFamily="18" charset="0"/>
                <a:cs typeface="Times New Roman" panose="02020603050405020304" pitchFamily="18" charset="0"/>
              </a:rPr>
              <a:t> </a:t>
            </a:r>
            <a:r>
              <a:rPr lang="en-US" sz="3000" b="1" dirty="0" err="1">
                <a:solidFill>
                  <a:srgbClr val="000099"/>
                </a:solidFill>
                <a:latin typeface="Times New Roman" panose="02020603050405020304" pitchFamily="18" charset="0"/>
                <a:cs typeface="Times New Roman" panose="02020603050405020304" pitchFamily="18" charset="0"/>
              </a:rPr>
              <a:t>dữ</a:t>
            </a:r>
            <a:r>
              <a:rPr lang="en-US" sz="3000" b="1" dirty="0">
                <a:solidFill>
                  <a:srgbClr val="000099"/>
                </a:solidFill>
                <a:latin typeface="Times New Roman" panose="02020603050405020304" pitchFamily="18" charset="0"/>
                <a:cs typeface="Times New Roman" panose="02020603050405020304" pitchFamily="18" charset="0"/>
              </a:rPr>
              <a:t> </a:t>
            </a:r>
            <a:r>
              <a:rPr lang="en-US" sz="3000" b="1" dirty="0" err="1">
                <a:solidFill>
                  <a:srgbClr val="000099"/>
                </a:solidFill>
                <a:latin typeface="Times New Roman" panose="02020603050405020304" pitchFamily="18" charset="0"/>
                <a:cs typeface="Times New Roman" panose="02020603050405020304" pitchFamily="18" charset="0"/>
              </a:rPr>
              <a:t>liệu</a:t>
            </a:r>
            <a:endParaRPr lang="en-US" sz="3000" b="1" dirty="0">
              <a:solidFill>
                <a:srgbClr val="000099"/>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1B599AFB-DCB8-4B38-BFB5-1A11311E6461}"/>
              </a:ext>
            </a:extLst>
          </p:cNvPr>
          <p:cNvSpPr txBox="1"/>
          <p:nvPr/>
        </p:nvSpPr>
        <p:spPr>
          <a:xfrm>
            <a:off x="1142999" y="2293203"/>
            <a:ext cx="6710045"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err="1">
                <a:latin typeface="Times New Roman" panose="02020603050405020304" pitchFamily="18" charset="0"/>
                <a:cs typeface="Times New Roman" panose="02020603050405020304" pitchFamily="18" charset="0"/>
              </a:rPr>
              <a:t>Tập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gồm</a:t>
            </a:r>
            <a:r>
              <a:rPr lang="en-US" sz="2400" b="1"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Từ</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cột</a:t>
            </a:r>
            <a:r>
              <a:rPr lang="en-US" sz="2200" dirty="0">
                <a:latin typeface="Times New Roman" panose="02020603050405020304" pitchFamily="18" charset="0"/>
                <a:cs typeface="Times New Roman" panose="02020603050405020304" pitchFamily="18" charset="0"/>
              </a:rPr>
              <a:t> 0 </a:t>
            </a:r>
            <a:r>
              <a:rPr lang="en-US" sz="2200" dirty="0" err="1">
                <a:latin typeface="Times New Roman" panose="02020603050405020304" pitchFamily="18" charset="0"/>
                <a:cs typeface="Times New Roman" panose="02020603050405020304" pitchFamily="18" charset="0"/>
              </a:rPr>
              <a:t>tới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cột</a:t>
            </a:r>
            <a:r>
              <a:rPr lang="en-US" sz="2200" dirty="0">
                <a:latin typeface="Times New Roman" panose="02020603050405020304" pitchFamily="18" charset="0"/>
                <a:cs typeface="Times New Roman" panose="02020603050405020304" pitchFamily="18" charset="0"/>
              </a:rPr>
              <a:t> 47: </a:t>
            </a:r>
          </a:p>
          <a:p>
            <a:pPr marL="285750" indent="-285750">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93661921-89F7-4A0F-91D3-749761420E74}"/>
              </a:ext>
            </a:extLst>
          </p:cNvPr>
          <p:cNvSpPr txBox="1"/>
          <p:nvPr/>
        </p:nvSpPr>
        <p:spPr>
          <a:xfrm>
            <a:off x="1524000" y="2718137"/>
            <a:ext cx="10668000" cy="1107996"/>
          </a:xfrm>
          <a:prstGeom prst="rect">
            <a:avLst/>
          </a:prstGeom>
          <a:noFill/>
        </p:spPr>
        <p:txBody>
          <a:bodyPr wrap="square" rtlCol="0">
            <a:spAutoFit/>
          </a:bodyPr>
          <a:lstStyle/>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48 </a:t>
            </a:r>
            <a:r>
              <a:rPr lang="en-US" sz="2200" dirty="0" err="1">
                <a:latin typeface="Times New Roman" panose="02020603050405020304" pitchFamily="18" charset="0"/>
                <a:cs typeface="Times New Roman" panose="02020603050405020304" pitchFamily="18" charset="0"/>
              </a:rPr>
              <a:t>thuộc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tính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thuộc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loại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Word_freq_WORD</a:t>
            </a: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tỷ</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trăm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từ</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e-mail </a:t>
            </a:r>
            <a:r>
              <a:rPr lang="en-US" sz="2200" dirty="0" err="1">
                <a:latin typeface="Times New Roman" panose="02020603050405020304" pitchFamily="18" charset="0"/>
                <a:cs typeface="Times New Roman" panose="02020603050405020304" pitchFamily="18" charset="0"/>
              </a:rPr>
              <a:t>khớp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từ</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100 *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từ</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xuất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e-mail) </a:t>
            </a:r>
            <a:r>
              <a:rPr lang="vi-VN" sz="2200" dirty="0">
                <a:latin typeface="Times New Roman" panose="02020603050405020304" pitchFamily="18" charset="0"/>
                <a:cs typeface="Times New Roman" panose="02020603050405020304" pitchFamily="18" charset="0"/>
              </a:rPr>
              <a:t>/ tổng số của các từ trong e-mail. </a:t>
            </a:r>
            <a:endParaRPr lang="en-US" sz="2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F03417C6-1BC4-4894-8B2C-075BC0CA8373}"/>
              </a:ext>
            </a:extLst>
          </p:cNvPr>
          <p:cNvPicPr>
            <a:picLocks noChangeAspect="1"/>
          </p:cNvPicPr>
          <p:nvPr/>
        </p:nvPicPr>
        <p:blipFill rotWithShape="1">
          <a:blip r:embed="rId4"/>
          <a:srcRect r="37500" b="27746"/>
          <a:stretch/>
        </p:blipFill>
        <p:spPr>
          <a:xfrm>
            <a:off x="1676399" y="3913317"/>
            <a:ext cx="7104799" cy="2639883"/>
          </a:xfrm>
          <a:prstGeom prst="rect">
            <a:avLst/>
          </a:prstGeom>
        </p:spPr>
      </p:pic>
      <p:sp>
        <p:nvSpPr>
          <p:cNvPr id="10" name="Arc 9"/>
          <p:cNvSpPr/>
          <p:nvPr/>
        </p:nvSpPr>
        <p:spPr>
          <a:xfrm>
            <a:off x="6553200" y="303530"/>
            <a:ext cx="990600" cy="53467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11369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16"/>
          <p:cNvSpPr txBox="1"/>
          <p:nvPr/>
        </p:nvSpPr>
        <p:spPr>
          <a:xfrm>
            <a:off x="2416175" y="227330"/>
            <a:ext cx="7710003" cy="768350"/>
          </a:xfrm>
          <a:prstGeom prst="rect">
            <a:avLst/>
          </a:prstGeom>
          <a:noFill/>
          <a:extLst>
            <a:ext uri="{909E8E84-426E-40DD-AFC4-6F175D3DCCD1}">
              <a14:hiddenFill xmlns:a14="http://schemas.microsoft.com/office/drawing/2010/main">
                <a:solidFill>
                  <a:schemeClr val="accent4">
                    <a:lumMod val="20000"/>
                    <a:lumOff val="80000"/>
                  </a:schemeClr>
                </a:solidFill>
              </a14:hiddenFill>
            </a:ext>
          </a:extLst>
        </p:spPr>
        <p:txBody>
          <a:bodyPr wrap="square" rtlCol="0">
            <a:spAutoFit/>
          </a:bodyPr>
          <a:lstStyle/>
          <a:p>
            <a:pPr algn="ctr"/>
            <a:r>
              <a:rPr lang="en-US" sz="4400" b="1">
                <a:solidFill>
                  <a:schemeClr val="accent6">
                    <a:lumMod val="75000"/>
                  </a:schemeClr>
                </a:solidFill>
                <a:latin typeface="Times New Roman" panose="02020603050405020304" pitchFamily="18" charset="0"/>
                <a:cs typeface="Times New Roman" panose="02020603050405020304" pitchFamily="18" charset="0"/>
              </a:rPr>
              <a:t>GIỚI THIỆU</a:t>
            </a:r>
          </a:p>
        </p:txBody>
      </p:sp>
      <p:sp>
        <p:nvSpPr>
          <p:cNvPr id="2" name="Slide Number Placeholder 1"/>
          <p:cNvSpPr>
            <a:spLocks noGrp="1"/>
          </p:cNvSpPr>
          <p:nvPr>
            <p:ph type="sldNum" sz="quarter" idx="12"/>
          </p:nvPr>
        </p:nvSpPr>
        <p:spPr/>
        <p:txBody>
          <a:bodyPr/>
          <a:lstStyle/>
          <a:p>
            <a:fld id="{0F4F63AB-74FF-4D4D-9C96-7E67E70BF8FF}" type="slidenum">
              <a:rPr lang="en-US" altLang="en-US"/>
              <a:t>7</a:t>
            </a:fld>
            <a:endParaRPr lang="en-US" altLang="en-US"/>
          </a:p>
        </p:txBody>
      </p:sp>
      <p:pic>
        <p:nvPicPr>
          <p:cNvPr id="11" name="Content Placeholder 10"/>
          <p:cNvPicPr>
            <a:picLocks noGrp="1" noChangeAspect="1"/>
          </p:cNvPicPr>
          <p:nvPr>
            <p:ph idx="1"/>
          </p:nvPr>
        </p:nvPicPr>
        <p:blipFill>
          <a:blip r:embed="rId3"/>
          <a:stretch>
            <a:fillRect/>
          </a:stretch>
        </p:blipFill>
        <p:spPr>
          <a:xfrm>
            <a:off x="7853045" y="6490970"/>
            <a:ext cx="1567815" cy="289560"/>
          </a:xfrm>
          <a:prstGeom prst="rect">
            <a:avLst/>
          </a:prstGeom>
        </p:spPr>
      </p:pic>
      <p:pic>
        <p:nvPicPr>
          <p:cNvPr id="6" name="Content Placeholder 5"/>
          <p:cNvPicPr>
            <a:picLocks noGrp="1" noChangeAspect="1"/>
          </p:cNvPicPr>
          <p:nvPr>
            <p:ph sz="half" idx="2"/>
          </p:nvPr>
        </p:nvPicPr>
        <p:blipFill>
          <a:blip r:embed="rId3"/>
          <a:stretch>
            <a:fillRect/>
          </a:stretch>
        </p:blipFill>
        <p:spPr>
          <a:xfrm>
            <a:off x="7844790" y="6358890"/>
            <a:ext cx="1616075" cy="358140"/>
          </a:xfrm>
          <a:prstGeom prst="rect">
            <a:avLst/>
          </a:prstGeom>
          <a:noFill/>
          <a:ln>
            <a:noFill/>
          </a:ln>
          <a:effectLst/>
        </p:spPr>
      </p:pic>
      <p:sp>
        <p:nvSpPr>
          <p:cNvPr id="7" name="Rounded Rectangle 6"/>
          <p:cNvSpPr/>
          <p:nvPr/>
        </p:nvSpPr>
        <p:spPr>
          <a:xfrm>
            <a:off x="10126178" y="76200"/>
            <a:ext cx="1989622" cy="104455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chemeClr val="accent6">
                  <a:lumMod val="75000"/>
                </a:schemeClr>
              </a:solidFill>
            </a:endParaRPr>
          </a:p>
        </p:txBody>
      </p:sp>
      <p:sp>
        <p:nvSpPr>
          <p:cNvPr id="8" name="Text Box 7"/>
          <p:cNvSpPr txBox="1"/>
          <p:nvPr/>
        </p:nvSpPr>
        <p:spPr>
          <a:xfrm>
            <a:off x="10268660" y="133925"/>
            <a:ext cx="1704658" cy="923330"/>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I.  </a:t>
            </a:r>
            <a:r>
              <a:rPr lang="en-US" dirty="0" err="1">
                <a:solidFill>
                  <a:srgbClr val="FF0000"/>
                </a:solidFill>
                <a:latin typeface="Times New Roman" panose="02020603050405020304" pitchFamily="18" charset="0"/>
                <a:cs typeface="Times New Roman" panose="02020603050405020304" pitchFamily="18" charset="0"/>
              </a:rPr>
              <a:t>Giới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Thiệu</a:t>
            </a:r>
            <a:endParaRPr lang="en-US" dirty="0">
              <a:latin typeface="Times New Roman" panose="02020603050405020304" pitchFamily="18" charset="0"/>
              <a:cs typeface="Times New Roman" panose="02020603050405020304" pitchFamily="18" charset="0"/>
            </a:endParaRPr>
          </a:p>
          <a:p>
            <a:r>
              <a:rPr lang="en-US" dirty="0">
                <a:solidFill>
                  <a:schemeClr val="accent6">
                    <a:lumMod val="75000"/>
                  </a:schemeClr>
                </a:solidFill>
                <a:latin typeface="Times New Roman" panose="02020603050405020304" pitchFamily="18" charset="0"/>
                <a:cs typeface="Times New Roman" panose="02020603050405020304" pitchFamily="18" charset="0"/>
              </a:rPr>
              <a:t>II. </a:t>
            </a:r>
            <a:r>
              <a:rPr lang="en-US" dirty="0" err="1">
                <a:solidFill>
                  <a:schemeClr val="accent6">
                    <a:lumMod val="75000"/>
                  </a:schemeClr>
                </a:solidFill>
                <a:latin typeface="Times New Roman" panose="02020603050405020304" pitchFamily="18" charset="0"/>
                <a:cs typeface="Times New Roman" panose="02020603050405020304" pitchFamily="18" charset="0"/>
              </a:rPr>
              <a:t>Giải</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Thuật</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a:p>
            <a:r>
              <a:rPr lang="en-US" dirty="0" err="1">
                <a:solidFill>
                  <a:schemeClr val="accent6">
                    <a:lumMod val="75000"/>
                  </a:schemeClr>
                </a:solidFill>
                <a:latin typeface="Times New Roman" panose="02020603050405020304" pitchFamily="18" charset="0"/>
                <a:cs typeface="Times New Roman" panose="02020603050405020304" pitchFamily="18" charset="0"/>
              </a:rPr>
              <a:t>III.Đánh</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giá</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A8FD702E-F732-440B-A29B-DCA2E45CA0B1}"/>
              </a:ext>
            </a:extLst>
          </p:cNvPr>
          <p:cNvSpPr txBox="1"/>
          <p:nvPr/>
        </p:nvSpPr>
        <p:spPr>
          <a:xfrm>
            <a:off x="792480" y="1600200"/>
            <a:ext cx="5334000" cy="783163"/>
          </a:xfrm>
          <a:prstGeom prst="rect">
            <a:avLst/>
          </a:prstGeom>
          <a:noFill/>
        </p:spPr>
        <p:txBody>
          <a:bodyPr wrap="square" rtlCol="0">
            <a:spAutoFit/>
          </a:bodyPr>
          <a:lstStyle/>
          <a:p>
            <a:pPr>
              <a:lnSpc>
                <a:spcPct val="150000"/>
              </a:lnSpc>
            </a:pPr>
            <a:r>
              <a:rPr lang="en-US" sz="3400" b="1" dirty="0">
                <a:solidFill>
                  <a:srgbClr val="000099"/>
                </a:solidFill>
                <a:latin typeface="Times New Roman" panose="02020603050405020304" pitchFamily="18" charset="0"/>
                <a:cs typeface="Times New Roman" panose="02020603050405020304" pitchFamily="18" charset="0"/>
              </a:rPr>
              <a:t>2. </a:t>
            </a:r>
            <a:r>
              <a:rPr lang="en-US" sz="3400" b="1" dirty="0" err="1">
                <a:solidFill>
                  <a:srgbClr val="000099"/>
                </a:solidFill>
                <a:latin typeface="Times New Roman" panose="02020603050405020304" pitchFamily="18" charset="0"/>
                <a:cs typeface="Times New Roman" panose="02020603050405020304" pitchFamily="18" charset="0"/>
              </a:rPr>
              <a:t>Cấu</a:t>
            </a:r>
            <a:r>
              <a:rPr lang="en-US" sz="3400" b="1" dirty="0">
                <a:solidFill>
                  <a:srgbClr val="000099"/>
                </a:solidFill>
                <a:latin typeface="Times New Roman" panose="02020603050405020304" pitchFamily="18" charset="0"/>
                <a:cs typeface="Times New Roman" panose="02020603050405020304" pitchFamily="18" charset="0"/>
              </a:rPr>
              <a:t> </a:t>
            </a:r>
            <a:r>
              <a:rPr lang="en-US" sz="3400" b="1" dirty="0" err="1">
                <a:solidFill>
                  <a:srgbClr val="000099"/>
                </a:solidFill>
                <a:latin typeface="Times New Roman" panose="02020603050405020304" pitchFamily="18" charset="0"/>
                <a:cs typeface="Times New Roman" panose="02020603050405020304" pitchFamily="18" charset="0"/>
              </a:rPr>
              <a:t>trúc</a:t>
            </a:r>
            <a:r>
              <a:rPr lang="en-US" sz="3400" b="1" dirty="0">
                <a:solidFill>
                  <a:srgbClr val="000099"/>
                </a:solidFill>
                <a:latin typeface="Times New Roman" panose="02020603050405020304" pitchFamily="18" charset="0"/>
                <a:cs typeface="Times New Roman" panose="02020603050405020304" pitchFamily="18" charset="0"/>
              </a:rPr>
              <a:t> </a:t>
            </a:r>
            <a:r>
              <a:rPr lang="en-US" sz="3400" b="1" dirty="0" err="1">
                <a:solidFill>
                  <a:srgbClr val="000099"/>
                </a:solidFill>
                <a:latin typeface="Times New Roman" panose="02020603050405020304" pitchFamily="18" charset="0"/>
                <a:cs typeface="Times New Roman" panose="02020603050405020304" pitchFamily="18" charset="0"/>
              </a:rPr>
              <a:t>của</a:t>
            </a:r>
            <a:r>
              <a:rPr lang="en-US" sz="3400" b="1" dirty="0">
                <a:solidFill>
                  <a:srgbClr val="000099"/>
                </a:solidFill>
                <a:latin typeface="Times New Roman" panose="02020603050405020304" pitchFamily="18" charset="0"/>
                <a:cs typeface="Times New Roman" panose="02020603050405020304" pitchFamily="18" charset="0"/>
              </a:rPr>
              <a:t> </a:t>
            </a:r>
            <a:r>
              <a:rPr lang="en-US" sz="3400" b="1" dirty="0" err="1">
                <a:solidFill>
                  <a:srgbClr val="000099"/>
                </a:solidFill>
                <a:latin typeface="Times New Roman" panose="02020603050405020304" pitchFamily="18" charset="0"/>
                <a:cs typeface="Times New Roman" panose="02020603050405020304" pitchFamily="18" charset="0"/>
              </a:rPr>
              <a:t>tập</a:t>
            </a:r>
            <a:r>
              <a:rPr lang="en-US" sz="3400" b="1" dirty="0">
                <a:solidFill>
                  <a:srgbClr val="000099"/>
                </a:solidFill>
                <a:latin typeface="Times New Roman" panose="02020603050405020304" pitchFamily="18" charset="0"/>
                <a:cs typeface="Times New Roman" panose="02020603050405020304" pitchFamily="18" charset="0"/>
              </a:rPr>
              <a:t> </a:t>
            </a:r>
            <a:r>
              <a:rPr lang="en-US" sz="3400" b="1" dirty="0" err="1">
                <a:solidFill>
                  <a:srgbClr val="000099"/>
                </a:solidFill>
                <a:latin typeface="Times New Roman" panose="02020603050405020304" pitchFamily="18" charset="0"/>
                <a:cs typeface="Times New Roman" panose="02020603050405020304" pitchFamily="18" charset="0"/>
              </a:rPr>
              <a:t>dữ</a:t>
            </a:r>
            <a:r>
              <a:rPr lang="en-US" sz="3400" b="1" dirty="0">
                <a:solidFill>
                  <a:srgbClr val="000099"/>
                </a:solidFill>
                <a:latin typeface="Times New Roman" panose="02020603050405020304" pitchFamily="18" charset="0"/>
                <a:cs typeface="Times New Roman" panose="02020603050405020304" pitchFamily="18" charset="0"/>
              </a:rPr>
              <a:t> </a:t>
            </a:r>
            <a:r>
              <a:rPr lang="en-US" sz="3400" b="1" dirty="0" err="1">
                <a:solidFill>
                  <a:srgbClr val="000099"/>
                </a:solidFill>
                <a:latin typeface="Times New Roman" panose="02020603050405020304" pitchFamily="18" charset="0"/>
                <a:cs typeface="Times New Roman" panose="02020603050405020304" pitchFamily="18" charset="0"/>
              </a:rPr>
              <a:t>liệu</a:t>
            </a:r>
            <a:endParaRPr lang="en-US" sz="3400" b="1" dirty="0">
              <a:solidFill>
                <a:srgbClr val="000099"/>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1B599AFB-DCB8-4B38-BFB5-1A11311E6461}"/>
              </a:ext>
            </a:extLst>
          </p:cNvPr>
          <p:cNvSpPr txBox="1"/>
          <p:nvPr/>
        </p:nvSpPr>
        <p:spPr>
          <a:xfrm>
            <a:off x="1143000" y="2490817"/>
            <a:ext cx="5334000"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a:latin typeface="Times New Roman" panose="02020603050405020304" pitchFamily="18" charset="0"/>
                <a:cs typeface="Times New Roman" panose="02020603050405020304" pitchFamily="18" charset="0"/>
              </a:rPr>
              <a:t>Tập dữ liệu gồm</a:t>
            </a:r>
          </a:p>
        </p:txBody>
      </p:sp>
      <p:sp>
        <p:nvSpPr>
          <p:cNvPr id="5" name="TextBox 4">
            <a:extLst>
              <a:ext uri="{FF2B5EF4-FFF2-40B4-BE49-F238E27FC236}">
                <a16:creationId xmlns:a16="http://schemas.microsoft.com/office/drawing/2014/main" xmlns="" id="{93661921-89F7-4A0F-91D3-749761420E74}"/>
              </a:ext>
            </a:extLst>
          </p:cNvPr>
          <p:cNvSpPr txBox="1"/>
          <p:nvPr/>
        </p:nvSpPr>
        <p:spPr>
          <a:xfrm>
            <a:off x="1524000" y="3235139"/>
            <a:ext cx="6164973" cy="2862322"/>
          </a:xfrm>
          <a:prstGeom prst="rect">
            <a:avLst/>
          </a:prstGeom>
          <a:noFill/>
        </p:spPr>
        <p:txBody>
          <a:bodyPr wrap="square" rtlCol="0">
            <a:spAutoFit/>
          </a:bodyPr>
          <a:lstStyle/>
          <a:p>
            <a:pPr marL="285750" indent="-285750" algn="just">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Cột</a:t>
            </a:r>
            <a:r>
              <a:rPr lang="en-US" sz="2000" dirty="0">
                <a:latin typeface="Times New Roman" panose="02020603050405020304" pitchFamily="18" charset="0"/>
                <a:cs typeface="Times New Roman" panose="02020603050405020304" pitchFamily="18" charset="0"/>
              </a:rPr>
              <a:t> 48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cột</a:t>
            </a:r>
            <a:r>
              <a:rPr lang="en-US" sz="2000" dirty="0">
                <a:latin typeface="Times New Roman" panose="02020603050405020304" pitchFamily="18" charset="0"/>
                <a:cs typeface="Times New Roman" panose="02020603050405020304" pitchFamily="18" charset="0"/>
              </a:rPr>
              <a:t> 53: 6 </a:t>
            </a:r>
            <a:r>
              <a:rPr lang="en-US" sz="2000" dirty="0" err="1">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Char_freq_CHAR</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Cột</a:t>
            </a:r>
            <a:r>
              <a:rPr lang="en-US" sz="2000" dirty="0">
                <a:latin typeface="Times New Roman" panose="02020603050405020304" pitchFamily="18" charset="0"/>
                <a:cs typeface="Times New Roman" panose="02020603050405020304" pitchFamily="18" charset="0"/>
              </a:rPr>
              <a:t> 54: 1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[1, ...] </a:t>
            </a:r>
            <a:r>
              <a:rPr lang="en-US" sz="2000" dirty="0" err="1">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Capital_run_length_allusive</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độ dài trung bình của chuỗi không bị gián đoạn của các chữ cái viết hoa</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Cột</a:t>
            </a:r>
            <a:r>
              <a:rPr lang="en-US" sz="2000" dirty="0">
                <a:latin typeface="Times New Roman" panose="02020603050405020304" pitchFamily="18" charset="0"/>
                <a:cs typeface="Times New Roman" panose="02020603050405020304" pitchFamily="18" charset="0"/>
              </a:rPr>
              <a:t> 55: 1 </a:t>
            </a:r>
            <a:r>
              <a:rPr lang="en-US" sz="2000" dirty="0" err="1">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tục</a:t>
            </a:r>
            <a:r>
              <a:rPr lang="en-US" sz="2000" dirty="0">
                <a:latin typeface="Times New Roman" panose="02020603050405020304" pitchFamily="18" charset="0"/>
                <a:cs typeface="Times New Roman" panose="02020603050405020304" pitchFamily="18" charset="0"/>
              </a:rPr>
              <a:t> [1, …]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Capital_run_length_longest</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độ dài của chuỗi ký tự viết hoa</a:t>
            </a:r>
            <a:endParaRPr lang="en-US"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E4A0CAE2-5A65-410F-B2DC-BE2490DA9C72}"/>
              </a:ext>
            </a:extLst>
          </p:cNvPr>
          <p:cNvPicPr>
            <a:picLocks noChangeAspect="1"/>
          </p:cNvPicPr>
          <p:nvPr/>
        </p:nvPicPr>
        <p:blipFill rotWithShape="1">
          <a:blip r:embed="rId4"/>
          <a:srcRect l="62899"/>
          <a:stretch/>
        </p:blipFill>
        <p:spPr>
          <a:xfrm>
            <a:off x="7853045" y="2690395"/>
            <a:ext cx="3932938" cy="3407066"/>
          </a:xfrm>
          <a:prstGeom prst="rect">
            <a:avLst/>
          </a:prstGeom>
        </p:spPr>
      </p:pic>
    </p:spTree>
    <p:extLst>
      <p:ext uri="{BB962C8B-B14F-4D97-AF65-F5344CB8AC3E}">
        <p14:creationId xmlns:p14="http://schemas.microsoft.com/office/powerpoint/2010/main" val="4245413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16"/>
          <p:cNvSpPr txBox="1"/>
          <p:nvPr/>
        </p:nvSpPr>
        <p:spPr>
          <a:xfrm>
            <a:off x="2416175" y="227330"/>
            <a:ext cx="7710003" cy="768350"/>
          </a:xfrm>
          <a:prstGeom prst="rect">
            <a:avLst/>
          </a:prstGeom>
          <a:noFill/>
          <a:extLst>
            <a:ext uri="{909E8E84-426E-40DD-AFC4-6F175D3DCCD1}">
              <a14:hiddenFill xmlns:a14="http://schemas.microsoft.com/office/drawing/2010/main">
                <a:solidFill>
                  <a:schemeClr val="accent4">
                    <a:lumMod val="20000"/>
                    <a:lumOff val="80000"/>
                  </a:schemeClr>
                </a:solidFill>
              </a14:hiddenFill>
            </a:ext>
          </a:extLst>
        </p:spPr>
        <p:txBody>
          <a:bodyPr wrap="square" rtlCol="0">
            <a:spAutoFit/>
          </a:bodyPr>
          <a:lstStyle/>
          <a:p>
            <a:pPr algn="ctr"/>
            <a:r>
              <a:rPr lang="en-US" sz="4400" b="1">
                <a:solidFill>
                  <a:schemeClr val="accent6">
                    <a:lumMod val="75000"/>
                  </a:schemeClr>
                </a:solidFill>
                <a:latin typeface="Times New Roman" panose="02020603050405020304" pitchFamily="18" charset="0"/>
                <a:cs typeface="Times New Roman" panose="02020603050405020304" pitchFamily="18" charset="0"/>
              </a:rPr>
              <a:t>GIỚI THIỆU</a:t>
            </a:r>
          </a:p>
        </p:txBody>
      </p:sp>
      <p:sp>
        <p:nvSpPr>
          <p:cNvPr id="2" name="Slide Number Placeholder 1"/>
          <p:cNvSpPr>
            <a:spLocks noGrp="1"/>
          </p:cNvSpPr>
          <p:nvPr>
            <p:ph type="sldNum" sz="quarter" idx="12"/>
          </p:nvPr>
        </p:nvSpPr>
        <p:spPr/>
        <p:txBody>
          <a:bodyPr/>
          <a:lstStyle/>
          <a:p>
            <a:fld id="{0F4F63AB-74FF-4D4D-9C96-7E67E70BF8FF}" type="slidenum">
              <a:rPr lang="en-US" altLang="en-US"/>
              <a:t>8</a:t>
            </a:fld>
            <a:endParaRPr lang="en-US" altLang="en-US"/>
          </a:p>
        </p:txBody>
      </p:sp>
      <p:pic>
        <p:nvPicPr>
          <p:cNvPr id="11" name="Content Placeholder 10"/>
          <p:cNvPicPr>
            <a:picLocks noGrp="1" noChangeAspect="1"/>
          </p:cNvPicPr>
          <p:nvPr>
            <p:ph idx="1"/>
          </p:nvPr>
        </p:nvPicPr>
        <p:blipFill>
          <a:blip r:embed="rId3"/>
          <a:stretch>
            <a:fillRect/>
          </a:stretch>
        </p:blipFill>
        <p:spPr>
          <a:xfrm>
            <a:off x="7853045" y="6490970"/>
            <a:ext cx="1567815" cy="289560"/>
          </a:xfrm>
          <a:prstGeom prst="rect">
            <a:avLst/>
          </a:prstGeom>
        </p:spPr>
      </p:pic>
      <p:pic>
        <p:nvPicPr>
          <p:cNvPr id="6" name="Content Placeholder 5"/>
          <p:cNvPicPr>
            <a:picLocks noGrp="1" noChangeAspect="1"/>
          </p:cNvPicPr>
          <p:nvPr>
            <p:ph sz="half" idx="2"/>
          </p:nvPr>
        </p:nvPicPr>
        <p:blipFill>
          <a:blip r:embed="rId3"/>
          <a:stretch>
            <a:fillRect/>
          </a:stretch>
        </p:blipFill>
        <p:spPr>
          <a:xfrm>
            <a:off x="7844790" y="6358890"/>
            <a:ext cx="1616075" cy="358140"/>
          </a:xfrm>
          <a:prstGeom prst="rect">
            <a:avLst/>
          </a:prstGeom>
          <a:noFill/>
          <a:ln>
            <a:noFill/>
          </a:ln>
          <a:effectLst/>
        </p:spPr>
      </p:pic>
      <p:sp>
        <p:nvSpPr>
          <p:cNvPr id="7" name="Rounded Rectangle 6"/>
          <p:cNvSpPr/>
          <p:nvPr/>
        </p:nvSpPr>
        <p:spPr>
          <a:xfrm>
            <a:off x="10126178" y="76200"/>
            <a:ext cx="1989622" cy="104455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chemeClr val="accent6">
                  <a:lumMod val="75000"/>
                </a:schemeClr>
              </a:solidFill>
            </a:endParaRPr>
          </a:p>
        </p:txBody>
      </p:sp>
      <p:sp>
        <p:nvSpPr>
          <p:cNvPr id="8" name="Text Box 7"/>
          <p:cNvSpPr txBox="1"/>
          <p:nvPr/>
        </p:nvSpPr>
        <p:spPr>
          <a:xfrm>
            <a:off x="10268660" y="133925"/>
            <a:ext cx="1704658" cy="923330"/>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I.  </a:t>
            </a:r>
            <a:r>
              <a:rPr lang="en-US" dirty="0" err="1">
                <a:solidFill>
                  <a:srgbClr val="FF0000"/>
                </a:solidFill>
                <a:latin typeface="Times New Roman" panose="02020603050405020304" pitchFamily="18" charset="0"/>
                <a:cs typeface="Times New Roman" panose="02020603050405020304" pitchFamily="18" charset="0"/>
              </a:rPr>
              <a:t>Giới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Thiệu</a:t>
            </a:r>
            <a:endParaRPr lang="en-US" dirty="0">
              <a:latin typeface="Times New Roman" panose="02020603050405020304" pitchFamily="18" charset="0"/>
              <a:cs typeface="Times New Roman" panose="02020603050405020304" pitchFamily="18" charset="0"/>
            </a:endParaRPr>
          </a:p>
          <a:p>
            <a:r>
              <a:rPr lang="en-US" dirty="0">
                <a:solidFill>
                  <a:schemeClr val="accent6">
                    <a:lumMod val="75000"/>
                  </a:schemeClr>
                </a:solidFill>
                <a:latin typeface="Times New Roman" panose="02020603050405020304" pitchFamily="18" charset="0"/>
                <a:cs typeface="Times New Roman" panose="02020603050405020304" pitchFamily="18" charset="0"/>
              </a:rPr>
              <a:t>II. </a:t>
            </a:r>
            <a:r>
              <a:rPr lang="en-US" dirty="0" err="1">
                <a:solidFill>
                  <a:schemeClr val="accent6">
                    <a:lumMod val="75000"/>
                  </a:schemeClr>
                </a:solidFill>
                <a:latin typeface="Times New Roman" panose="02020603050405020304" pitchFamily="18" charset="0"/>
                <a:cs typeface="Times New Roman" panose="02020603050405020304" pitchFamily="18" charset="0"/>
              </a:rPr>
              <a:t>Giải</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Thuật</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a:p>
            <a:r>
              <a:rPr lang="en-US" dirty="0" err="1">
                <a:solidFill>
                  <a:schemeClr val="accent6">
                    <a:lumMod val="75000"/>
                  </a:schemeClr>
                </a:solidFill>
                <a:latin typeface="Times New Roman" panose="02020603050405020304" pitchFamily="18" charset="0"/>
                <a:cs typeface="Times New Roman" panose="02020603050405020304" pitchFamily="18" charset="0"/>
              </a:rPr>
              <a:t>III.Đánh</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giá</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A8FD702E-F732-440B-A29B-DCA2E45CA0B1}"/>
              </a:ext>
            </a:extLst>
          </p:cNvPr>
          <p:cNvSpPr txBox="1"/>
          <p:nvPr/>
        </p:nvSpPr>
        <p:spPr>
          <a:xfrm>
            <a:off x="791817" y="1600200"/>
            <a:ext cx="5334000" cy="783163"/>
          </a:xfrm>
          <a:prstGeom prst="rect">
            <a:avLst/>
          </a:prstGeom>
          <a:noFill/>
        </p:spPr>
        <p:txBody>
          <a:bodyPr wrap="square" rtlCol="0">
            <a:spAutoFit/>
          </a:bodyPr>
          <a:lstStyle/>
          <a:p>
            <a:pPr>
              <a:lnSpc>
                <a:spcPct val="150000"/>
              </a:lnSpc>
            </a:pPr>
            <a:r>
              <a:rPr lang="en-US" sz="3400" b="1" dirty="0">
                <a:solidFill>
                  <a:srgbClr val="000099"/>
                </a:solidFill>
                <a:latin typeface="Times New Roman" panose="02020603050405020304" pitchFamily="18" charset="0"/>
                <a:cs typeface="Times New Roman" panose="02020603050405020304" pitchFamily="18" charset="0"/>
              </a:rPr>
              <a:t>2. </a:t>
            </a:r>
            <a:r>
              <a:rPr lang="en-US" sz="3400" b="1" dirty="0" err="1">
                <a:solidFill>
                  <a:srgbClr val="000099"/>
                </a:solidFill>
                <a:latin typeface="Times New Roman" panose="02020603050405020304" pitchFamily="18" charset="0"/>
                <a:cs typeface="Times New Roman" panose="02020603050405020304" pitchFamily="18" charset="0"/>
              </a:rPr>
              <a:t>Cấu</a:t>
            </a:r>
            <a:r>
              <a:rPr lang="en-US" sz="3400" b="1" dirty="0">
                <a:solidFill>
                  <a:srgbClr val="000099"/>
                </a:solidFill>
                <a:latin typeface="Times New Roman" panose="02020603050405020304" pitchFamily="18" charset="0"/>
                <a:cs typeface="Times New Roman" panose="02020603050405020304" pitchFamily="18" charset="0"/>
              </a:rPr>
              <a:t> </a:t>
            </a:r>
            <a:r>
              <a:rPr lang="en-US" sz="3400" b="1" dirty="0" err="1">
                <a:solidFill>
                  <a:srgbClr val="000099"/>
                </a:solidFill>
                <a:latin typeface="Times New Roman" panose="02020603050405020304" pitchFamily="18" charset="0"/>
                <a:cs typeface="Times New Roman" panose="02020603050405020304" pitchFamily="18" charset="0"/>
              </a:rPr>
              <a:t>trúc</a:t>
            </a:r>
            <a:r>
              <a:rPr lang="en-US" sz="3400" b="1" dirty="0">
                <a:solidFill>
                  <a:srgbClr val="000099"/>
                </a:solidFill>
                <a:latin typeface="Times New Roman" panose="02020603050405020304" pitchFamily="18" charset="0"/>
                <a:cs typeface="Times New Roman" panose="02020603050405020304" pitchFamily="18" charset="0"/>
              </a:rPr>
              <a:t> </a:t>
            </a:r>
            <a:r>
              <a:rPr lang="en-US" sz="3400" b="1" dirty="0" err="1">
                <a:solidFill>
                  <a:srgbClr val="000099"/>
                </a:solidFill>
                <a:latin typeface="Times New Roman" panose="02020603050405020304" pitchFamily="18" charset="0"/>
                <a:cs typeface="Times New Roman" panose="02020603050405020304" pitchFamily="18" charset="0"/>
              </a:rPr>
              <a:t>của</a:t>
            </a:r>
            <a:r>
              <a:rPr lang="en-US" sz="3400" b="1" dirty="0">
                <a:solidFill>
                  <a:srgbClr val="000099"/>
                </a:solidFill>
                <a:latin typeface="Times New Roman" panose="02020603050405020304" pitchFamily="18" charset="0"/>
                <a:cs typeface="Times New Roman" panose="02020603050405020304" pitchFamily="18" charset="0"/>
              </a:rPr>
              <a:t> </a:t>
            </a:r>
            <a:r>
              <a:rPr lang="en-US" sz="3400" b="1" dirty="0" err="1">
                <a:solidFill>
                  <a:srgbClr val="000099"/>
                </a:solidFill>
                <a:latin typeface="Times New Roman" panose="02020603050405020304" pitchFamily="18" charset="0"/>
                <a:cs typeface="Times New Roman" panose="02020603050405020304" pitchFamily="18" charset="0"/>
              </a:rPr>
              <a:t>tập</a:t>
            </a:r>
            <a:r>
              <a:rPr lang="en-US" sz="3400" b="1" dirty="0">
                <a:solidFill>
                  <a:srgbClr val="000099"/>
                </a:solidFill>
                <a:latin typeface="Times New Roman" panose="02020603050405020304" pitchFamily="18" charset="0"/>
                <a:cs typeface="Times New Roman" panose="02020603050405020304" pitchFamily="18" charset="0"/>
              </a:rPr>
              <a:t> </a:t>
            </a:r>
            <a:r>
              <a:rPr lang="en-US" sz="3400" b="1" dirty="0" err="1">
                <a:solidFill>
                  <a:srgbClr val="000099"/>
                </a:solidFill>
                <a:latin typeface="Times New Roman" panose="02020603050405020304" pitchFamily="18" charset="0"/>
                <a:cs typeface="Times New Roman" panose="02020603050405020304" pitchFamily="18" charset="0"/>
              </a:rPr>
              <a:t>dữ</a:t>
            </a:r>
            <a:r>
              <a:rPr lang="en-US" sz="3400" b="1" dirty="0">
                <a:solidFill>
                  <a:srgbClr val="000099"/>
                </a:solidFill>
                <a:latin typeface="Times New Roman" panose="02020603050405020304" pitchFamily="18" charset="0"/>
                <a:cs typeface="Times New Roman" panose="02020603050405020304" pitchFamily="18" charset="0"/>
              </a:rPr>
              <a:t> </a:t>
            </a:r>
            <a:r>
              <a:rPr lang="en-US" sz="3400" b="1" dirty="0" err="1">
                <a:solidFill>
                  <a:srgbClr val="000099"/>
                </a:solidFill>
                <a:latin typeface="Times New Roman" panose="02020603050405020304" pitchFamily="18" charset="0"/>
                <a:cs typeface="Times New Roman" panose="02020603050405020304" pitchFamily="18" charset="0"/>
              </a:rPr>
              <a:t>liệu</a:t>
            </a:r>
            <a:endParaRPr lang="en-US" sz="3400" b="1" dirty="0">
              <a:solidFill>
                <a:srgbClr val="000099"/>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1B599AFB-DCB8-4B38-BFB5-1A11311E6461}"/>
              </a:ext>
            </a:extLst>
          </p:cNvPr>
          <p:cNvSpPr txBox="1"/>
          <p:nvPr/>
        </p:nvSpPr>
        <p:spPr>
          <a:xfrm>
            <a:off x="1143000" y="2459563"/>
            <a:ext cx="5334000"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a:latin typeface="Times New Roman" panose="02020603050405020304" pitchFamily="18" charset="0"/>
                <a:cs typeface="Times New Roman" panose="02020603050405020304" pitchFamily="18" charset="0"/>
              </a:rPr>
              <a:t>Tập dữ liệu gồm</a:t>
            </a:r>
          </a:p>
        </p:txBody>
      </p:sp>
      <p:sp>
        <p:nvSpPr>
          <p:cNvPr id="5" name="TextBox 4">
            <a:extLst>
              <a:ext uri="{FF2B5EF4-FFF2-40B4-BE49-F238E27FC236}">
                <a16:creationId xmlns:a16="http://schemas.microsoft.com/office/drawing/2014/main" xmlns="" id="{93661921-89F7-4A0F-91D3-749761420E74}"/>
              </a:ext>
            </a:extLst>
          </p:cNvPr>
          <p:cNvSpPr txBox="1"/>
          <p:nvPr/>
        </p:nvSpPr>
        <p:spPr>
          <a:xfrm>
            <a:off x="1503680" y="2760770"/>
            <a:ext cx="6164973" cy="707886"/>
          </a:xfrm>
          <a:prstGeom prst="rect">
            <a:avLst/>
          </a:prstGeom>
          <a:noFill/>
        </p:spPr>
        <p:txBody>
          <a:bodyPr wrap="square" rtlCol="0">
            <a:spAutoFit/>
          </a:bodyPr>
          <a:lstStyle/>
          <a:p>
            <a:endParaRPr lang="en-US" sz="20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Cột 56: 1 thuộc tính liên tục dài nhất [1, ..]</a:t>
            </a:r>
          </a:p>
        </p:txBody>
      </p:sp>
      <p:pic>
        <p:nvPicPr>
          <p:cNvPr id="9" name="Picture 8">
            <a:extLst>
              <a:ext uri="{FF2B5EF4-FFF2-40B4-BE49-F238E27FC236}">
                <a16:creationId xmlns:a16="http://schemas.microsoft.com/office/drawing/2014/main" xmlns="" id="{E4A0CAE2-5A65-410F-B2DC-BE2490DA9C72}"/>
              </a:ext>
            </a:extLst>
          </p:cNvPr>
          <p:cNvPicPr>
            <a:picLocks noChangeAspect="1"/>
          </p:cNvPicPr>
          <p:nvPr/>
        </p:nvPicPr>
        <p:blipFill rotWithShape="1">
          <a:blip r:embed="rId4"/>
          <a:srcRect l="62899"/>
          <a:stretch/>
        </p:blipFill>
        <p:spPr>
          <a:xfrm>
            <a:off x="7853045" y="2690395"/>
            <a:ext cx="3932938" cy="3407066"/>
          </a:xfrm>
          <a:prstGeom prst="rect">
            <a:avLst/>
          </a:prstGeom>
        </p:spPr>
      </p:pic>
      <p:sp>
        <p:nvSpPr>
          <p:cNvPr id="10" name="TextBox 9">
            <a:extLst>
              <a:ext uri="{FF2B5EF4-FFF2-40B4-BE49-F238E27FC236}">
                <a16:creationId xmlns:a16="http://schemas.microsoft.com/office/drawing/2014/main" xmlns="" id="{B3848DE2-D989-457D-A597-60485F20C273}"/>
              </a:ext>
            </a:extLst>
          </p:cNvPr>
          <p:cNvSpPr txBox="1"/>
          <p:nvPr/>
        </p:nvSpPr>
        <p:spPr>
          <a:xfrm>
            <a:off x="1503680" y="4768194"/>
            <a:ext cx="5638800" cy="1015663"/>
          </a:xfrm>
          <a:prstGeom prst="rect">
            <a:avLst/>
          </a:prstGeom>
          <a:noFill/>
        </p:spPr>
        <p:txBody>
          <a:bodyPr wrap="square" rtlCol="0">
            <a:spAutoFit/>
          </a:bodyPr>
          <a:lstStyle/>
          <a:p>
            <a:pPr marL="285750" indent="-285750" algn="just">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Cột 57: 1 thuộc tính danh nghĩa {0,1} của loại th</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 rác: </a:t>
            </a:r>
            <a:r>
              <a:rPr lang="vi-VN" sz="2000">
                <a:latin typeface="Times New Roman" panose="02020603050405020304" pitchFamily="18" charset="0"/>
                <a:cs typeface="Times New Roman" panose="02020603050405020304" pitchFamily="18" charset="0"/>
              </a:rPr>
              <a:t>biểu thị xem e-mail có bị coi là thư rác (1) hay không (0</a:t>
            </a:r>
            <a:r>
              <a:rPr lang="en-US" sz="2000">
                <a:latin typeface="Times New Roman" panose="02020603050405020304" pitchFamily="18" charset="0"/>
                <a:cs typeface="Times New Roman" panose="02020603050405020304" pitchFamily="18" charset="0"/>
              </a:rPr>
              <a:t>)</a:t>
            </a:r>
          </a:p>
        </p:txBody>
      </p:sp>
      <p:sp>
        <p:nvSpPr>
          <p:cNvPr id="12" name="TextBox 11">
            <a:extLst>
              <a:ext uri="{FF2B5EF4-FFF2-40B4-BE49-F238E27FC236}">
                <a16:creationId xmlns:a16="http://schemas.microsoft.com/office/drawing/2014/main" xmlns="" id="{06BE3362-0B83-4F8F-BEDE-37E5628347A1}"/>
              </a:ext>
            </a:extLst>
          </p:cNvPr>
          <p:cNvSpPr txBox="1"/>
          <p:nvPr/>
        </p:nvSpPr>
        <p:spPr>
          <a:xfrm>
            <a:off x="1857133" y="3576378"/>
            <a:ext cx="5310747" cy="1015663"/>
          </a:xfrm>
          <a:prstGeom prst="rect">
            <a:avLst/>
          </a:prstGeom>
          <a:noFill/>
        </p:spPr>
        <p:txBody>
          <a:bodyPr wrap="square" rtlCol="0">
            <a:spAutoFit/>
          </a:bodyPr>
          <a:lstStyle/>
          <a:p>
            <a:pPr marL="285750" indent="-28575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a:t>
            </a:r>
            <a:r>
              <a:rPr lang="vi-VN" sz="2000">
                <a:latin typeface="Times New Roman" panose="02020603050405020304" pitchFamily="18" charset="0"/>
                <a:cs typeface="Times New Roman" panose="02020603050405020304" pitchFamily="18" charset="0"/>
              </a:rPr>
              <a:t>ổng chiều dài của các chuỗi chữ in hoa không </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bị gián đoạn</a:t>
            </a:r>
            <a:endParaRPr lang="en-US"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a:t>
            </a:r>
            <a:r>
              <a:rPr lang="vi-VN" sz="2000">
                <a:latin typeface="Times New Roman" panose="02020603050405020304" pitchFamily="18" charset="0"/>
                <a:cs typeface="Times New Roman" panose="02020603050405020304" pitchFamily="18" charset="0"/>
              </a:rPr>
              <a:t>ổng số chữ in hoa trong e-mail</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1273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16"/>
          <p:cNvSpPr txBox="1"/>
          <p:nvPr/>
        </p:nvSpPr>
        <p:spPr>
          <a:xfrm>
            <a:off x="2416175" y="227330"/>
            <a:ext cx="7710003" cy="768350"/>
          </a:xfrm>
          <a:prstGeom prst="rect">
            <a:avLst/>
          </a:prstGeom>
          <a:noFill/>
          <a:extLst>
            <a:ext uri="{909E8E84-426E-40DD-AFC4-6F175D3DCCD1}">
              <a14:hiddenFill xmlns:a14="http://schemas.microsoft.com/office/drawing/2010/main">
                <a:solidFill>
                  <a:schemeClr val="accent4">
                    <a:lumMod val="20000"/>
                    <a:lumOff val="80000"/>
                  </a:schemeClr>
                </a:solidFill>
              </a14:hiddenFill>
            </a:ext>
          </a:extLst>
        </p:spPr>
        <p:txBody>
          <a:bodyPr wrap="square" rtlCol="0">
            <a:spAutoFit/>
          </a:bodyPr>
          <a:lstStyle/>
          <a:p>
            <a:pPr algn="ctr"/>
            <a:r>
              <a:rPr lang="en-US" sz="4400" b="1">
                <a:solidFill>
                  <a:schemeClr val="accent6">
                    <a:lumMod val="75000"/>
                  </a:schemeClr>
                </a:solidFill>
                <a:latin typeface="Times New Roman" panose="02020603050405020304" pitchFamily="18" charset="0"/>
                <a:cs typeface="Times New Roman" panose="02020603050405020304" pitchFamily="18" charset="0"/>
              </a:rPr>
              <a:t>GIỚI THIỆU</a:t>
            </a:r>
          </a:p>
        </p:txBody>
      </p:sp>
      <p:sp>
        <p:nvSpPr>
          <p:cNvPr id="2" name="Slide Number Placeholder 1"/>
          <p:cNvSpPr>
            <a:spLocks noGrp="1"/>
          </p:cNvSpPr>
          <p:nvPr>
            <p:ph type="sldNum" sz="quarter" idx="12"/>
          </p:nvPr>
        </p:nvSpPr>
        <p:spPr/>
        <p:txBody>
          <a:bodyPr/>
          <a:lstStyle/>
          <a:p>
            <a:fld id="{0F4F63AB-74FF-4D4D-9C96-7E67E70BF8FF}" type="slidenum">
              <a:rPr lang="en-US" altLang="en-US"/>
              <a:t>9</a:t>
            </a:fld>
            <a:endParaRPr lang="en-US" altLang="en-US"/>
          </a:p>
        </p:txBody>
      </p:sp>
      <p:pic>
        <p:nvPicPr>
          <p:cNvPr id="11" name="Content Placeholder 10"/>
          <p:cNvPicPr>
            <a:picLocks noGrp="1" noChangeAspect="1"/>
          </p:cNvPicPr>
          <p:nvPr>
            <p:ph idx="1"/>
          </p:nvPr>
        </p:nvPicPr>
        <p:blipFill>
          <a:blip r:embed="rId3"/>
          <a:stretch>
            <a:fillRect/>
          </a:stretch>
        </p:blipFill>
        <p:spPr>
          <a:xfrm>
            <a:off x="7853045" y="6490970"/>
            <a:ext cx="1567815" cy="289560"/>
          </a:xfrm>
          <a:prstGeom prst="rect">
            <a:avLst/>
          </a:prstGeom>
        </p:spPr>
      </p:pic>
      <p:pic>
        <p:nvPicPr>
          <p:cNvPr id="6" name="Content Placeholder 5"/>
          <p:cNvPicPr>
            <a:picLocks noGrp="1" noChangeAspect="1"/>
          </p:cNvPicPr>
          <p:nvPr>
            <p:ph sz="half" idx="2"/>
          </p:nvPr>
        </p:nvPicPr>
        <p:blipFill>
          <a:blip r:embed="rId3"/>
          <a:stretch>
            <a:fillRect/>
          </a:stretch>
        </p:blipFill>
        <p:spPr>
          <a:xfrm>
            <a:off x="7844790" y="6358890"/>
            <a:ext cx="1616075" cy="358140"/>
          </a:xfrm>
          <a:prstGeom prst="rect">
            <a:avLst/>
          </a:prstGeom>
          <a:noFill/>
          <a:ln>
            <a:noFill/>
          </a:ln>
          <a:effectLst/>
        </p:spPr>
      </p:pic>
      <p:sp>
        <p:nvSpPr>
          <p:cNvPr id="7" name="Rounded Rectangle 6"/>
          <p:cNvSpPr/>
          <p:nvPr/>
        </p:nvSpPr>
        <p:spPr>
          <a:xfrm>
            <a:off x="10126178" y="76200"/>
            <a:ext cx="1989622" cy="104455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chemeClr val="accent6">
                  <a:lumMod val="75000"/>
                </a:schemeClr>
              </a:solidFill>
            </a:endParaRPr>
          </a:p>
        </p:txBody>
      </p:sp>
      <p:sp>
        <p:nvSpPr>
          <p:cNvPr id="8" name="Text Box 7"/>
          <p:cNvSpPr txBox="1"/>
          <p:nvPr/>
        </p:nvSpPr>
        <p:spPr>
          <a:xfrm>
            <a:off x="10268660" y="133925"/>
            <a:ext cx="1704658" cy="923330"/>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I.  </a:t>
            </a:r>
            <a:r>
              <a:rPr lang="en-US" dirty="0" err="1">
                <a:solidFill>
                  <a:srgbClr val="FF0000"/>
                </a:solidFill>
                <a:latin typeface="Times New Roman" panose="02020603050405020304" pitchFamily="18" charset="0"/>
                <a:cs typeface="Times New Roman" panose="02020603050405020304" pitchFamily="18" charset="0"/>
              </a:rPr>
              <a:t>Giới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Thiệu</a:t>
            </a:r>
            <a:endParaRPr lang="en-US" dirty="0">
              <a:latin typeface="Times New Roman" panose="02020603050405020304" pitchFamily="18" charset="0"/>
              <a:cs typeface="Times New Roman" panose="02020603050405020304" pitchFamily="18" charset="0"/>
            </a:endParaRPr>
          </a:p>
          <a:p>
            <a:r>
              <a:rPr lang="en-US" dirty="0">
                <a:solidFill>
                  <a:schemeClr val="accent6">
                    <a:lumMod val="75000"/>
                  </a:schemeClr>
                </a:solidFill>
                <a:latin typeface="Times New Roman" panose="02020603050405020304" pitchFamily="18" charset="0"/>
                <a:cs typeface="Times New Roman" panose="02020603050405020304" pitchFamily="18" charset="0"/>
              </a:rPr>
              <a:t>II. </a:t>
            </a:r>
            <a:r>
              <a:rPr lang="en-US" dirty="0" err="1">
                <a:solidFill>
                  <a:schemeClr val="accent6">
                    <a:lumMod val="75000"/>
                  </a:schemeClr>
                </a:solidFill>
                <a:latin typeface="Times New Roman" panose="02020603050405020304" pitchFamily="18" charset="0"/>
                <a:cs typeface="Times New Roman" panose="02020603050405020304" pitchFamily="18" charset="0"/>
              </a:rPr>
              <a:t>Giải</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Thuật</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a:p>
            <a:r>
              <a:rPr lang="en-US" dirty="0" err="1">
                <a:solidFill>
                  <a:schemeClr val="accent6">
                    <a:lumMod val="75000"/>
                  </a:schemeClr>
                </a:solidFill>
                <a:latin typeface="Times New Roman" panose="02020603050405020304" pitchFamily="18" charset="0"/>
                <a:cs typeface="Times New Roman" panose="02020603050405020304" pitchFamily="18" charset="0"/>
              </a:rPr>
              <a:t>III.Đánh</a:t>
            </a:r>
            <a:r>
              <a:rPr lang="en-US" dirty="0">
                <a:solidFill>
                  <a:schemeClr val="accent6">
                    <a:lumMod val="75000"/>
                  </a:schemeClr>
                </a:solidFill>
                <a:latin typeface="Times New Roman" panose="02020603050405020304" pitchFamily="18" charset="0"/>
                <a:cs typeface="Times New Roman" panose="02020603050405020304" pitchFamily="18" charset="0"/>
              </a:rPr>
              <a:t> </a:t>
            </a:r>
            <a:r>
              <a:rPr lang="en-US" dirty="0" err="1">
                <a:solidFill>
                  <a:schemeClr val="accent6">
                    <a:lumMod val="75000"/>
                  </a:schemeClr>
                </a:solidFill>
                <a:latin typeface="Times New Roman" panose="02020603050405020304" pitchFamily="18" charset="0"/>
                <a:cs typeface="Times New Roman" panose="02020603050405020304" pitchFamily="18" charset="0"/>
              </a:rPr>
              <a:t>giá</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A8FD702E-F732-440B-A29B-DCA2E45CA0B1}"/>
              </a:ext>
            </a:extLst>
          </p:cNvPr>
          <p:cNvSpPr txBox="1"/>
          <p:nvPr/>
        </p:nvSpPr>
        <p:spPr>
          <a:xfrm>
            <a:off x="791817" y="1600200"/>
            <a:ext cx="5334000" cy="783163"/>
          </a:xfrm>
          <a:prstGeom prst="rect">
            <a:avLst/>
          </a:prstGeom>
          <a:noFill/>
        </p:spPr>
        <p:txBody>
          <a:bodyPr wrap="square" rtlCol="0">
            <a:spAutoFit/>
          </a:bodyPr>
          <a:lstStyle/>
          <a:p>
            <a:pPr>
              <a:lnSpc>
                <a:spcPct val="150000"/>
              </a:lnSpc>
            </a:pPr>
            <a:r>
              <a:rPr lang="en-US" sz="3400" b="1" dirty="0">
                <a:solidFill>
                  <a:srgbClr val="000099"/>
                </a:solidFill>
                <a:latin typeface="Times New Roman" panose="02020603050405020304" pitchFamily="18" charset="0"/>
                <a:cs typeface="Times New Roman" panose="02020603050405020304" pitchFamily="18" charset="0"/>
              </a:rPr>
              <a:t>2. </a:t>
            </a:r>
            <a:r>
              <a:rPr lang="en-US" sz="3400" b="1" dirty="0" err="1">
                <a:solidFill>
                  <a:srgbClr val="000099"/>
                </a:solidFill>
                <a:latin typeface="Times New Roman" panose="02020603050405020304" pitchFamily="18" charset="0"/>
                <a:cs typeface="Times New Roman" panose="02020603050405020304" pitchFamily="18" charset="0"/>
              </a:rPr>
              <a:t>Cấu</a:t>
            </a:r>
            <a:r>
              <a:rPr lang="en-US" sz="3400" b="1" dirty="0">
                <a:solidFill>
                  <a:srgbClr val="000099"/>
                </a:solidFill>
                <a:latin typeface="Times New Roman" panose="02020603050405020304" pitchFamily="18" charset="0"/>
                <a:cs typeface="Times New Roman" panose="02020603050405020304" pitchFamily="18" charset="0"/>
              </a:rPr>
              <a:t> </a:t>
            </a:r>
            <a:r>
              <a:rPr lang="en-US" sz="3400" b="1" dirty="0" err="1">
                <a:solidFill>
                  <a:srgbClr val="000099"/>
                </a:solidFill>
                <a:latin typeface="Times New Roman" panose="02020603050405020304" pitchFamily="18" charset="0"/>
                <a:cs typeface="Times New Roman" panose="02020603050405020304" pitchFamily="18" charset="0"/>
              </a:rPr>
              <a:t>trúc</a:t>
            </a:r>
            <a:r>
              <a:rPr lang="en-US" sz="3400" b="1" dirty="0">
                <a:solidFill>
                  <a:srgbClr val="000099"/>
                </a:solidFill>
                <a:latin typeface="Times New Roman" panose="02020603050405020304" pitchFamily="18" charset="0"/>
                <a:cs typeface="Times New Roman" panose="02020603050405020304" pitchFamily="18" charset="0"/>
              </a:rPr>
              <a:t> </a:t>
            </a:r>
            <a:r>
              <a:rPr lang="en-US" sz="3400" b="1" dirty="0" err="1">
                <a:solidFill>
                  <a:srgbClr val="000099"/>
                </a:solidFill>
                <a:latin typeface="Times New Roman" panose="02020603050405020304" pitchFamily="18" charset="0"/>
                <a:cs typeface="Times New Roman" panose="02020603050405020304" pitchFamily="18" charset="0"/>
              </a:rPr>
              <a:t>của</a:t>
            </a:r>
            <a:r>
              <a:rPr lang="en-US" sz="3400" b="1" dirty="0">
                <a:solidFill>
                  <a:srgbClr val="000099"/>
                </a:solidFill>
                <a:latin typeface="Times New Roman" panose="02020603050405020304" pitchFamily="18" charset="0"/>
                <a:cs typeface="Times New Roman" panose="02020603050405020304" pitchFamily="18" charset="0"/>
              </a:rPr>
              <a:t> </a:t>
            </a:r>
            <a:r>
              <a:rPr lang="en-US" sz="3400" b="1" dirty="0" err="1">
                <a:solidFill>
                  <a:srgbClr val="000099"/>
                </a:solidFill>
                <a:latin typeface="Times New Roman" panose="02020603050405020304" pitchFamily="18" charset="0"/>
                <a:cs typeface="Times New Roman" panose="02020603050405020304" pitchFamily="18" charset="0"/>
              </a:rPr>
              <a:t>tập</a:t>
            </a:r>
            <a:r>
              <a:rPr lang="en-US" sz="3400" b="1" dirty="0">
                <a:solidFill>
                  <a:srgbClr val="000099"/>
                </a:solidFill>
                <a:latin typeface="Times New Roman" panose="02020603050405020304" pitchFamily="18" charset="0"/>
                <a:cs typeface="Times New Roman" panose="02020603050405020304" pitchFamily="18" charset="0"/>
              </a:rPr>
              <a:t> </a:t>
            </a:r>
            <a:r>
              <a:rPr lang="en-US" sz="3400" b="1" dirty="0" err="1">
                <a:solidFill>
                  <a:srgbClr val="000099"/>
                </a:solidFill>
                <a:latin typeface="Times New Roman" panose="02020603050405020304" pitchFamily="18" charset="0"/>
                <a:cs typeface="Times New Roman" panose="02020603050405020304" pitchFamily="18" charset="0"/>
              </a:rPr>
              <a:t>dữ</a:t>
            </a:r>
            <a:r>
              <a:rPr lang="en-US" sz="3400" b="1" dirty="0">
                <a:solidFill>
                  <a:srgbClr val="000099"/>
                </a:solidFill>
                <a:latin typeface="Times New Roman" panose="02020603050405020304" pitchFamily="18" charset="0"/>
                <a:cs typeface="Times New Roman" panose="02020603050405020304" pitchFamily="18" charset="0"/>
              </a:rPr>
              <a:t> </a:t>
            </a:r>
            <a:r>
              <a:rPr lang="en-US" sz="3400" b="1" dirty="0" err="1">
                <a:solidFill>
                  <a:srgbClr val="000099"/>
                </a:solidFill>
                <a:latin typeface="Times New Roman" panose="02020603050405020304" pitchFamily="18" charset="0"/>
                <a:cs typeface="Times New Roman" panose="02020603050405020304" pitchFamily="18" charset="0"/>
              </a:rPr>
              <a:t>liệu</a:t>
            </a:r>
            <a:endParaRPr lang="en-US" sz="3400" b="1" dirty="0">
              <a:solidFill>
                <a:srgbClr val="000099"/>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1B599AFB-DCB8-4B38-BFB5-1A11311E6461}"/>
              </a:ext>
            </a:extLst>
          </p:cNvPr>
          <p:cNvSpPr txBox="1"/>
          <p:nvPr/>
        </p:nvSpPr>
        <p:spPr>
          <a:xfrm>
            <a:off x="1123122" y="2456475"/>
            <a:ext cx="5377070"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a:latin typeface="Times New Roman" panose="02020603050405020304" pitchFamily="18" charset="0"/>
                <a:cs typeface="Times New Roman" panose="02020603050405020304" pitchFamily="18" charset="0"/>
              </a:rPr>
              <a:t>Nhãn</a:t>
            </a:r>
          </a:p>
        </p:txBody>
      </p:sp>
      <p:sp>
        <p:nvSpPr>
          <p:cNvPr id="5" name="TextBox 4">
            <a:extLst>
              <a:ext uri="{FF2B5EF4-FFF2-40B4-BE49-F238E27FC236}">
                <a16:creationId xmlns:a16="http://schemas.microsoft.com/office/drawing/2014/main" xmlns="" id="{CC2575FC-03D8-4119-B4F0-6A004B862CE3}"/>
              </a:ext>
            </a:extLst>
          </p:cNvPr>
          <p:cNvSpPr txBox="1"/>
          <p:nvPr/>
        </p:nvSpPr>
        <p:spPr>
          <a:xfrm>
            <a:off x="1447800" y="2918140"/>
            <a:ext cx="8401878" cy="2795958"/>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vi-VN" sz="2400" dirty="0">
                <a:latin typeface="Times New Roman" panose="02020603050405020304" pitchFamily="18" charset="0"/>
                <a:cs typeface="Times New Roman" panose="02020603050405020304" pitchFamily="18" charset="0"/>
              </a:rPr>
              <a:t>Xác định xem một email nhất định có phải là thư rác hay không</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nhãn</a:t>
            </a:r>
            <a:r>
              <a:rPr lang="en-US" sz="2400" dirty="0">
                <a:latin typeface="Times New Roman" panose="02020603050405020304" pitchFamily="18" charset="0"/>
                <a:cs typeface="Times New Roman" panose="02020603050405020304" pitchFamily="18" charset="0"/>
              </a:rPr>
              <a:t>:</a:t>
            </a:r>
          </a:p>
          <a:p>
            <a:pPr marL="0" indent="0">
              <a:lnSpc>
                <a:spcPct val="150000"/>
              </a:lnSpc>
              <a:buNone/>
            </a:pPr>
            <a:r>
              <a:rPr lang="en-US" sz="2400" dirty="0">
                <a:latin typeface="Times New Roman" panose="02020603050405020304" pitchFamily="18" charset="0"/>
                <a:cs typeface="Times New Roman" panose="02020603050405020304" pitchFamily="18" charset="0"/>
              </a:rPr>
              <a:t>	1 (YES):  </a:t>
            </a:r>
            <a:r>
              <a:rPr lang="en-US" sz="2400" dirty="0" err="1">
                <a:latin typeface="Times New Roman" panose="02020603050405020304" pitchFamily="18" charset="0"/>
                <a:cs typeface="Times New Roman" panose="02020603050405020304" pitchFamily="18" charset="0"/>
              </a:rPr>
              <a:t>Đánh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“Spam”</a:t>
            </a:r>
          </a:p>
          <a:p>
            <a:pPr marL="0" indent="0">
              <a:lnSpc>
                <a:spcPct val="150000"/>
              </a:lnSpc>
              <a:buNone/>
            </a:pPr>
            <a:r>
              <a:rPr lang="en-US" sz="2400" dirty="0">
                <a:latin typeface="Times New Roman" panose="02020603050405020304" pitchFamily="18" charset="0"/>
                <a:cs typeface="Times New Roman" panose="02020603050405020304" pitchFamily="18" charset="0"/>
              </a:rPr>
              <a:t>	0 (NO):    </a:t>
            </a:r>
            <a:r>
              <a:rPr lang="en-US" sz="2400" dirty="0" err="1">
                <a:latin typeface="Times New Roman" panose="02020603050405020304" pitchFamily="18" charset="0"/>
                <a:cs typeface="Times New Roman" panose="02020603050405020304" pitchFamily="18" charset="0"/>
              </a:rPr>
              <a:t>Đánh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“Not Spam”</a:t>
            </a:r>
          </a:p>
          <a:p>
            <a:pPr marL="342900" indent="-34290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a:t>
            </a:r>
            <a:r>
              <a:rPr lang="vi-VN" sz="2400" dirty="0">
                <a:latin typeface="Times New Roman" panose="02020603050405020304" pitchFamily="18" charset="0"/>
                <a:cs typeface="Times New Roman" panose="02020603050405020304" pitchFamily="18" charset="0"/>
              </a:rPr>
              <a:t>iểu thị xem e-mail có bị coi là thư rác (1) hay không (0)</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79560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5"/>
  <p:tag name="KSO_WM_UNIT_TYPE" val="a"/>
  <p:tag name="KSO_WM_UNIT_INDEX" val="1"/>
  <p:tag name="KSO_WM_UNIT_ID" val="custom160505_1*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5"/>
  <p:tag name="KSO_WM_UNIT_TYPE" val="f"/>
  <p:tag name="KSO_WM_UNIT_INDEX" val="1"/>
  <p:tag name="KSO_WM_UNIT_ID" val="custom160505_3*f*1"/>
  <p:tag name="KSO_WM_UNIT_CLEAR" val="1"/>
  <p:tag name="KSO_WM_UNIT_LAYERLEVEL" val="1"/>
  <p:tag name="KSO_WM_UNIT_VALUE" val="160"/>
  <p:tag name="KSO_WM_UNIT_HIGHLIGHT" val="0"/>
  <p:tag name="KSO_WM_UNIT_COMPATIBLE" val="0"/>
  <p:tag name="KSO_WM_UNIT_PRESET_TEXT_INDEX" val="5"/>
  <p:tag name="KSO_WM_UNIT_PRESET_TEXT_LEN" val="124"/>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5"/>
  <p:tag name="KSO_WM_TAG_VERSION" val="1.0"/>
  <p:tag name="KSO_WM_SLIDE_ID" val="custom160505_27"/>
  <p:tag name="KSO_WM_SLIDE_INDEX" val="27"/>
  <p:tag name="KSO_WM_SLIDE_ITEM_CNT" val="0"/>
  <p:tag name="KSO_WM_SLIDE_TYPE" val="endPage"/>
  <p:tag name="KSO_WM_BEAUTIFY_FLAG" val="#wm#"/>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2352</TotalTime>
  <Words>1448</Words>
  <Application>Microsoft Office PowerPoint</Application>
  <PresentationFormat>Widescreen</PresentationFormat>
  <Paragraphs>262</Paragraphs>
  <Slides>22</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宋体</vt:lpstr>
      <vt:lpstr>Arial</vt:lpstr>
      <vt:lpstr>Arial Black</vt:lpstr>
      <vt:lpstr>Calibri</vt:lpstr>
      <vt:lpstr>Cambria Math</vt:lpstr>
      <vt:lpstr>Times New Roman</vt:lpstr>
      <vt:lpstr>Wingdings</vt:lpstr>
      <vt:lpstr>Default Design</vt:lpstr>
      <vt:lpstr>TẬP DỮ LIỆU SPAMBASE DATA SET</vt:lpstr>
      <vt:lpstr>NỘI DUNG BÁO CÁO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GIẢI THUẬT</vt:lpstr>
      <vt:lpstr>GIẢI THUẬT</vt:lpstr>
      <vt:lpstr>GIẢI THUẬT</vt:lpstr>
      <vt:lpstr>GIẢI THUẬT</vt:lpstr>
      <vt:lpstr>GIẢI THUẬT</vt:lpstr>
      <vt:lpstr>GIẢI THUẬT</vt:lpstr>
      <vt:lpstr>GIẢI THUẬT</vt:lpstr>
      <vt:lpstr>GIẢI THUẬT</vt:lpstr>
      <vt:lpstr>PowerPoint Presentation</vt:lpstr>
      <vt:lpstr>PowerPoint Presentation</vt:lpstr>
      <vt:lpstr>PowerPoint Presentation</vt:lpstr>
      <vt:lpstr>PowerPoint Presentation</vt:lpstr>
      <vt:lpstr>PowerPoint Presentation</vt:lpstr>
    </vt:vector>
  </TitlesOfParts>
  <Company>CANTHO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Kent Nguyễn</cp:lastModifiedBy>
  <cp:revision>299</cp:revision>
  <dcterms:created xsi:type="dcterms:W3CDTF">2008-08-06T06:37:00Z</dcterms:created>
  <dcterms:modified xsi:type="dcterms:W3CDTF">2020-06-22T07:41:39Z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1033-11.2.0.8343</vt:lpwstr>
  </property>
</Properties>
</file>