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3" r:id="rId17"/>
    <p:sldId id="272"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11/30/2018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14866"/>
            <a:ext cx="8001000" cy="2971801"/>
          </a:xfrm>
        </p:spPr>
        <p:txBody>
          <a:bodyPr/>
          <a:lstStyle/>
          <a:p>
            <a:r>
              <a:rPr lang="en-US" dirty="0"/>
              <a:t>Parallelizing </a:t>
            </a:r>
            <a:r>
              <a:rPr lang="en-US" dirty="0" err="1"/>
              <a:t>Dijkstra’s</a:t>
            </a:r>
            <a:r>
              <a:rPr lang="en-US" dirty="0"/>
              <a:t> Algorithm</a:t>
            </a:r>
          </a:p>
        </p:txBody>
      </p:sp>
      <p:sp>
        <p:nvSpPr>
          <p:cNvPr id="3" name="Subtitle 2"/>
          <p:cNvSpPr>
            <a:spLocks noGrp="1"/>
          </p:cNvSpPr>
          <p:nvPr>
            <p:ph type="subTitle" idx="1"/>
          </p:nvPr>
        </p:nvSpPr>
        <p:spPr/>
        <p:txBody>
          <a:bodyPr/>
          <a:lstStyle/>
          <a:p>
            <a:r>
              <a:rPr lang="en-US" dirty="0"/>
              <a:t>Cain </a:t>
            </a:r>
            <a:r>
              <a:rPr lang="en-US" dirty="0" err="1"/>
              <a:t>Wock</a:t>
            </a:r>
            <a:endParaRPr lang="en-US" dirty="0"/>
          </a:p>
          <a:p>
            <a:r>
              <a:rPr lang="en-US" dirty="0"/>
              <a:t>Matthew Hill</a:t>
            </a:r>
          </a:p>
          <a:p>
            <a:r>
              <a:rPr lang="en-US" dirty="0"/>
              <a:t>Cody Ponder</a:t>
            </a:r>
          </a:p>
          <a:p>
            <a:r>
              <a:rPr lang="en-US" dirty="0"/>
              <a:t>Deidre Brennan</a:t>
            </a:r>
          </a:p>
        </p:txBody>
      </p:sp>
      <p:sp>
        <p:nvSpPr>
          <p:cNvPr id="4" name="TextBox 3">
            <a:extLst>
              <a:ext uri="{FF2B5EF4-FFF2-40B4-BE49-F238E27FC236}">
                <a16:creationId xmlns:a16="http://schemas.microsoft.com/office/drawing/2014/main" id="{A762D218-6EA8-49C9-A96D-6F17056A5CC7}"/>
              </a:ext>
            </a:extLst>
          </p:cNvPr>
          <p:cNvSpPr txBox="1"/>
          <p:nvPr/>
        </p:nvSpPr>
        <p:spPr>
          <a:xfrm>
            <a:off x="684212" y="314866"/>
            <a:ext cx="8942388" cy="646331"/>
          </a:xfrm>
          <a:prstGeom prst="rect">
            <a:avLst/>
          </a:prstGeom>
          <a:noFill/>
        </p:spPr>
        <p:txBody>
          <a:bodyPr wrap="square" rtlCol="0">
            <a:spAutoFit/>
          </a:bodyPr>
          <a:lstStyle/>
          <a:p>
            <a:r>
              <a:rPr lang="en-US" dirty="0"/>
              <a:t>IT388 Introduction to Parallel Processing Resources</a:t>
            </a:r>
          </a:p>
          <a:p>
            <a:r>
              <a:rPr lang="en-US" dirty="0"/>
              <a:t>Fall 2018</a:t>
            </a:r>
          </a:p>
        </p:txBody>
      </p:sp>
    </p:spTree>
    <p:extLst>
      <p:ext uri="{BB962C8B-B14F-4D97-AF65-F5344CB8AC3E}">
        <p14:creationId xmlns:p14="http://schemas.microsoft.com/office/powerpoint/2010/main" val="382944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CB24C8-3401-4DA1-8A94-E19280EE55AB}"/>
              </a:ext>
            </a:extLst>
          </p:cNvPr>
          <p:cNvPicPr>
            <a:picLocks noChangeAspect="1"/>
          </p:cNvPicPr>
          <p:nvPr/>
        </p:nvPicPr>
        <p:blipFill>
          <a:blip r:embed="rId2"/>
          <a:stretch>
            <a:fillRect/>
          </a:stretch>
        </p:blipFill>
        <p:spPr>
          <a:xfrm>
            <a:off x="355600" y="3429000"/>
            <a:ext cx="11432426" cy="2790459"/>
          </a:xfrm>
          <a:prstGeom prst="rect">
            <a:avLst/>
          </a:prstGeom>
        </p:spPr>
      </p:pic>
      <p:sp>
        <p:nvSpPr>
          <p:cNvPr id="2" name="Title 1">
            <a:extLst>
              <a:ext uri="{FF2B5EF4-FFF2-40B4-BE49-F238E27FC236}">
                <a16:creationId xmlns:a16="http://schemas.microsoft.com/office/drawing/2014/main" id="{10985365-154A-48AB-9E6D-A981C07C7F85}"/>
              </a:ext>
            </a:extLst>
          </p:cNvPr>
          <p:cNvSpPr>
            <a:spLocks noGrp="1"/>
          </p:cNvSpPr>
          <p:nvPr>
            <p:ph type="title"/>
          </p:nvPr>
        </p:nvSpPr>
        <p:spPr>
          <a:xfrm>
            <a:off x="571917" y="1535585"/>
            <a:ext cx="8534400" cy="1507067"/>
          </a:xfrm>
        </p:spPr>
        <p:txBody>
          <a:bodyPr>
            <a:normAutofit fontScale="90000"/>
          </a:bodyPr>
          <a:lstStyle/>
          <a:p>
            <a:r>
              <a:rPr lang="en-US" dirty="0"/>
              <a:t>Updating the distance to other nodes is another factor that can be parallelized</a:t>
            </a:r>
          </a:p>
        </p:txBody>
      </p:sp>
      <p:sp>
        <p:nvSpPr>
          <p:cNvPr id="5" name="TextBox 4">
            <a:extLst>
              <a:ext uri="{FF2B5EF4-FFF2-40B4-BE49-F238E27FC236}">
                <a16:creationId xmlns:a16="http://schemas.microsoft.com/office/drawing/2014/main" id="{F1F09D2C-11DD-4B49-A366-01F7D130DAFB}"/>
              </a:ext>
            </a:extLst>
          </p:cNvPr>
          <p:cNvSpPr txBox="1"/>
          <p:nvPr/>
        </p:nvSpPr>
        <p:spPr>
          <a:xfrm>
            <a:off x="355600" y="229684"/>
            <a:ext cx="7340600" cy="369332"/>
          </a:xfrm>
          <a:prstGeom prst="rect">
            <a:avLst/>
          </a:prstGeom>
          <a:noFill/>
        </p:spPr>
        <p:txBody>
          <a:bodyPr wrap="square" rtlCol="0">
            <a:spAutoFit/>
          </a:bodyPr>
          <a:lstStyle/>
          <a:p>
            <a:r>
              <a:rPr lang="en-US" dirty="0"/>
              <a:t>A walkthrough of the OpenMP Dijkstra’s program</a:t>
            </a:r>
          </a:p>
        </p:txBody>
      </p:sp>
    </p:spTree>
    <p:extLst>
      <p:ext uri="{BB962C8B-B14F-4D97-AF65-F5344CB8AC3E}">
        <p14:creationId xmlns:p14="http://schemas.microsoft.com/office/powerpoint/2010/main" val="113431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967B-FB4D-4B68-9768-E456822E2F50}"/>
              </a:ext>
            </a:extLst>
          </p:cNvPr>
          <p:cNvSpPr>
            <a:spLocks noGrp="1"/>
          </p:cNvSpPr>
          <p:nvPr>
            <p:ph type="title"/>
          </p:nvPr>
        </p:nvSpPr>
        <p:spPr>
          <a:xfrm>
            <a:off x="764422" y="2818953"/>
            <a:ext cx="8534400" cy="1507067"/>
          </a:xfrm>
        </p:spPr>
        <p:txBody>
          <a:bodyPr/>
          <a:lstStyle/>
          <a:p>
            <a:r>
              <a:rPr lang="en-US" dirty="0"/>
              <a:t>It can even be used for the initial memory allocation process</a:t>
            </a:r>
          </a:p>
        </p:txBody>
      </p:sp>
      <p:pic>
        <p:nvPicPr>
          <p:cNvPr id="4" name="Content Placeholder 3">
            <a:extLst>
              <a:ext uri="{FF2B5EF4-FFF2-40B4-BE49-F238E27FC236}">
                <a16:creationId xmlns:a16="http://schemas.microsoft.com/office/drawing/2014/main" id="{C18853C7-6B00-482F-8A96-7447F643C7F7}"/>
              </a:ext>
            </a:extLst>
          </p:cNvPr>
          <p:cNvPicPr>
            <a:picLocks noGrp="1" noChangeAspect="1"/>
          </p:cNvPicPr>
          <p:nvPr>
            <p:ph idx="1"/>
          </p:nvPr>
        </p:nvPicPr>
        <p:blipFill>
          <a:blip r:embed="rId2"/>
          <a:stretch>
            <a:fillRect/>
          </a:stretch>
        </p:blipFill>
        <p:spPr>
          <a:xfrm>
            <a:off x="539833" y="4649327"/>
            <a:ext cx="9910371" cy="1703345"/>
          </a:xfrm>
          <a:prstGeom prst="rect">
            <a:avLst/>
          </a:prstGeom>
        </p:spPr>
      </p:pic>
    </p:spTree>
    <p:extLst>
      <p:ext uri="{BB962C8B-B14F-4D97-AF65-F5344CB8AC3E}">
        <p14:creationId xmlns:p14="http://schemas.microsoft.com/office/powerpoint/2010/main" val="237173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1607-560A-4764-B2CB-E1E3ECB8A02A}"/>
              </a:ext>
            </a:extLst>
          </p:cNvPr>
          <p:cNvSpPr>
            <a:spLocks noGrp="1"/>
          </p:cNvSpPr>
          <p:nvPr>
            <p:ph type="title"/>
          </p:nvPr>
        </p:nvSpPr>
        <p:spPr>
          <a:xfrm>
            <a:off x="700254" y="268258"/>
            <a:ext cx="8534400" cy="1507067"/>
          </a:xfrm>
        </p:spPr>
        <p:txBody>
          <a:bodyPr/>
          <a:lstStyle/>
          <a:p>
            <a:r>
              <a:rPr lang="en-US" dirty="0"/>
              <a:t>The material</a:t>
            </a:r>
          </a:p>
        </p:txBody>
      </p:sp>
      <p:pic>
        <p:nvPicPr>
          <p:cNvPr id="4" name="Picture 3">
            <a:extLst>
              <a:ext uri="{FF2B5EF4-FFF2-40B4-BE49-F238E27FC236}">
                <a16:creationId xmlns:a16="http://schemas.microsoft.com/office/drawing/2014/main" id="{CF7082AE-1C38-43AA-BC37-375C72BFEA3C}"/>
              </a:ext>
            </a:extLst>
          </p:cNvPr>
          <p:cNvPicPr/>
          <p:nvPr/>
        </p:nvPicPr>
        <p:blipFill>
          <a:blip r:embed="rId2"/>
          <a:stretch>
            <a:fillRect/>
          </a:stretch>
        </p:blipFill>
        <p:spPr>
          <a:xfrm>
            <a:off x="700254" y="2062664"/>
            <a:ext cx="5648325" cy="4048125"/>
          </a:xfrm>
          <a:prstGeom prst="rect">
            <a:avLst/>
          </a:prstGeom>
        </p:spPr>
      </p:pic>
      <p:sp>
        <p:nvSpPr>
          <p:cNvPr id="5" name="TextBox 4">
            <a:extLst>
              <a:ext uri="{FF2B5EF4-FFF2-40B4-BE49-F238E27FC236}">
                <a16:creationId xmlns:a16="http://schemas.microsoft.com/office/drawing/2014/main" id="{3E9870CD-C073-4709-9C26-6F9077E59E68}"/>
              </a:ext>
            </a:extLst>
          </p:cNvPr>
          <p:cNvSpPr txBox="1"/>
          <p:nvPr/>
        </p:nvSpPr>
        <p:spPr>
          <a:xfrm>
            <a:off x="818147" y="1272663"/>
            <a:ext cx="4780548" cy="646331"/>
          </a:xfrm>
          <a:prstGeom prst="rect">
            <a:avLst/>
          </a:prstGeom>
          <a:noFill/>
        </p:spPr>
        <p:txBody>
          <a:bodyPr wrap="square" rtlCol="0">
            <a:spAutoFit/>
          </a:bodyPr>
          <a:lstStyle/>
          <a:p>
            <a:r>
              <a:rPr lang="en-US" dirty="0"/>
              <a:t>It’s easy to visualize the connected graphs when they are small</a:t>
            </a:r>
          </a:p>
        </p:txBody>
      </p:sp>
      <p:pic>
        <p:nvPicPr>
          <p:cNvPr id="6" name="Picture 5">
            <a:extLst>
              <a:ext uri="{FF2B5EF4-FFF2-40B4-BE49-F238E27FC236}">
                <a16:creationId xmlns:a16="http://schemas.microsoft.com/office/drawing/2014/main" id="{AB704DAB-59AC-493A-A262-72F94CA7881C}"/>
              </a:ext>
            </a:extLst>
          </p:cNvPr>
          <p:cNvPicPr/>
          <p:nvPr/>
        </p:nvPicPr>
        <p:blipFill>
          <a:blip r:embed="rId3"/>
          <a:stretch>
            <a:fillRect/>
          </a:stretch>
        </p:blipFill>
        <p:spPr>
          <a:xfrm>
            <a:off x="6722017" y="1216443"/>
            <a:ext cx="5025274" cy="4894346"/>
          </a:xfrm>
          <a:prstGeom prst="rect">
            <a:avLst/>
          </a:prstGeom>
        </p:spPr>
      </p:pic>
    </p:spTree>
    <p:extLst>
      <p:ext uri="{BB962C8B-B14F-4D97-AF65-F5344CB8AC3E}">
        <p14:creationId xmlns:p14="http://schemas.microsoft.com/office/powerpoint/2010/main" val="410686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00FF-2040-4C39-87CB-C9BCAF6A7398}"/>
              </a:ext>
            </a:extLst>
          </p:cNvPr>
          <p:cNvSpPr>
            <a:spLocks noGrp="1"/>
          </p:cNvSpPr>
          <p:nvPr>
            <p:ph type="title"/>
          </p:nvPr>
        </p:nvSpPr>
        <p:spPr>
          <a:xfrm>
            <a:off x="497472" y="300342"/>
            <a:ext cx="8534400" cy="1507067"/>
          </a:xfrm>
        </p:spPr>
        <p:txBody>
          <a:bodyPr>
            <a:normAutofit fontScale="90000"/>
          </a:bodyPr>
          <a:lstStyle/>
          <a:p>
            <a:r>
              <a:rPr lang="en-US" dirty="0"/>
              <a:t>The larger you make the graph, the more difficult to understand the connections, We made these Custom</a:t>
            </a:r>
          </a:p>
        </p:txBody>
      </p:sp>
      <p:pic>
        <p:nvPicPr>
          <p:cNvPr id="4" name="Content Placeholder 3">
            <a:extLst>
              <a:ext uri="{FF2B5EF4-FFF2-40B4-BE49-F238E27FC236}">
                <a16:creationId xmlns:a16="http://schemas.microsoft.com/office/drawing/2014/main" id="{07C90D94-C031-4A56-9782-97DF829B06D0}"/>
              </a:ext>
            </a:extLst>
          </p:cNvPr>
          <p:cNvPicPr>
            <a:picLocks noGrp="1"/>
          </p:cNvPicPr>
          <p:nvPr>
            <p:ph idx="1"/>
          </p:nvPr>
        </p:nvPicPr>
        <p:blipFill>
          <a:blip r:embed="rId2"/>
          <a:stretch>
            <a:fillRect/>
          </a:stretch>
        </p:blipFill>
        <p:spPr>
          <a:xfrm>
            <a:off x="497472" y="2154992"/>
            <a:ext cx="6276975" cy="2895600"/>
          </a:xfrm>
          <a:prstGeom prst="rect">
            <a:avLst/>
          </a:prstGeom>
        </p:spPr>
      </p:pic>
      <p:pic>
        <p:nvPicPr>
          <p:cNvPr id="5" name="Picture 4">
            <a:extLst>
              <a:ext uri="{FF2B5EF4-FFF2-40B4-BE49-F238E27FC236}">
                <a16:creationId xmlns:a16="http://schemas.microsoft.com/office/drawing/2014/main" id="{9AE9FDEF-6DC4-4265-A0A7-C610C8558BEC}"/>
              </a:ext>
            </a:extLst>
          </p:cNvPr>
          <p:cNvPicPr/>
          <p:nvPr/>
        </p:nvPicPr>
        <p:blipFill>
          <a:blip r:embed="rId3"/>
          <a:stretch>
            <a:fillRect/>
          </a:stretch>
        </p:blipFill>
        <p:spPr>
          <a:xfrm>
            <a:off x="5883442" y="4328210"/>
            <a:ext cx="5943600" cy="1899285"/>
          </a:xfrm>
          <a:prstGeom prst="rect">
            <a:avLst/>
          </a:prstGeom>
        </p:spPr>
      </p:pic>
      <p:sp>
        <p:nvSpPr>
          <p:cNvPr id="7" name="Rectangle 6">
            <a:extLst>
              <a:ext uri="{FF2B5EF4-FFF2-40B4-BE49-F238E27FC236}">
                <a16:creationId xmlns:a16="http://schemas.microsoft.com/office/drawing/2014/main" id="{4D1B9F93-E16C-4297-B06B-04EAF7DEE7CC}"/>
              </a:ext>
            </a:extLst>
          </p:cNvPr>
          <p:cNvSpPr/>
          <p:nvPr/>
        </p:nvSpPr>
        <p:spPr>
          <a:xfrm>
            <a:off x="527192" y="2219222"/>
            <a:ext cx="1380506"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35 vertices</a:t>
            </a:r>
          </a:p>
        </p:txBody>
      </p:sp>
      <p:sp>
        <p:nvSpPr>
          <p:cNvPr id="8" name="Rectangle 7">
            <a:extLst>
              <a:ext uri="{FF2B5EF4-FFF2-40B4-BE49-F238E27FC236}">
                <a16:creationId xmlns:a16="http://schemas.microsoft.com/office/drawing/2014/main" id="{5AED52F9-0EAD-4705-8E7D-3F61B6983B2E}"/>
              </a:ext>
            </a:extLst>
          </p:cNvPr>
          <p:cNvSpPr/>
          <p:nvPr/>
        </p:nvSpPr>
        <p:spPr>
          <a:xfrm>
            <a:off x="5658852" y="4294450"/>
            <a:ext cx="1380507"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45 vertices</a:t>
            </a:r>
          </a:p>
        </p:txBody>
      </p:sp>
    </p:spTree>
    <p:extLst>
      <p:ext uri="{BB962C8B-B14F-4D97-AF65-F5344CB8AC3E}">
        <p14:creationId xmlns:p14="http://schemas.microsoft.com/office/powerpoint/2010/main" val="321974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18D5-B852-4A50-BDCE-A11E1A8F8717}"/>
              </a:ext>
            </a:extLst>
          </p:cNvPr>
          <p:cNvSpPr>
            <a:spLocks noGrp="1"/>
          </p:cNvSpPr>
          <p:nvPr>
            <p:ph type="title"/>
          </p:nvPr>
        </p:nvSpPr>
        <p:spPr>
          <a:xfrm>
            <a:off x="523791" y="573059"/>
            <a:ext cx="8534400" cy="1507067"/>
          </a:xfrm>
        </p:spPr>
        <p:txBody>
          <a:bodyPr>
            <a:normAutofit fontScale="90000"/>
          </a:bodyPr>
          <a:lstStyle/>
          <a:p>
            <a:r>
              <a:rPr lang="en-US" dirty="0"/>
              <a:t>If you try to randomize points and connections it becomes difficult to visualize at all</a:t>
            </a:r>
          </a:p>
        </p:txBody>
      </p:sp>
      <p:pic>
        <p:nvPicPr>
          <p:cNvPr id="4" name="Picture 3">
            <a:extLst>
              <a:ext uri="{FF2B5EF4-FFF2-40B4-BE49-F238E27FC236}">
                <a16:creationId xmlns:a16="http://schemas.microsoft.com/office/drawing/2014/main" id="{C8536B0D-4076-4957-AA78-1AC8A09FFE28}"/>
              </a:ext>
            </a:extLst>
          </p:cNvPr>
          <p:cNvPicPr/>
          <p:nvPr/>
        </p:nvPicPr>
        <p:blipFill>
          <a:blip r:embed="rId2"/>
          <a:stretch>
            <a:fillRect/>
          </a:stretch>
        </p:blipFill>
        <p:spPr>
          <a:xfrm>
            <a:off x="653714" y="2534653"/>
            <a:ext cx="7319211" cy="3894667"/>
          </a:xfrm>
          <a:prstGeom prst="rect">
            <a:avLst/>
          </a:prstGeom>
        </p:spPr>
      </p:pic>
      <p:sp>
        <p:nvSpPr>
          <p:cNvPr id="5" name="Rectangle 4">
            <a:extLst>
              <a:ext uri="{FF2B5EF4-FFF2-40B4-BE49-F238E27FC236}">
                <a16:creationId xmlns:a16="http://schemas.microsoft.com/office/drawing/2014/main" id="{CA3977BC-B783-4537-B217-7EBE69CC4E31}"/>
              </a:ext>
            </a:extLst>
          </p:cNvPr>
          <p:cNvSpPr/>
          <p:nvPr/>
        </p:nvSpPr>
        <p:spPr>
          <a:xfrm>
            <a:off x="5942997" y="2534653"/>
            <a:ext cx="1911101" cy="646331"/>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57 vertices</a:t>
            </a:r>
          </a:p>
          <a:p>
            <a:pPr algn="ctr"/>
            <a:r>
              <a:rPr lang="en-US" b="1" dirty="0">
                <a:ln w="22225">
                  <a:solidFill>
                    <a:schemeClr val="accent2"/>
                  </a:solidFill>
                  <a:prstDash val="solid"/>
                </a:ln>
                <a:solidFill>
                  <a:schemeClr val="accent2">
                    <a:lumMod val="40000"/>
                    <a:lumOff val="60000"/>
                  </a:schemeClr>
                </a:solidFill>
              </a:rPr>
              <a:t>Interconnected</a:t>
            </a:r>
          </a:p>
        </p:txBody>
      </p:sp>
      <p:pic>
        <p:nvPicPr>
          <p:cNvPr id="6" name="Picture 5">
            <a:extLst>
              <a:ext uri="{FF2B5EF4-FFF2-40B4-BE49-F238E27FC236}">
                <a16:creationId xmlns:a16="http://schemas.microsoft.com/office/drawing/2014/main" id="{B682B230-8FD0-4085-BD00-8E6505843F09}"/>
              </a:ext>
            </a:extLst>
          </p:cNvPr>
          <p:cNvPicPr/>
          <p:nvPr/>
        </p:nvPicPr>
        <p:blipFill>
          <a:blip r:embed="rId3"/>
          <a:stretch>
            <a:fillRect/>
          </a:stretch>
        </p:blipFill>
        <p:spPr>
          <a:xfrm>
            <a:off x="6482555" y="5146842"/>
            <a:ext cx="5151271" cy="1507067"/>
          </a:xfrm>
          <a:prstGeom prst="rect">
            <a:avLst/>
          </a:prstGeom>
        </p:spPr>
      </p:pic>
    </p:spTree>
    <p:extLst>
      <p:ext uri="{BB962C8B-B14F-4D97-AF65-F5344CB8AC3E}">
        <p14:creationId xmlns:p14="http://schemas.microsoft.com/office/powerpoint/2010/main" val="52341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ED2B-232E-48A6-8F63-A217783692DA}"/>
              </a:ext>
            </a:extLst>
          </p:cNvPr>
          <p:cNvSpPr>
            <a:spLocks noGrp="1"/>
          </p:cNvSpPr>
          <p:nvPr>
            <p:ph type="title"/>
          </p:nvPr>
        </p:nvSpPr>
        <p:spPr>
          <a:xfrm>
            <a:off x="491707" y="220133"/>
            <a:ext cx="8534400" cy="1507067"/>
          </a:xfrm>
        </p:spPr>
        <p:txBody>
          <a:bodyPr/>
          <a:lstStyle/>
          <a:p>
            <a:r>
              <a:rPr lang="en-US" dirty="0"/>
              <a:t>Practical uses of </a:t>
            </a:r>
            <a:r>
              <a:rPr lang="en-US" dirty="0" err="1"/>
              <a:t>Dijkstras</a:t>
            </a:r>
            <a:r>
              <a:rPr lang="en-US" dirty="0"/>
              <a:t> algorithm</a:t>
            </a:r>
          </a:p>
        </p:txBody>
      </p:sp>
      <p:sp>
        <p:nvSpPr>
          <p:cNvPr id="4" name="TextBox 3">
            <a:extLst>
              <a:ext uri="{FF2B5EF4-FFF2-40B4-BE49-F238E27FC236}">
                <a16:creationId xmlns:a16="http://schemas.microsoft.com/office/drawing/2014/main" id="{5EEDAC90-848D-4C5A-AA6F-25581A3241B7}"/>
              </a:ext>
            </a:extLst>
          </p:cNvPr>
          <p:cNvSpPr txBox="1"/>
          <p:nvPr/>
        </p:nvSpPr>
        <p:spPr>
          <a:xfrm>
            <a:off x="994611" y="1727200"/>
            <a:ext cx="4940968" cy="646331"/>
          </a:xfrm>
          <a:prstGeom prst="rect">
            <a:avLst/>
          </a:prstGeom>
          <a:noFill/>
        </p:spPr>
        <p:txBody>
          <a:bodyPr wrap="square" rtlCol="0">
            <a:spAutoFit/>
          </a:bodyPr>
          <a:lstStyle/>
          <a:p>
            <a:r>
              <a:rPr lang="en-US" dirty="0"/>
              <a:t>Network routing systems : Each point can represent a switch in a network</a:t>
            </a:r>
          </a:p>
        </p:txBody>
      </p:sp>
      <p:pic>
        <p:nvPicPr>
          <p:cNvPr id="5" name="Content Placeholder 3">
            <a:extLst>
              <a:ext uri="{FF2B5EF4-FFF2-40B4-BE49-F238E27FC236}">
                <a16:creationId xmlns:a16="http://schemas.microsoft.com/office/drawing/2014/main" id="{52A2FE2D-55A9-454A-9969-4E63CB49BD2B}"/>
              </a:ext>
            </a:extLst>
          </p:cNvPr>
          <p:cNvPicPr>
            <a:picLocks noGrp="1"/>
          </p:cNvPicPr>
          <p:nvPr>
            <p:ph idx="1"/>
          </p:nvPr>
        </p:nvPicPr>
        <p:blipFill>
          <a:blip r:embed="rId2"/>
          <a:stretch>
            <a:fillRect/>
          </a:stretch>
        </p:blipFill>
        <p:spPr>
          <a:xfrm>
            <a:off x="491707" y="2373531"/>
            <a:ext cx="6978315" cy="3517232"/>
          </a:xfrm>
          <a:prstGeom prst="rect">
            <a:avLst/>
          </a:prstGeom>
        </p:spPr>
      </p:pic>
      <p:sp>
        <p:nvSpPr>
          <p:cNvPr id="6" name="TextBox 5">
            <a:extLst>
              <a:ext uri="{FF2B5EF4-FFF2-40B4-BE49-F238E27FC236}">
                <a16:creationId xmlns:a16="http://schemas.microsoft.com/office/drawing/2014/main" id="{83AC3725-01DF-4632-9AFD-C49CBE9EE4ED}"/>
              </a:ext>
            </a:extLst>
          </p:cNvPr>
          <p:cNvSpPr txBox="1"/>
          <p:nvPr/>
        </p:nvSpPr>
        <p:spPr>
          <a:xfrm>
            <a:off x="770021" y="5991536"/>
            <a:ext cx="4940968" cy="646331"/>
          </a:xfrm>
          <a:prstGeom prst="rect">
            <a:avLst/>
          </a:prstGeom>
          <a:noFill/>
        </p:spPr>
        <p:txBody>
          <a:bodyPr wrap="square" rtlCol="0">
            <a:spAutoFit/>
          </a:bodyPr>
          <a:lstStyle/>
          <a:p>
            <a:r>
              <a:rPr lang="en-US" dirty="0"/>
              <a:t>Finding a shortest path can help packets reach their destinations faster</a:t>
            </a:r>
          </a:p>
        </p:txBody>
      </p:sp>
    </p:spTree>
    <p:extLst>
      <p:ext uri="{BB962C8B-B14F-4D97-AF65-F5344CB8AC3E}">
        <p14:creationId xmlns:p14="http://schemas.microsoft.com/office/powerpoint/2010/main" val="165117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CF55-22CA-417B-8B63-1532DAD4E345}"/>
              </a:ext>
            </a:extLst>
          </p:cNvPr>
          <p:cNvSpPr>
            <a:spLocks noGrp="1"/>
          </p:cNvSpPr>
          <p:nvPr>
            <p:ph type="title"/>
          </p:nvPr>
        </p:nvSpPr>
        <p:spPr>
          <a:xfrm>
            <a:off x="459623" y="0"/>
            <a:ext cx="8534400" cy="1507067"/>
          </a:xfrm>
        </p:spPr>
        <p:txBody>
          <a:bodyPr/>
          <a:lstStyle/>
          <a:p>
            <a:r>
              <a:rPr lang="en-US" dirty="0"/>
              <a:t>Tracking the Progress of an infectious disease</a:t>
            </a:r>
          </a:p>
        </p:txBody>
      </p:sp>
      <p:pic>
        <p:nvPicPr>
          <p:cNvPr id="4" name="Content Placeholder 3">
            <a:extLst>
              <a:ext uri="{FF2B5EF4-FFF2-40B4-BE49-F238E27FC236}">
                <a16:creationId xmlns:a16="http://schemas.microsoft.com/office/drawing/2014/main" id="{1BB581B3-20D8-44BE-B065-0180F2792D7C}"/>
              </a:ext>
            </a:extLst>
          </p:cNvPr>
          <p:cNvPicPr>
            <a:picLocks noGrp="1" noChangeAspect="1"/>
          </p:cNvPicPr>
          <p:nvPr>
            <p:ph idx="1"/>
          </p:nvPr>
        </p:nvPicPr>
        <p:blipFill>
          <a:blip r:embed="rId2"/>
          <a:stretch>
            <a:fillRect/>
          </a:stretch>
        </p:blipFill>
        <p:spPr>
          <a:xfrm>
            <a:off x="459623" y="1825236"/>
            <a:ext cx="9688764" cy="4740943"/>
          </a:xfrm>
          <a:prstGeom prst="rect">
            <a:avLst/>
          </a:prstGeom>
        </p:spPr>
      </p:pic>
    </p:spTree>
    <p:extLst>
      <p:ext uri="{BB962C8B-B14F-4D97-AF65-F5344CB8AC3E}">
        <p14:creationId xmlns:p14="http://schemas.microsoft.com/office/powerpoint/2010/main" val="163466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BACC-2B49-42DE-99B5-8C384FD388D5}"/>
              </a:ext>
            </a:extLst>
          </p:cNvPr>
          <p:cNvSpPr>
            <a:spLocks noGrp="1"/>
          </p:cNvSpPr>
          <p:nvPr>
            <p:ph type="title"/>
          </p:nvPr>
        </p:nvSpPr>
        <p:spPr>
          <a:xfrm>
            <a:off x="475664" y="316384"/>
            <a:ext cx="8534400" cy="1507067"/>
          </a:xfrm>
        </p:spPr>
        <p:txBody>
          <a:bodyPr/>
          <a:lstStyle/>
          <a:p>
            <a:r>
              <a:rPr lang="en-US" dirty="0"/>
              <a:t>A* algorithm</a:t>
            </a:r>
          </a:p>
        </p:txBody>
      </p:sp>
      <p:sp>
        <p:nvSpPr>
          <p:cNvPr id="3" name="Content Placeholder 2">
            <a:extLst>
              <a:ext uri="{FF2B5EF4-FFF2-40B4-BE49-F238E27FC236}">
                <a16:creationId xmlns:a16="http://schemas.microsoft.com/office/drawing/2014/main" id="{74ADDDF8-0430-4826-AE55-12EFA9C1B488}"/>
              </a:ext>
            </a:extLst>
          </p:cNvPr>
          <p:cNvSpPr>
            <a:spLocks noGrp="1"/>
          </p:cNvSpPr>
          <p:nvPr>
            <p:ph idx="1"/>
          </p:nvPr>
        </p:nvSpPr>
        <p:spPr>
          <a:xfrm>
            <a:off x="587960" y="1823451"/>
            <a:ext cx="8534400" cy="3615267"/>
          </a:xfrm>
        </p:spPr>
        <p:txBody>
          <a:bodyPr/>
          <a:lstStyle/>
          <a:p>
            <a:endParaRPr lang="en-US" dirty="0"/>
          </a:p>
        </p:txBody>
      </p:sp>
    </p:spTree>
    <p:extLst>
      <p:ext uri="{BB962C8B-B14F-4D97-AF65-F5344CB8AC3E}">
        <p14:creationId xmlns:p14="http://schemas.microsoft.com/office/powerpoint/2010/main" val="256629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ABB7-E3C2-450F-88CD-B1A558EC7366}"/>
              </a:ext>
            </a:extLst>
          </p:cNvPr>
          <p:cNvSpPr>
            <a:spLocks noGrp="1"/>
          </p:cNvSpPr>
          <p:nvPr>
            <p:ph type="title"/>
          </p:nvPr>
        </p:nvSpPr>
        <p:spPr>
          <a:xfrm>
            <a:off x="571917" y="-67734"/>
            <a:ext cx="8534400" cy="1507067"/>
          </a:xfrm>
        </p:spPr>
        <p:txBody>
          <a:bodyPr/>
          <a:lstStyle/>
          <a:p>
            <a:r>
              <a:rPr lang="en-US" dirty="0"/>
              <a:t>Sources</a:t>
            </a:r>
          </a:p>
        </p:txBody>
      </p:sp>
      <p:sp>
        <p:nvSpPr>
          <p:cNvPr id="3" name="Content Placeholder 2">
            <a:extLst>
              <a:ext uri="{FF2B5EF4-FFF2-40B4-BE49-F238E27FC236}">
                <a16:creationId xmlns:a16="http://schemas.microsoft.com/office/drawing/2014/main" id="{A23EA26C-C484-425A-864D-106A16A757E7}"/>
              </a:ext>
            </a:extLst>
          </p:cNvPr>
          <p:cNvSpPr>
            <a:spLocks noGrp="1"/>
          </p:cNvSpPr>
          <p:nvPr>
            <p:ph idx="1"/>
          </p:nvPr>
        </p:nvSpPr>
        <p:spPr>
          <a:xfrm>
            <a:off x="662571" y="2402305"/>
            <a:ext cx="8534400" cy="3615267"/>
          </a:xfrm>
        </p:spPr>
        <p:txBody>
          <a:bodyPr>
            <a:normAutofit fontScale="85000" lnSpcReduction="20000"/>
          </a:bodyPr>
          <a:lstStyle/>
          <a:p>
            <a:pPr marL="0" indent="0">
              <a:buNone/>
            </a:pPr>
            <a:endParaRPr lang="en-US" dirty="0"/>
          </a:p>
          <a:p>
            <a:r>
              <a:rPr lang="en-US" dirty="0"/>
              <a:t>Infectious diseases</a:t>
            </a:r>
          </a:p>
          <a:p>
            <a:pPr marL="0" indent="0">
              <a:buNone/>
            </a:pPr>
            <a:r>
              <a:rPr lang="en-US" dirty="0"/>
              <a:t>Tracing Infectious Diseases using Genetic and Spatial Data Bryan </a:t>
            </a:r>
            <a:r>
              <a:rPr lang="en-US" dirty="0" err="1"/>
              <a:t>Hooi</a:t>
            </a:r>
            <a:r>
              <a:rPr lang="en-US" dirty="0"/>
              <a:t> Advisor: Susan Holmes Stanford University May 15, 2014</a:t>
            </a:r>
          </a:p>
          <a:p>
            <a:pPr marL="0" indent="0">
              <a:buNone/>
            </a:pPr>
            <a:r>
              <a:rPr lang="en-US" dirty="0"/>
              <a:t>http://mathematics.stanford.edu/wp-content/uploads/2013/08/Hooi-Honors-Thesis-2014.pdf</a:t>
            </a:r>
          </a:p>
          <a:p>
            <a:endParaRPr lang="en-US" dirty="0"/>
          </a:p>
          <a:p>
            <a:r>
              <a:rPr lang="en-US" dirty="0"/>
              <a:t>Visual representation of graphs</a:t>
            </a:r>
          </a:p>
          <a:p>
            <a:pPr marL="0" indent="0">
              <a:buNone/>
            </a:pPr>
            <a:r>
              <a:rPr lang="en-US" dirty="0"/>
              <a:t>http://graphonline.ru/en/</a:t>
            </a:r>
          </a:p>
          <a:p>
            <a:r>
              <a:rPr lang="en-US" dirty="0"/>
              <a:t>57 Node graph:</a:t>
            </a:r>
          </a:p>
          <a:p>
            <a:pPr marL="0" indent="0">
              <a:buNone/>
            </a:pPr>
            <a:r>
              <a:rPr lang="en-US" dirty="0"/>
              <a:t>https://people.sc.fsu.edu/~jburkardt/data/graph_representation/graph_representation.html</a:t>
            </a:r>
          </a:p>
        </p:txBody>
      </p:sp>
    </p:spTree>
    <p:extLst>
      <p:ext uri="{BB962C8B-B14F-4D97-AF65-F5344CB8AC3E}">
        <p14:creationId xmlns:p14="http://schemas.microsoft.com/office/powerpoint/2010/main" val="116276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60" y="305857"/>
            <a:ext cx="8534400" cy="1507067"/>
          </a:xfrm>
        </p:spPr>
        <p:txBody>
          <a:bodyPr/>
          <a:lstStyle/>
          <a:p>
            <a:r>
              <a:rPr lang="en-US" dirty="0"/>
              <a:t>What is </a:t>
            </a:r>
            <a:r>
              <a:rPr lang="en-US" dirty="0" err="1"/>
              <a:t>dijkstra’s</a:t>
            </a:r>
            <a:r>
              <a:rPr lang="en-US" dirty="0"/>
              <a:t> Algorithm?</a:t>
            </a:r>
          </a:p>
        </p:txBody>
      </p:sp>
      <p:sp>
        <p:nvSpPr>
          <p:cNvPr id="3" name="Content Placeholder 2"/>
          <p:cNvSpPr>
            <a:spLocks noGrp="1"/>
          </p:cNvSpPr>
          <p:nvPr>
            <p:ph idx="1"/>
          </p:nvPr>
        </p:nvSpPr>
        <p:spPr>
          <a:xfrm>
            <a:off x="528637" y="615950"/>
            <a:ext cx="8534400" cy="3615267"/>
          </a:xfrm>
        </p:spPr>
        <p:txBody>
          <a:bodyPr/>
          <a:lstStyle/>
          <a:p>
            <a:r>
              <a:rPr lang="en-US" dirty="0" err="1"/>
              <a:t>Dijkstras</a:t>
            </a:r>
            <a:r>
              <a:rPr lang="en-US" dirty="0"/>
              <a:t> algorithm is for finding the shortest paths between nodes in a graph</a:t>
            </a:r>
          </a:p>
        </p:txBody>
      </p:sp>
      <p:pic>
        <p:nvPicPr>
          <p:cNvPr id="1026" name="Picture 2" descr="Image result for dijkstra's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60" y="3173689"/>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8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8469"/>
            <a:ext cx="8534400" cy="1507067"/>
          </a:xfrm>
        </p:spPr>
        <p:txBody>
          <a:bodyPr/>
          <a:lstStyle/>
          <a:p>
            <a:r>
              <a:rPr lang="en-US" dirty="0"/>
              <a:t>How it works</a:t>
            </a:r>
          </a:p>
        </p:txBody>
      </p:sp>
      <p:sp>
        <p:nvSpPr>
          <p:cNvPr id="3" name="Content Placeholder 2"/>
          <p:cNvSpPr>
            <a:spLocks noGrp="1"/>
          </p:cNvSpPr>
          <p:nvPr>
            <p:ph idx="1"/>
          </p:nvPr>
        </p:nvSpPr>
        <p:spPr>
          <a:xfrm>
            <a:off x="684212" y="2193758"/>
            <a:ext cx="8534400" cy="3615267"/>
          </a:xfrm>
        </p:spPr>
        <p:txBody>
          <a:bodyPr>
            <a:normAutofit lnSpcReduction="10000"/>
          </a:bodyPr>
          <a:lstStyle/>
          <a:p>
            <a:r>
              <a:rPr lang="en-US" dirty="0"/>
              <a:t>Most implementations pick a “source” node and calculate the distance to other nodes.</a:t>
            </a:r>
          </a:p>
          <a:p>
            <a:endParaRPr lang="en-US" dirty="0"/>
          </a:p>
          <a:p>
            <a:r>
              <a:rPr lang="en-US" dirty="0"/>
              <a:t>By picking an unvisited vertex with the lowest distance, the algorithm calculates the distance through it to each unvisited neighbor and then updates the neighbors distance if it is smaller than the previous known distance.</a:t>
            </a:r>
          </a:p>
          <a:p>
            <a:endParaRPr lang="en-US" dirty="0"/>
          </a:p>
          <a:p>
            <a:r>
              <a:rPr lang="en-US" dirty="0"/>
              <a:t>Once a node has been visited, it will be marked so it cannot be visited again.</a:t>
            </a:r>
          </a:p>
        </p:txBody>
      </p:sp>
    </p:spTree>
    <p:extLst>
      <p:ext uri="{BB962C8B-B14F-4D97-AF65-F5344CB8AC3E}">
        <p14:creationId xmlns:p14="http://schemas.microsoft.com/office/powerpoint/2010/main" val="22631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17" y="252216"/>
            <a:ext cx="8534400" cy="1507067"/>
          </a:xfrm>
        </p:spPr>
        <p:txBody>
          <a:bodyPr/>
          <a:lstStyle/>
          <a:p>
            <a:r>
              <a:rPr lang="en-US" dirty="0"/>
              <a:t>VISUAL AID</a:t>
            </a:r>
          </a:p>
        </p:txBody>
      </p:sp>
      <p:sp>
        <p:nvSpPr>
          <p:cNvPr id="3" name="Content Placeholder 2"/>
          <p:cNvSpPr>
            <a:spLocks noGrp="1"/>
          </p:cNvSpPr>
          <p:nvPr>
            <p:ph idx="1"/>
          </p:nvPr>
        </p:nvSpPr>
        <p:spPr>
          <a:xfrm>
            <a:off x="0" y="572095"/>
            <a:ext cx="8534400" cy="3615267"/>
          </a:xfrm>
        </p:spPr>
        <p:txBody>
          <a:bodyPr/>
          <a:lstStyle/>
          <a:p>
            <a:r>
              <a:rPr lang="en-US" dirty="0"/>
              <a:t>In this diagram, the root node is </a:t>
            </a:r>
            <a:r>
              <a:rPr lang="en-US" dirty="0">
                <a:solidFill>
                  <a:srgbClr val="FF0000"/>
                </a:solidFill>
              </a:rPr>
              <a:t>1</a:t>
            </a:r>
            <a:r>
              <a:rPr lang="en-US" dirty="0"/>
              <a:t> and the destination node is </a:t>
            </a:r>
            <a:r>
              <a:rPr lang="en-US" dirty="0">
                <a:solidFill>
                  <a:srgbClr val="FF0000"/>
                </a:solidFill>
              </a:rPr>
              <a:t>5</a:t>
            </a:r>
          </a:p>
          <a:p>
            <a:r>
              <a:rPr lang="en-US" dirty="0"/>
              <a:t>When the distance to a node has not yet been calculated, it is seen as infinite</a:t>
            </a:r>
          </a:p>
          <a:p>
            <a:pPr marL="0" indent="0">
              <a:buNone/>
            </a:pPr>
            <a:endParaRPr lang="en-US" dirty="0">
              <a:solidFill>
                <a:srgbClr val="FF0000"/>
              </a:solidFill>
            </a:endParaRPr>
          </a:p>
        </p:txBody>
      </p:sp>
      <p:pic>
        <p:nvPicPr>
          <p:cNvPr id="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5478" y="2535510"/>
            <a:ext cx="5027027" cy="394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06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4300"/>
            <a:ext cx="8534400" cy="1507067"/>
          </a:xfrm>
        </p:spPr>
        <p:txBody>
          <a:bodyPr/>
          <a:lstStyle/>
          <a:p>
            <a:r>
              <a:rPr lang="en-US" dirty="0"/>
              <a:t>Visual Aid</a:t>
            </a:r>
          </a:p>
        </p:txBody>
      </p:sp>
      <p:pic>
        <p:nvPicPr>
          <p:cNvPr id="6" name="Picture 2" descr="Dijkstra's algorithm runtim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1222" y="1791367"/>
            <a:ext cx="5841640" cy="45824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a:off x="6673516" y="5566611"/>
            <a:ext cx="1304153" cy="673768"/>
          </a:xfrm>
          <a:custGeom>
            <a:avLst/>
            <a:gdLst>
              <a:gd name="connsiteX0" fmla="*/ 0 w 1304153"/>
              <a:gd name="connsiteY0" fmla="*/ 0 h 673768"/>
              <a:gd name="connsiteX1" fmla="*/ 16042 w 1304153"/>
              <a:gd name="connsiteY1" fmla="*/ 96252 h 673768"/>
              <a:gd name="connsiteX2" fmla="*/ 64168 w 1304153"/>
              <a:gd name="connsiteY2" fmla="*/ 128336 h 673768"/>
              <a:gd name="connsiteX3" fmla="*/ 128337 w 1304153"/>
              <a:gd name="connsiteY3" fmla="*/ 192505 h 673768"/>
              <a:gd name="connsiteX4" fmla="*/ 176463 w 1304153"/>
              <a:gd name="connsiteY4" fmla="*/ 240631 h 673768"/>
              <a:gd name="connsiteX5" fmla="*/ 256673 w 1304153"/>
              <a:gd name="connsiteY5" fmla="*/ 304800 h 673768"/>
              <a:gd name="connsiteX6" fmla="*/ 288758 w 1304153"/>
              <a:gd name="connsiteY6" fmla="*/ 352926 h 673768"/>
              <a:gd name="connsiteX7" fmla="*/ 385010 w 1304153"/>
              <a:gd name="connsiteY7" fmla="*/ 433136 h 673768"/>
              <a:gd name="connsiteX8" fmla="*/ 433137 w 1304153"/>
              <a:gd name="connsiteY8" fmla="*/ 449178 h 673768"/>
              <a:gd name="connsiteX9" fmla="*/ 577516 w 1304153"/>
              <a:gd name="connsiteY9" fmla="*/ 513347 h 673768"/>
              <a:gd name="connsiteX10" fmla="*/ 625642 w 1304153"/>
              <a:gd name="connsiteY10" fmla="*/ 529389 h 673768"/>
              <a:gd name="connsiteX11" fmla="*/ 673768 w 1304153"/>
              <a:gd name="connsiteY11" fmla="*/ 561473 h 673768"/>
              <a:gd name="connsiteX12" fmla="*/ 834189 w 1304153"/>
              <a:gd name="connsiteY12" fmla="*/ 593557 h 673768"/>
              <a:gd name="connsiteX13" fmla="*/ 1122947 w 1304153"/>
              <a:gd name="connsiteY13" fmla="*/ 577515 h 673768"/>
              <a:gd name="connsiteX14" fmla="*/ 1187116 w 1304153"/>
              <a:gd name="connsiteY14" fmla="*/ 545431 h 673768"/>
              <a:gd name="connsiteX15" fmla="*/ 1235242 w 1304153"/>
              <a:gd name="connsiteY15" fmla="*/ 529389 h 673768"/>
              <a:gd name="connsiteX16" fmla="*/ 1299410 w 1304153"/>
              <a:gd name="connsiteY16" fmla="*/ 497305 h 673768"/>
              <a:gd name="connsiteX17" fmla="*/ 1187116 w 1304153"/>
              <a:gd name="connsiteY17" fmla="*/ 513347 h 673768"/>
              <a:gd name="connsiteX18" fmla="*/ 1235242 w 1304153"/>
              <a:gd name="connsiteY18" fmla="*/ 545431 h 673768"/>
              <a:gd name="connsiteX19" fmla="*/ 1283368 w 1304153"/>
              <a:gd name="connsiteY19" fmla="*/ 561473 h 673768"/>
              <a:gd name="connsiteX20" fmla="*/ 1235242 w 1304153"/>
              <a:gd name="connsiteY20" fmla="*/ 593557 h 673768"/>
              <a:gd name="connsiteX21" fmla="*/ 1203158 w 1304153"/>
              <a:gd name="connsiteY21" fmla="*/ 625642 h 673768"/>
              <a:gd name="connsiteX22" fmla="*/ 1187116 w 1304153"/>
              <a:gd name="connsiteY22" fmla="*/ 481263 h 673768"/>
              <a:gd name="connsiteX23" fmla="*/ 1122947 w 1304153"/>
              <a:gd name="connsiteY23" fmla="*/ 465221 h 673768"/>
              <a:gd name="connsiteX24" fmla="*/ 1251284 w 1304153"/>
              <a:gd name="connsiteY24" fmla="*/ 497305 h 673768"/>
              <a:gd name="connsiteX25" fmla="*/ 1235242 w 1304153"/>
              <a:gd name="connsiteY25" fmla="*/ 577515 h 673768"/>
              <a:gd name="connsiteX26" fmla="*/ 1203158 w 1304153"/>
              <a:gd name="connsiteY26" fmla="*/ 609600 h 673768"/>
              <a:gd name="connsiteX27" fmla="*/ 1155031 w 1304153"/>
              <a:gd name="connsiteY27" fmla="*/ 673768 h 67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04153" h="673768">
                <a:moveTo>
                  <a:pt x="0" y="0"/>
                </a:moveTo>
                <a:cubicBezTo>
                  <a:pt x="5347" y="32084"/>
                  <a:pt x="1496" y="67159"/>
                  <a:pt x="16042" y="96252"/>
                </a:cubicBezTo>
                <a:cubicBezTo>
                  <a:pt x="24664" y="113497"/>
                  <a:pt x="49529" y="115789"/>
                  <a:pt x="64168" y="128336"/>
                </a:cubicBezTo>
                <a:cubicBezTo>
                  <a:pt x="87135" y="148022"/>
                  <a:pt x="106947" y="171115"/>
                  <a:pt x="128337" y="192505"/>
                </a:cubicBezTo>
                <a:cubicBezTo>
                  <a:pt x="144379" y="208547"/>
                  <a:pt x="157586" y="228047"/>
                  <a:pt x="176463" y="240631"/>
                </a:cubicBezTo>
                <a:cubicBezTo>
                  <a:pt x="212201" y="264456"/>
                  <a:pt x="230546" y="272142"/>
                  <a:pt x="256673" y="304800"/>
                </a:cubicBezTo>
                <a:cubicBezTo>
                  <a:pt x="268717" y="319855"/>
                  <a:pt x="276415" y="338115"/>
                  <a:pt x="288758" y="352926"/>
                </a:cubicBezTo>
                <a:cubicBezTo>
                  <a:pt x="314100" y="383336"/>
                  <a:pt x="348956" y="415109"/>
                  <a:pt x="385010" y="433136"/>
                </a:cubicBezTo>
                <a:cubicBezTo>
                  <a:pt x="400135" y="440698"/>
                  <a:pt x="417095" y="443831"/>
                  <a:pt x="433137" y="449178"/>
                </a:cubicBezTo>
                <a:cubicBezTo>
                  <a:pt x="509403" y="500023"/>
                  <a:pt x="462972" y="475166"/>
                  <a:pt x="577516" y="513347"/>
                </a:cubicBezTo>
                <a:cubicBezTo>
                  <a:pt x="593558" y="518694"/>
                  <a:pt x="611572" y="520009"/>
                  <a:pt x="625642" y="529389"/>
                </a:cubicBezTo>
                <a:cubicBezTo>
                  <a:pt x="641684" y="540084"/>
                  <a:pt x="656523" y="552851"/>
                  <a:pt x="673768" y="561473"/>
                </a:cubicBezTo>
                <a:cubicBezTo>
                  <a:pt x="718566" y="583872"/>
                  <a:pt x="792807" y="587645"/>
                  <a:pt x="834189" y="593557"/>
                </a:cubicBezTo>
                <a:cubicBezTo>
                  <a:pt x="930442" y="588210"/>
                  <a:pt x="1027430" y="590540"/>
                  <a:pt x="1122947" y="577515"/>
                </a:cubicBezTo>
                <a:cubicBezTo>
                  <a:pt x="1146642" y="574284"/>
                  <a:pt x="1165135" y="554851"/>
                  <a:pt x="1187116" y="545431"/>
                </a:cubicBezTo>
                <a:cubicBezTo>
                  <a:pt x="1202659" y="538770"/>
                  <a:pt x="1219699" y="536050"/>
                  <a:pt x="1235242" y="529389"/>
                </a:cubicBezTo>
                <a:cubicBezTo>
                  <a:pt x="1257222" y="519969"/>
                  <a:pt x="1322097" y="504867"/>
                  <a:pt x="1299410" y="497305"/>
                </a:cubicBezTo>
                <a:cubicBezTo>
                  <a:pt x="1263539" y="485348"/>
                  <a:pt x="1224547" y="508000"/>
                  <a:pt x="1187116" y="513347"/>
                </a:cubicBezTo>
                <a:cubicBezTo>
                  <a:pt x="1203158" y="524042"/>
                  <a:pt x="1217997" y="536809"/>
                  <a:pt x="1235242" y="545431"/>
                </a:cubicBezTo>
                <a:cubicBezTo>
                  <a:pt x="1250367" y="552993"/>
                  <a:pt x="1283368" y="544563"/>
                  <a:pt x="1283368" y="561473"/>
                </a:cubicBezTo>
                <a:cubicBezTo>
                  <a:pt x="1283368" y="580753"/>
                  <a:pt x="1250297" y="581513"/>
                  <a:pt x="1235242" y="593557"/>
                </a:cubicBezTo>
                <a:cubicBezTo>
                  <a:pt x="1223432" y="603005"/>
                  <a:pt x="1213853" y="614947"/>
                  <a:pt x="1203158" y="625642"/>
                </a:cubicBezTo>
                <a:cubicBezTo>
                  <a:pt x="1211799" y="573797"/>
                  <a:pt x="1243509" y="518858"/>
                  <a:pt x="1187116" y="481263"/>
                </a:cubicBezTo>
                <a:cubicBezTo>
                  <a:pt x="1168771" y="469033"/>
                  <a:pt x="1100899" y="465221"/>
                  <a:pt x="1122947" y="465221"/>
                </a:cubicBezTo>
                <a:cubicBezTo>
                  <a:pt x="1161665" y="465221"/>
                  <a:pt x="1213307" y="484646"/>
                  <a:pt x="1251284" y="497305"/>
                </a:cubicBezTo>
                <a:cubicBezTo>
                  <a:pt x="1245937" y="524042"/>
                  <a:pt x="1245983" y="552453"/>
                  <a:pt x="1235242" y="577515"/>
                </a:cubicBezTo>
                <a:cubicBezTo>
                  <a:pt x="1229284" y="591417"/>
                  <a:pt x="1212606" y="597790"/>
                  <a:pt x="1203158" y="609600"/>
                </a:cubicBezTo>
                <a:cubicBezTo>
                  <a:pt x="1130604" y="700292"/>
                  <a:pt x="1198934" y="629865"/>
                  <a:pt x="1155031" y="673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7305" y="1791367"/>
            <a:ext cx="4620127" cy="646331"/>
          </a:xfrm>
          <a:prstGeom prst="rect">
            <a:avLst/>
          </a:prstGeom>
          <a:noFill/>
        </p:spPr>
        <p:txBody>
          <a:bodyPr wrap="square" rtlCol="0">
            <a:spAutoFit/>
          </a:bodyPr>
          <a:lstStyle/>
          <a:p>
            <a:r>
              <a:rPr lang="en-US" dirty="0"/>
              <a:t>Node 2 is visited first because it has the </a:t>
            </a:r>
            <a:r>
              <a:rPr lang="en-US" b="1" dirty="0"/>
              <a:t>shortest distance of 7</a:t>
            </a:r>
          </a:p>
        </p:txBody>
      </p:sp>
      <p:sp>
        <p:nvSpPr>
          <p:cNvPr id="13" name="TextBox 12"/>
          <p:cNvSpPr txBox="1"/>
          <p:nvPr/>
        </p:nvSpPr>
        <p:spPr>
          <a:xfrm>
            <a:off x="497304" y="2652103"/>
            <a:ext cx="4620127" cy="646331"/>
          </a:xfrm>
          <a:prstGeom prst="rect">
            <a:avLst/>
          </a:prstGeom>
          <a:noFill/>
        </p:spPr>
        <p:txBody>
          <a:bodyPr wrap="square" rtlCol="0">
            <a:spAutoFit/>
          </a:bodyPr>
          <a:lstStyle/>
          <a:p>
            <a:r>
              <a:rPr lang="en-US" dirty="0"/>
              <a:t>The distances of nodes 3 and 6 are then determined.</a:t>
            </a:r>
            <a:endParaRPr lang="en-US" b="1" dirty="0"/>
          </a:p>
        </p:txBody>
      </p:sp>
    </p:spTree>
    <p:extLst>
      <p:ext uri="{BB962C8B-B14F-4D97-AF65-F5344CB8AC3E}">
        <p14:creationId xmlns:p14="http://schemas.microsoft.com/office/powerpoint/2010/main" val="234853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3830"/>
            <a:ext cx="8534400" cy="1507067"/>
          </a:xfrm>
        </p:spPr>
        <p:txBody>
          <a:bodyPr/>
          <a:lstStyle/>
          <a:p>
            <a:r>
              <a:rPr lang="en-US" dirty="0"/>
              <a:t>Visual Aid</a:t>
            </a:r>
          </a:p>
        </p:txBody>
      </p:sp>
      <p:sp>
        <p:nvSpPr>
          <p:cNvPr id="3" name="Content Placeholder 2"/>
          <p:cNvSpPr>
            <a:spLocks noGrp="1"/>
          </p:cNvSpPr>
          <p:nvPr>
            <p:ph idx="1"/>
          </p:nvPr>
        </p:nvSpPr>
        <p:spPr>
          <a:xfrm>
            <a:off x="684212" y="1680974"/>
            <a:ext cx="5117431" cy="3615267"/>
          </a:xfrm>
        </p:spPr>
        <p:txBody>
          <a:bodyPr/>
          <a:lstStyle/>
          <a:p>
            <a:r>
              <a:rPr lang="en-US" dirty="0"/>
              <a:t>Node 2 will be chosen as the new Base because it has the shortest distance</a:t>
            </a:r>
          </a:p>
          <a:p>
            <a:r>
              <a:rPr lang="en-US" dirty="0"/>
              <a:t>Node one will be marked so it can no longer be visited</a:t>
            </a:r>
          </a:p>
          <a:p>
            <a:pPr marL="0" indent="0">
              <a:buNone/>
            </a:pPr>
            <a:endParaRPr lang="en-US"/>
          </a:p>
        </p:txBody>
      </p:sp>
      <p:pic>
        <p:nvPicPr>
          <p:cNvPr id="4"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01643" y="443830"/>
            <a:ext cx="5841640" cy="458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01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5E5F-C8F2-4E63-9FB5-A0FCD3C32D80}"/>
              </a:ext>
            </a:extLst>
          </p:cNvPr>
          <p:cNvSpPr>
            <a:spLocks noGrp="1"/>
          </p:cNvSpPr>
          <p:nvPr>
            <p:ph type="title"/>
          </p:nvPr>
        </p:nvSpPr>
        <p:spPr>
          <a:xfrm>
            <a:off x="468312" y="423332"/>
            <a:ext cx="8534400" cy="1507067"/>
          </a:xfrm>
        </p:spPr>
        <p:txBody>
          <a:bodyPr/>
          <a:lstStyle/>
          <a:p>
            <a:r>
              <a:rPr lang="en-US" dirty="0"/>
              <a:t>Goals</a:t>
            </a:r>
          </a:p>
        </p:txBody>
      </p:sp>
      <p:sp>
        <p:nvSpPr>
          <p:cNvPr id="3" name="Content Placeholder 2">
            <a:extLst>
              <a:ext uri="{FF2B5EF4-FFF2-40B4-BE49-F238E27FC236}">
                <a16:creationId xmlns:a16="http://schemas.microsoft.com/office/drawing/2014/main" id="{F670F369-081F-421C-9D6A-6D76EF86F506}"/>
              </a:ext>
            </a:extLst>
          </p:cNvPr>
          <p:cNvSpPr>
            <a:spLocks noGrp="1"/>
          </p:cNvSpPr>
          <p:nvPr>
            <p:ph idx="1"/>
          </p:nvPr>
        </p:nvSpPr>
        <p:spPr>
          <a:xfrm>
            <a:off x="735012" y="1790700"/>
            <a:ext cx="8534400" cy="3615267"/>
          </a:xfrm>
        </p:spPr>
        <p:txBody>
          <a:bodyPr/>
          <a:lstStyle/>
          <a:p>
            <a:r>
              <a:rPr lang="en-US" dirty="0"/>
              <a:t>Test a serial implementation of Dijkstra’s algorithm to create base run times</a:t>
            </a:r>
          </a:p>
          <a:p>
            <a:r>
              <a:rPr lang="en-US" dirty="0"/>
              <a:t>Code a parallelized implementation of Dijkstra’s algorithm</a:t>
            </a:r>
          </a:p>
          <a:p>
            <a:r>
              <a:rPr lang="en-US" dirty="0"/>
              <a:t>Analyze the parallelized implementation and examine what can be parallelized and what cannot.</a:t>
            </a:r>
          </a:p>
          <a:p>
            <a:r>
              <a:rPr lang="en-US" dirty="0"/>
              <a:t>Compare the serial vs. parallelized programs using their runtimes and determine if it is worth using parallelization </a:t>
            </a:r>
          </a:p>
        </p:txBody>
      </p:sp>
    </p:spTree>
    <p:extLst>
      <p:ext uri="{BB962C8B-B14F-4D97-AF65-F5344CB8AC3E}">
        <p14:creationId xmlns:p14="http://schemas.microsoft.com/office/powerpoint/2010/main" val="20768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9162-447D-46DD-8DDF-6FA21D3B1464}"/>
              </a:ext>
            </a:extLst>
          </p:cNvPr>
          <p:cNvSpPr>
            <a:spLocks noGrp="1"/>
          </p:cNvSpPr>
          <p:nvPr>
            <p:ph type="title"/>
          </p:nvPr>
        </p:nvSpPr>
        <p:spPr>
          <a:xfrm>
            <a:off x="684212" y="321732"/>
            <a:ext cx="8534400" cy="1507067"/>
          </a:xfrm>
        </p:spPr>
        <p:txBody>
          <a:bodyPr/>
          <a:lstStyle/>
          <a:p>
            <a:r>
              <a:rPr lang="en-US" dirty="0" err="1"/>
              <a:t>Aproach</a:t>
            </a:r>
            <a:endParaRPr lang="en-US" dirty="0"/>
          </a:p>
        </p:txBody>
      </p:sp>
      <p:sp>
        <p:nvSpPr>
          <p:cNvPr id="3" name="Content Placeholder 2">
            <a:extLst>
              <a:ext uri="{FF2B5EF4-FFF2-40B4-BE49-F238E27FC236}">
                <a16:creationId xmlns:a16="http://schemas.microsoft.com/office/drawing/2014/main" id="{38CFE926-06AC-4FEA-B393-DE5FCB707D16}"/>
              </a:ext>
            </a:extLst>
          </p:cNvPr>
          <p:cNvSpPr>
            <a:spLocks noGrp="1"/>
          </p:cNvSpPr>
          <p:nvPr>
            <p:ph idx="1"/>
          </p:nvPr>
        </p:nvSpPr>
        <p:spPr>
          <a:xfrm>
            <a:off x="684212" y="1413935"/>
            <a:ext cx="8534400" cy="3615267"/>
          </a:xfrm>
        </p:spPr>
        <p:txBody>
          <a:bodyPr/>
          <a:lstStyle/>
          <a:p>
            <a:r>
              <a:rPr lang="en-US" dirty="0"/>
              <a:t>The problem requires adjacent distances to be known when picking the next pivot node.</a:t>
            </a:r>
          </a:p>
          <a:p>
            <a:r>
              <a:rPr lang="en-US" dirty="0"/>
              <a:t>A node must have multiple connections in order for parallelization to be efficient</a:t>
            </a:r>
          </a:p>
          <a:p>
            <a:r>
              <a:rPr lang="en-US" dirty="0"/>
              <a:t>We will parallelize the process of finding distance to connected nodes for every pivot</a:t>
            </a:r>
          </a:p>
          <a:p>
            <a:r>
              <a:rPr lang="en-US" dirty="0"/>
              <a:t>Information will have to be given to a single process to pick the next node</a:t>
            </a:r>
          </a:p>
        </p:txBody>
      </p:sp>
    </p:spTree>
    <p:extLst>
      <p:ext uri="{BB962C8B-B14F-4D97-AF65-F5344CB8AC3E}">
        <p14:creationId xmlns:p14="http://schemas.microsoft.com/office/powerpoint/2010/main" val="147357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2A92-D4F8-4D0F-95A5-CF2B848820FD}"/>
              </a:ext>
            </a:extLst>
          </p:cNvPr>
          <p:cNvSpPr>
            <a:spLocks noGrp="1"/>
          </p:cNvSpPr>
          <p:nvPr>
            <p:ph type="title"/>
          </p:nvPr>
        </p:nvSpPr>
        <p:spPr>
          <a:xfrm>
            <a:off x="684212" y="474132"/>
            <a:ext cx="8534400" cy="1507067"/>
          </a:xfrm>
        </p:spPr>
        <p:txBody>
          <a:bodyPr>
            <a:normAutofit/>
          </a:bodyPr>
          <a:lstStyle/>
          <a:p>
            <a:br>
              <a:rPr lang="en-US" dirty="0"/>
            </a:br>
            <a:endParaRPr lang="en-US" dirty="0"/>
          </a:p>
        </p:txBody>
      </p:sp>
      <p:sp>
        <p:nvSpPr>
          <p:cNvPr id="7" name="TextBox 6">
            <a:extLst>
              <a:ext uri="{FF2B5EF4-FFF2-40B4-BE49-F238E27FC236}">
                <a16:creationId xmlns:a16="http://schemas.microsoft.com/office/drawing/2014/main" id="{3D944747-CFE0-4143-BA9C-1620DC668CAA}"/>
              </a:ext>
            </a:extLst>
          </p:cNvPr>
          <p:cNvSpPr txBox="1"/>
          <p:nvPr/>
        </p:nvSpPr>
        <p:spPr>
          <a:xfrm>
            <a:off x="355600" y="229684"/>
            <a:ext cx="7340600" cy="369332"/>
          </a:xfrm>
          <a:prstGeom prst="rect">
            <a:avLst/>
          </a:prstGeom>
          <a:noFill/>
        </p:spPr>
        <p:txBody>
          <a:bodyPr wrap="square" rtlCol="0">
            <a:spAutoFit/>
          </a:bodyPr>
          <a:lstStyle/>
          <a:p>
            <a:r>
              <a:rPr lang="en-US" dirty="0"/>
              <a:t>A walkthrough of the OpenMP Dijkstra’s program</a:t>
            </a:r>
          </a:p>
        </p:txBody>
      </p:sp>
      <p:pic>
        <p:nvPicPr>
          <p:cNvPr id="8" name="Picture 7">
            <a:extLst>
              <a:ext uri="{FF2B5EF4-FFF2-40B4-BE49-F238E27FC236}">
                <a16:creationId xmlns:a16="http://schemas.microsoft.com/office/drawing/2014/main" id="{EBEBEEAC-0951-4CC4-8E9D-235863D6091B}"/>
              </a:ext>
            </a:extLst>
          </p:cNvPr>
          <p:cNvPicPr>
            <a:picLocks noChangeAspect="1"/>
          </p:cNvPicPr>
          <p:nvPr/>
        </p:nvPicPr>
        <p:blipFill>
          <a:blip r:embed="rId2"/>
          <a:stretch>
            <a:fillRect/>
          </a:stretch>
        </p:blipFill>
        <p:spPr>
          <a:xfrm>
            <a:off x="488783" y="3856986"/>
            <a:ext cx="9587982" cy="2526882"/>
          </a:xfrm>
          <a:prstGeom prst="rect">
            <a:avLst/>
          </a:prstGeom>
        </p:spPr>
      </p:pic>
      <p:sp>
        <p:nvSpPr>
          <p:cNvPr id="9" name="TextBox 8">
            <a:extLst>
              <a:ext uri="{FF2B5EF4-FFF2-40B4-BE49-F238E27FC236}">
                <a16:creationId xmlns:a16="http://schemas.microsoft.com/office/drawing/2014/main" id="{F4A35379-A1E7-4F27-9CF5-6B0CF2E04487}"/>
              </a:ext>
            </a:extLst>
          </p:cNvPr>
          <p:cNvSpPr txBox="1"/>
          <p:nvPr/>
        </p:nvSpPr>
        <p:spPr>
          <a:xfrm>
            <a:off x="547353" y="1796533"/>
            <a:ext cx="9274660" cy="1077218"/>
          </a:xfrm>
          <a:prstGeom prst="rect">
            <a:avLst/>
          </a:prstGeom>
          <a:noFill/>
        </p:spPr>
        <p:txBody>
          <a:bodyPr wrap="square" rtlCol="0">
            <a:spAutoFit/>
          </a:bodyPr>
          <a:lstStyle/>
          <a:p>
            <a:r>
              <a:rPr lang="en-US" sz="3200" dirty="0"/>
              <a:t>ALL POINTS THAT HAVE NOT YET BEEN VISITED CAN BE SEEN AS INFINITELY FAR AWAY!</a:t>
            </a:r>
            <a:endParaRPr lang="en-US" dirty="0"/>
          </a:p>
        </p:txBody>
      </p:sp>
    </p:spTree>
    <p:extLst>
      <p:ext uri="{BB962C8B-B14F-4D97-AF65-F5344CB8AC3E}">
        <p14:creationId xmlns:p14="http://schemas.microsoft.com/office/powerpoint/2010/main" val="33787913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372</TotalTime>
  <Words>536</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3</vt:lpstr>
      <vt:lpstr>Slice</vt:lpstr>
      <vt:lpstr>Parallelizing Dijkstra’s Algorithm</vt:lpstr>
      <vt:lpstr>What is dijkstra’s Algorithm?</vt:lpstr>
      <vt:lpstr>How it works</vt:lpstr>
      <vt:lpstr>VISUAL AID</vt:lpstr>
      <vt:lpstr>Visual Aid</vt:lpstr>
      <vt:lpstr>Visual Aid</vt:lpstr>
      <vt:lpstr>Goals</vt:lpstr>
      <vt:lpstr>Aproach</vt:lpstr>
      <vt:lpstr> </vt:lpstr>
      <vt:lpstr>Updating the distance to other nodes is another factor that can be parallelized</vt:lpstr>
      <vt:lpstr>It can even be used for the initial memory allocation process</vt:lpstr>
      <vt:lpstr>The material</vt:lpstr>
      <vt:lpstr>The larger you make the graph, the more difficult to understand the connections, We made these Custom</vt:lpstr>
      <vt:lpstr>If you try to randomize points and connections it becomes difficult to visualize at all</vt:lpstr>
      <vt:lpstr>Practical uses of Dijkstras algorithm</vt:lpstr>
      <vt:lpstr>Tracking the Progress of an infectious disease</vt:lpstr>
      <vt:lpstr>A* algorithm</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Dijkstra’s Algorithm</dc:title>
  <dc:creator>Hill, Matthew</dc:creator>
  <cp:lastModifiedBy>Matt1</cp:lastModifiedBy>
  <cp:revision>15</cp:revision>
  <dcterms:created xsi:type="dcterms:W3CDTF">2018-11-02T16:14:54Z</dcterms:created>
  <dcterms:modified xsi:type="dcterms:W3CDTF">2018-11-30T22:38:20Z</dcterms:modified>
</cp:coreProperties>
</file>