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11/6/2018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14866"/>
            <a:ext cx="8001000" cy="2971801"/>
          </a:xfrm>
        </p:spPr>
        <p:txBody>
          <a:bodyPr/>
          <a:lstStyle/>
          <a:p>
            <a:r>
              <a:rPr lang="en-US" dirty="0"/>
              <a:t>Parallelizing </a:t>
            </a:r>
            <a:r>
              <a:rPr lang="en-US" dirty="0" err="1"/>
              <a:t>Dijkstra’s</a:t>
            </a:r>
            <a:r>
              <a:rPr lang="en-US" dirty="0"/>
              <a:t> Algorithm</a:t>
            </a:r>
          </a:p>
        </p:txBody>
      </p:sp>
      <p:sp>
        <p:nvSpPr>
          <p:cNvPr id="3" name="Subtitle 2"/>
          <p:cNvSpPr>
            <a:spLocks noGrp="1"/>
          </p:cNvSpPr>
          <p:nvPr>
            <p:ph type="subTitle" idx="1"/>
          </p:nvPr>
        </p:nvSpPr>
        <p:spPr/>
        <p:txBody>
          <a:bodyPr/>
          <a:lstStyle/>
          <a:p>
            <a:r>
              <a:rPr lang="en-US" dirty="0"/>
              <a:t>Cain </a:t>
            </a:r>
            <a:r>
              <a:rPr lang="en-US" dirty="0" err="1"/>
              <a:t>Wock</a:t>
            </a:r>
            <a:endParaRPr lang="en-US" dirty="0"/>
          </a:p>
          <a:p>
            <a:r>
              <a:rPr lang="en-US" dirty="0"/>
              <a:t>Matthew Hill</a:t>
            </a:r>
          </a:p>
          <a:p>
            <a:r>
              <a:rPr lang="en-US" dirty="0"/>
              <a:t>Cody Ponder</a:t>
            </a:r>
          </a:p>
          <a:p>
            <a:r>
              <a:rPr lang="en-US" dirty="0"/>
              <a:t>Deidre Brennan</a:t>
            </a:r>
          </a:p>
        </p:txBody>
      </p:sp>
      <p:sp>
        <p:nvSpPr>
          <p:cNvPr id="4" name="TextBox 3">
            <a:extLst>
              <a:ext uri="{FF2B5EF4-FFF2-40B4-BE49-F238E27FC236}">
                <a16:creationId xmlns:a16="http://schemas.microsoft.com/office/drawing/2014/main" id="{A762D218-6EA8-49C9-A96D-6F17056A5CC7}"/>
              </a:ext>
            </a:extLst>
          </p:cNvPr>
          <p:cNvSpPr txBox="1"/>
          <p:nvPr/>
        </p:nvSpPr>
        <p:spPr>
          <a:xfrm>
            <a:off x="684212" y="314866"/>
            <a:ext cx="8942388" cy="646331"/>
          </a:xfrm>
          <a:prstGeom prst="rect">
            <a:avLst/>
          </a:prstGeom>
          <a:noFill/>
        </p:spPr>
        <p:txBody>
          <a:bodyPr wrap="square" rtlCol="0">
            <a:spAutoFit/>
          </a:bodyPr>
          <a:lstStyle/>
          <a:p>
            <a:r>
              <a:rPr lang="en-US" dirty="0"/>
              <a:t>IT388 Introduction to Parallel Processing Resources</a:t>
            </a:r>
          </a:p>
          <a:p>
            <a:r>
              <a:rPr lang="en-US" dirty="0"/>
              <a:t>Fall 2018</a:t>
            </a:r>
          </a:p>
        </p:txBody>
      </p:sp>
    </p:spTree>
    <p:extLst>
      <p:ext uri="{BB962C8B-B14F-4D97-AF65-F5344CB8AC3E}">
        <p14:creationId xmlns:p14="http://schemas.microsoft.com/office/powerpoint/2010/main" val="3829441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390C5B-81A4-4079-8739-6959438207C2}"/>
              </a:ext>
            </a:extLst>
          </p:cNvPr>
          <p:cNvPicPr>
            <a:picLocks noGrp="1" noChangeAspect="1"/>
          </p:cNvPicPr>
          <p:nvPr>
            <p:ph idx="1"/>
          </p:nvPr>
        </p:nvPicPr>
        <p:blipFill>
          <a:blip r:embed="rId2"/>
          <a:stretch>
            <a:fillRect/>
          </a:stretch>
        </p:blipFill>
        <p:spPr>
          <a:xfrm>
            <a:off x="684212" y="271998"/>
            <a:ext cx="9905568" cy="2678546"/>
          </a:xfrm>
          <a:prstGeom prst="rect">
            <a:avLst/>
          </a:prstGeom>
        </p:spPr>
      </p:pic>
      <p:sp>
        <p:nvSpPr>
          <p:cNvPr id="5" name="TextBox 4">
            <a:extLst>
              <a:ext uri="{FF2B5EF4-FFF2-40B4-BE49-F238E27FC236}">
                <a16:creationId xmlns:a16="http://schemas.microsoft.com/office/drawing/2014/main" id="{548515C4-CF4F-4EB5-9303-0DA8B3B4E9F1}"/>
              </a:ext>
            </a:extLst>
          </p:cNvPr>
          <p:cNvSpPr txBox="1"/>
          <p:nvPr/>
        </p:nvSpPr>
        <p:spPr>
          <a:xfrm>
            <a:off x="433754" y="527538"/>
            <a:ext cx="10644554" cy="738554"/>
          </a:xfrm>
          <a:prstGeom prst="rect">
            <a:avLst/>
          </a:prstGeom>
          <a:noFill/>
          <a:ln>
            <a:solidFill>
              <a:srgbClr val="C00000"/>
            </a:solidFill>
          </a:ln>
        </p:spPr>
        <p:txBody>
          <a:bodyPr wrap="square" rtlCol="0">
            <a:spAutoFit/>
          </a:bodyPr>
          <a:lstStyle/>
          <a:p>
            <a:endParaRPr lang="en-US" dirty="0"/>
          </a:p>
        </p:txBody>
      </p:sp>
      <p:cxnSp>
        <p:nvCxnSpPr>
          <p:cNvPr id="6" name="Straight Arrow Connector 5">
            <a:extLst>
              <a:ext uri="{FF2B5EF4-FFF2-40B4-BE49-F238E27FC236}">
                <a16:creationId xmlns:a16="http://schemas.microsoft.com/office/drawing/2014/main" id="{965C451D-7493-436F-9D09-583076D8366E}"/>
              </a:ext>
            </a:extLst>
          </p:cNvPr>
          <p:cNvCxnSpPr>
            <a:cxnSpLocks/>
          </p:cNvCxnSpPr>
          <p:nvPr/>
        </p:nvCxnSpPr>
        <p:spPr>
          <a:xfrm flipH="1">
            <a:off x="7591647" y="1266092"/>
            <a:ext cx="176914" cy="2880606"/>
          </a:xfrm>
          <a:prstGeom prst="straightConnector1">
            <a:avLst/>
          </a:prstGeom>
          <a:ln w="5715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D2568DF-C29D-4199-9288-D5AEDE0B7C62}"/>
              </a:ext>
            </a:extLst>
          </p:cNvPr>
          <p:cNvSpPr/>
          <p:nvPr/>
        </p:nvSpPr>
        <p:spPr>
          <a:xfrm>
            <a:off x="175949" y="4146698"/>
            <a:ext cx="11840101" cy="1754326"/>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These files take the input and solve</a:t>
            </a:r>
          </a:p>
          <a:p>
            <a:pPr algn="ctr"/>
            <a:r>
              <a:rPr lang="en-US" sz="5400" b="1" cap="none" spc="0" dirty="0">
                <a:ln w="22225">
                  <a:solidFill>
                    <a:schemeClr val="accent2"/>
                  </a:solidFill>
                  <a:prstDash val="solid"/>
                </a:ln>
                <a:solidFill>
                  <a:schemeClr val="accent2">
                    <a:lumMod val="40000"/>
                    <a:lumOff val="60000"/>
                  </a:schemeClr>
                </a:solidFill>
                <a:effectLst/>
              </a:rPr>
              <a:t>Using serial and parallel methods</a:t>
            </a:r>
          </a:p>
        </p:txBody>
      </p:sp>
    </p:spTree>
    <p:extLst>
      <p:ext uri="{BB962C8B-B14F-4D97-AF65-F5344CB8AC3E}">
        <p14:creationId xmlns:p14="http://schemas.microsoft.com/office/powerpoint/2010/main" val="33951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4F19-FE1B-4CAC-85D8-E808F13EF467}"/>
              </a:ext>
            </a:extLst>
          </p:cNvPr>
          <p:cNvSpPr>
            <a:spLocks noGrp="1"/>
          </p:cNvSpPr>
          <p:nvPr>
            <p:ph type="title"/>
          </p:nvPr>
        </p:nvSpPr>
        <p:spPr>
          <a:xfrm>
            <a:off x="684212" y="298104"/>
            <a:ext cx="8534400" cy="1507067"/>
          </a:xfrm>
        </p:spPr>
        <p:txBody>
          <a:bodyPr/>
          <a:lstStyle/>
          <a:p>
            <a:r>
              <a:rPr lang="en-US" dirty="0"/>
              <a:t>Next </a:t>
            </a:r>
            <a:r>
              <a:rPr lang="en-US" dirty="0" err="1"/>
              <a:t>STeps</a:t>
            </a:r>
            <a:endParaRPr lang="en-US" dirty="0"/>
          </a:p>
        </p:txBody>
      </p:sp>
      <p:sp>
        <p:nvSpPr>
          <p:cNvPr id="3" name="Content Placeholder 2">
            <a:extLst>
              <a:ext uri="{FF2B5EF4-FFF2-40B4-BE49-F238E27FC236}">
                <a16:creationId xmlns:a16="http://schemas.microsoft.com/office/drawing/2014/main" id="{DAB48B02-095F-4111-8037-D39CA9C4EF39}"/>
              </a:ext>
            </a:extLst>
          </p:cNvPr>
          <p:cNvSpPr>
            <a:spLocks noGrp="1"/>
          </p:cNvSpPr>
          <p:nvPr>
            <p:ph idx="1"/>
          </p:nvPr>
        </p:nvSpPr>
        <p:spPr>
          <a:xfrm>
            <a:off x="684212" y="1355651"/>
            <a:ext cx="8534400" cy="3615267"/>
          </a:xfrm>
        </p:spPr>
        <p:txBody>
          <a:bodyPr/>
          <a:lstStyle/>
          <a:p>
            <a:r>
              <a:rPr lang="en-US" dirty="0"/>
              <a:t>We now plan to use results from both the parallel and the serial implementation of the algorithm to calculate speedup and efficiency</a:t>
            </a:r>
          </a:p>
          <a:p>
            <a:r>
              <a:rPr lang="en-US" dirty="0"/>
              <a:t>We want to narrow down the advantages/disadvantages of using parallelization here and define the context</a:t>
            </a:r>
          </a:p>
          <a:p>
            <a:endParaRPr lang="en-US" dirty="0"/>
          </a:p>
          <a:p>
            <a:r>
              <a:rPr lang="en-US" dirty="0"/>
              <a:t>We will then present our findings in a productive and usable format</a:t>
            </a:r>
          </a:p>
        </p:txBody>
      </p:sp>
    </p:spTree>
    <p:extLst>
      <p:ext uri="{BB962C8B-B14F-4D97-AF65-F5344CB8AC3E}">
        <p14:creationId xmlns:p14="http://schemas.microsoft.com/office/powerpoint/2010/main" val="37345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60" y="305857"/>
            <a:ext cx="8534400" cy="1507067"/>
          </a:xfrm>
        </p:spPr>
        <p:txBody>
          <a:bodyPr/>
          <a:lstStyle/>
          <a:p>
            <a:r>
              <a:rPr lang="en-US" dirty="0"/>
              <a:t>What is </a:t>
            </a:r>
            <a:r>
              <a:rPr lang="en-US" dirty="0" err="1"/>
              <a:t>dijkstra’s</a:t>
            </a:r>
            <a:r>
              <a:rPr lang="en-US" dirty="0"/>
              <a:t> Algorithm?</a:t>
            </a:r>
          </a:p>
        </p:txBody>
      </p:sp>
      <p:sp>
        <p:nvSpPr>
          <p:cNvPr id="3" name="Content Placeholder 2"/>
          <p:cNvSpPr>
            <a:spLocks noGrp="1"/>
          </p:cNvSpPr>
          <p:nvPr>
            <p:ph idx="1"/>
          </p:nvPr>
        </p:nvSpPr>
        <p:spPr>
          <a:xfrm>
            <a:off x="528637" y="615950"/>
            <a:ext cx="8534400" cy="3615267"/>
          </a:xfrm>
        </p:spPr>
        <p:txBody>
          <a:bodyPr/>
          <a:lstStyle/>
          <a:p>
            <a:r>
              <a:rPr lang="en-US" dirty="0" err="1"/>
              <a:t>Dijkstras</a:t>
            </a:r>
            <a:r>
              <a:rPr lang="en-US" dirty="0"/>
              <a:t> algorithm is for finding the shortest paths between nodes in a graph</a:t>
            </a:r>
          </a:p>
        </p:txBody>
      </p:sp>
      <p:pic>
        <p:nvPicPr>
          <p:cNvPr id="1026" name="Picture 2" descr="Image result for dijkstra's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60" y="3173689"/>
            <a:ext cx="680085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8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48469"/>
            <a:ext cx="8534400" cy="1507067"/>
          </a:xfrm>
        </p:spPr>
        <p:txBody>
          <a:bodyPr/>
          <a:lstStyle/>
          <a:p>
            <a:r>
              <a:rPr lang="en-US" dirty="0"/>
              <a:t>How it works</a:t>
            </a:r>
          </a:p>
        </p:txBody>
      </p:sp>
      <p:sp>
        <p:nvSpPr>
          <p:cNvPr id="3" name="Content Placeholder 2"/>
          <p:cNvSpPr>
            <a:spLocks noGrp="1"/>
          </p:cNvSpPr>
          <p:nvPr>
            <p:ph idx="1"/>
          </p:nvPr>
        </p:nvSpPr>
        <p:spPr>
          <a:xfrm>
            <a:off x="684212" y="2193758"/>
            <a:ext cx="8534400" cy="3615267"/>
          </a:xfrm>
        </p:spPr>
        <p:txBody>
          <a:bodyPr>
            <a:normAutofit lnSpcReduction="10000"/>
          </a:bodyPr>
          <a:lstStyle/>
          <a:p>
            <a:r>
              <a:rPr lang="en-US" dirty="0"/>
              <a:t>Most implementations pick a “source” node and calculate the distance to other nodes.</a:t>
            </a:r>
          </a:p>
          <a:p>
            <a:endParaRPr lang="en-US" dirty="0"/>
          </a:p>
          <a:p>
            <a:r>
              <a:rPr lang="en-US" dirty="0"/>
              <a:t>By picking an unvisited vertex with the lowest distance, the algorithm calculates the distance through it to each unvisited neighbor and then updates the neighbors distance if it is smaller than the previous known distance.</a:t>
            </a:r>
          </a:p>
          <a:p>
            <a:endParaRPr lang="en-US" dirty="0"/>
          </a:p>
          <a:p>
            <a:r>
              <a:rPr lang="en-US" dirty="0"/>
              <a:t>Once a node has been visited, it will be marked so it cannot be visited again.</a:t>
            </a:r>
          </a:p>
        </p:txBody>
      </p:sp>
    </p:spTree>
    <p:extLst>
      <p:ext uri="{BB962C8B-B14F-4D97-AF65-F5344CB8AC3E}">
        <p14:creationId xmlns:p14="http://schemas.microsoft.com/office/powerpoint/2010/main" val="226317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17" y="252216"/>
            <a:ext cx="8534400" cy="1507067"/>
          </a:xfrm>
        </p:spPr>
        <p:txBody>
          <a:bodyPr/>
          <a:lstStyle/>
          <a:p>
            <a:r>
              <a:rPr lang="en-US" dirty="0"/>
              <a:t>VISUAL AID</a:t>
            </a:r>
          </a:p>
        </p:txBody>
      </p:sp>
      <p:sp>
        <p:nvSpPr>
          <p:cNvPr id="3" name="Content Placeholder 2"/>
          <p:cNvSpPr>
            <a:spLocks noGrp="1"/>
          </p:cNvSpPr>
          <p:nvPr>
            <p:ph idx="1"/>
          </p:nvPr>
        </p:nvSpPr>
        <p:spPr>
          <a:xfrm>
            <a:off x="0" y="572095"/>
            <a:ext cx="8534400" cy="3615267"/>
          </a:xfrm>
        </p:spPr>
        <p:txBody>
          <a:bodyPr/>
          <a:lstStyle/>
          <a:p>
            <a:r>
              <a:rPr lang="en-US" dirty="0"/>
              <a:t>In this diagram, the root node is </a:t>
            </a:r>
            <a:r>
              <a:rPr lang="en-US" dirty="0">
                <a:solidFill>
                  <a:srgbClr val="FF0000"/>
                </a:solidFill>
              </a:rPr>
              <a:t>1</a:t>
            </a:r>
            <a:r>
              <a:rPr lang="en-US" dirty="0"/>
              <a:t> and the destination node is </a:t>
            </a:r>
            <a:r>
              <a:rPr lang="en-US" dirty="0">
                <a:solidFill>
                  <a:srgbClr val="FF0000"/>
                </a:solidFill>
              </a:rPr>
              <a:t>5</a:t>
            </a:r>
          </a:p>
          <a:p>
            <a:r>
              <a:rPr lang="en-US" dirty="0"/>
              <a:t>When the distance to a node has not yet been calculated, it is seen as infinite</a:t>
            </a:r>
          </a:p>
          <a:p>
            <a:pPr marL="0" indent="0">
              <a:buNone/>
            </a:pPr>
            <a:endParaRPr lang="en-US" dirty="0">
              <a:solidFill>
                <a:srgbClr val="FF0000"/>
              </a:solidFill>
            </a:endParaRPr>
          </a:p>
        </p:txBody>
      </p:sp>
      <p:pic>
        <p:nvPicPr>
          <p:cNvPr id="6"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85478" y="2535510"/>
            <a:ext cx="5027027" cy="394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06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84300"/>
            <a:ext cx="8534400" cy="1507067"/>
          </a:xfrm>
        </p:spPr>
        <p:txBody>
          <a:bodyPr/>
          <a:lstStyle/>
          <a:p>
            <a:r>
              <a:rPr lang="en-US" dirty="0"/>
              <a:t>Visual Aid</a:t>
            </a:r>
          </a:p>
        </p:txBody>
      </p:sp>
      <p:pic>
        <p:nvPicPr>
          <p:cNvPr id="6" name="Picture 2" descr="Dijkstra's algorithm runtim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1222" y="1791367"/>
            <a:ext cx="5841640" cy="458248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a:off x="6673516" y="5566611"/>
            <a:ext cx="1304153" cy="673768"/>
          </a:xfrm>
          <a:custGeom>
            <a:avLst/>
            <a:gdLst>
              <a:gd name="connsiteX0" fmla="*/ 0 w 1304153"/>
              <a:gd name="connsiteY0" fmla="*/ 0 h 673768"/>
              <a:gd name="connsiteX1" fmla="*/ 16042 w 1304153"/>
              <a:gd name="connsiteY1" fmla="*/ 96252 h 673768"/>
              <a:gd name="connsiteX2" fmla="*/ 64168 w 1304153"/>
              <a:gd name="connsiteY2" fmla="*/ 128336 h 673768"/>
              <a:gd name="connsiteX3" fmla="*/ 128337 w 1304153"/>
              <a:gd name="connsiteY3" fmla="*/ 192505 h 673768"/>
              <a:gd name="connsiteX4" fmla="*/ 176463 w 1304153"/>
              <a:gd name="connsiteY4" fmla="*/ 240631 h 673768"/>
              <a:gd name="connsiteX5" fmla="*/ 256673 w 1304153"/>
              <a:gd name="connsiteY5" fmla="*/ 304800 h 673768"/>
              <a:gd name="connsiteX6" fmla="*/ 288758 w 1304153"/>
              <a:gd name="connsiteY6" fmla="*/ 352926 h 673768"/>
              <a:gd name="connsiteX7" fmla="*/ 385010 w 1304153"/>
              <a:gd name="connsiteY7" fmla="*/ 433136 h 673768"/>
              <a:gd name="connsiteX8" fmla="*/ 433137 w 1304153"/>
              <a:gd name="connsiteY8" fmla="*/ 449178 h 673768"/>
              <a:gd name="connsiteX9" fmla="*/ 577516 w 1304153"/>
              <a:gd name="connsiteY9" fmla="*/ 513347 h 673768"/>
              <a:gd name="connsiteX10" fmla="*/ 625642 w 1304153"/>
              <a:gd name="connsiteY10" fmla="*/ 529389 h 673768"/>
              <a:gd name="connsiteX11" fmla="*/ 673768 w 1304153"/>
              <a:gd name="connsiteY11" fmla="*/ 561473 h 673768"/>
              <a:gd name="connsiteX12" fmla="*/ 834189 w 1304153"/>
              <a:gd name="connsiteY12" fmla="*/ 593557 h 673768"/>
              <a:gd name="connsiteX13" fmla="*/ 1122947 w 1304153"/>
              <a:gd name="connsiteY13" fmla="*/ 577515 h 673768"/>
              <a:gd name="connsiteX14" fmla="*/ 1187116 w 1304153"/>
              <a:gd name="connsiteY14" fmla="*/ 545431 h 673768"/>
              <a:gd name="connsiteX15" fmla="*/ 1235242 w 1304153"/>
              <a:gd name="connsiteY15" fmla="*/ 529389 h 673768"/>
              <a:gd name="connsiteX16" fmla="*/ 1299410 w 1304153"/>
              <a:gd name="connsiteY16" fmla="*/ 497305 h 673768"/>
              <a:gd name="connsiteX17" fmla="*/ 1187116 w 1304153"/>
              <a:gd name="connsiteY17" fmla="*/ 513347 h 673768"/>
              <a:gd name="connsiteX18" fmla="*/ 1235242 w 1304153"/>
              <a:gd name="connsiteY18" fmla="*/ 545431 h 673768"/>
              <a:gd name="connsiteX19" fmla="*/ 1283368 w 1304153"/>
              <a:gd name="connsiteY19" fmla="*/ 561473 h 673768"/>
              <a:gd name="connsiteX20" fmla="*/ 1235242 w 1304153"/>
              <a:gd name="connsiteY20" fmla="*/ 593557 h 673768"/>
              <a:gd name="connsiteX21" fmla="*/ 1203158 w 1304153"/>
              <a:gd name="connsiteY21" fmla="*/ 625642 h 673768"/>
              <a:gd name="connsiteX22" fmla="*/ 1187116 w 1304153"/>
              <a:gd name="connsiteY22" fmla="*/ 481263 h 673768"/>
              <a:gd name="connsiteX23" fmla="*/ 1122947 w 1304153"/>
              <a:gd name="connsiteY23" fmla="*/ 465221 h 673768"/>
              <a:gd name="connsiteX24" fmla="*/ 1251284 w 1304153"/>
              <a:gd name="connsiteY24" fmla="*/ 497305 h 673768"/>
              <a:gd name="connsiteX25" fmla="*/ 1235242 w 1304153"/>
              <a:gd name="connsiteY25" fmla="*/ 577515 h 673768"/>
              <a:gd name="connsiteX26" fmla="*/ 1203158 w 1304153"/>
              <a:gd name="connsiteY26" fmla="*/ 609600 h 673768"/>
              <a:gd name="connsiteX27" fmla="*/ 1155031 w 1304153"/>
              <a:gd name="connsiteY27" fmla="*/ 673768 h 67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04153" h="673768">
                <a:moveTo>
                  <a:pt x="0" y="0"/>
                </a:moveTo>
                <a:cubicBezTo>
                  <a:pt x="5347" y="32084"/>
                  <a:pt x="1496" y="67159"/>
                  <a:pt x="16042" y="96252"/>
                </a:cubicBezTo>
                <a:cubicBezTo>
                  <a:pt x="24664" y="113497"/>
                  <a:pt x="49529" y="115789"/>
                  <a:pt x="64168" y="128336"/>
                </a:cubicBezTo>
                <a:cubicBezTo>
                  <a:pt x="87135" y="148022"/>
                  <a:pt x="106947" y="171115"/>
                  <a:pt x="128337" y="192505"/>
                </a:cubicBezTo>
                <a:cubicBezTo>
                  <a:pt x="144379" y="208547"/>
                  <a:pt x="157586" y="228047"/>
                  <a:pt x="176463" y="240631"/>
                </a:cubicBezTo>
                <a:cubicBezTo>
                  <a:pt x="212201" y="264456"/>
                  <a:pt x="230546" y="272142"/>
                  <a:pt x="256673" y="304800"/>
                </a:cubicBezTo>
                <a:cubicBezTo>
                  <a:pt x="268717" y="319855"/>
                  <a:pt x="276415" y="338115"/>
                  <a:pt x="288758" y="352926"/>
                </a:cubicBezTo>
                <a:cubicBezTo>
                  <a:pt x="314100" y="383336"/>
                  <a:pt x="348956" y="415109"/>
                  <a:pt x="385010" y="433136"/>
                </a:cubicBezTo>
                <a:cubicBezTo>
                  <a:pt x="400135" y="440698"/>
                  <a:pt x="417095" y="443831"/>
                  <a:pt x="433137" y="449178"/>
                </a:cubicBezTo>
                <a:cubicBezTo>
                  <a:pt x="509403" y="500023"/>
                  <a:pt x="462972" y="475166"/>
                  <a:pt x="577516" y="513347"/>
                </a:cubicBezTo>
                <a:cubicBezTo>
                  <a:pt x="593558" y="518694"/>
                  <a:pt x="611572" y="520009"/>
                  <a:pt x="625642" y="529389"/>
                </a:cubicBezTo>
                <a:cubicBezTo>
                  <a:pt x="641684" y="540084"/>
                  <a:pt x="656523" y="552851"/>
                  <a:pt x="673768" y="561473"/>
                </a:cubicBezTo>
                <a:cubicBezTo>
                  <a:pt x="718566" y="583872"/>
                  <a:pt x="792807" y="587645"/>
                  <a:pt x="834189" y="593557"/>
                </a:cubicBezTo>
                <a:cubicBezTo>
                  <a:pt x="930442" y="588210"/>
                  <a:pt x="1027430" y="590540"/>
                  <a:pt x="1122947" y="577515"/>
                </a:cubicBezTo>
                <a:cubicBezTo>
                  <a:pt x="1146642" y="574284"/>
                  <a:pt x="1165135" y="554851"/>
                  <a:pt x="1187116" y="545431"/>
                </a:cubicBezTo>
                <a:cubicBezTo>
                  <a:pt x="1202659" y="538770"/>
                  <a:pt x="1219699" y="536050"/>
                  <a:pt x="1235242" y="529389"/>
                </a:cubicBezTo>
                <a:cubicBezTo>
                  <a:pt x="1257222" y="519969"/>
                  <a:pt x="1322097" y="504867"/>
                  <a:pt x="1299410" y="497305"/>
                </a:cubicBezTo>
                <a:cubicBezTo>
                  <a:pt x="1263539" y="485348"/>
                  <a:pt x="1224547" y="508000"/>
                  <a:pt x="1187116" y="513347"/>
                </a:cubicBezTo>
                <a:cubicBezTo>
                  <a:pt x="1203158" y="524042"/>
                  <a:pt x="1217997" y="536809"/>
                  <a:pt x="1235242" y="545431"/>
                </a:cubicBezTo>
                <a:cubicBezTo>
                  <a:pt x="1250367" y="552993"/>
                  <a:pt x="1283368" y="544563"/>
                  <a:pt x="1283368" y="561473"/>
                </a:cubicBezTo>
                <a:cubicBezTo>
                  <a:pt x="1283368" y="580753"/>
                  <a:pt x="1250297" y="581513"/>
                  <a:pt x="1235242" y="593557"/>
                </a:cubicBezTo>
                <a:cubicBezTo>
                  <a:pt x="1223432" y="603005"/>
                  <a:pt x="1213853" y="614947"/>
                  <a:pt x="1203158" y="625642"/>
                </a:cubicBezTo>
                <a:cubicBezTo>
                  <a:pt x="1211799" y="573797"/>
                  <a:pt x="1243509" y="518858"/>
                  <a:pt x="1187116" y="481263"/>
                </a:cubicBezTo>
                <a:cubicBezTo>
                  <a:pt x="1168771" y="469033"/>
                  <a:pt x="1100899" y="465221"/>
                  <a:pt x="1122947" y="465221"/>
                </a:cubicBezTo>
                <a:cubicBezTo>
                  <a:pt x="1161665" y="465221"/>
                  <a:pt x="1213307" y="484646"/>
                  <a:pt x="1251284" y="497305"/>
                </a:cubicBezTo>
                <a:cubicBezTo>
                  <a:pt x="1245937" y="524042"/>
                  <a:pt x="1245983" y="552453"/>
                  <a:pt x="1235242" y="577515"/>
                </a:cubicBezTo>
                <a:cubicBezTo>
                  <a:pt x="1229284" y="591417"/>
                  <a:pt x="1212606" y="597790"/>
                  <a:pt x="1203158" y="609600"/>
                </a:cubicBezTo>
                <a:cubicBezTo>
                  <a:pt x="1130604" y="700292"/>
                  <a:pt x="1198934" y="629865"/>
                  <a:pt x="1155031" y="6737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7305" y="1791367"/>
            <a:ext cx="4620127" cy="646331"/>
          </a:xfrm>
          <a:prstGeom prst="rect">
            <a:avLst/>
          </a:prstGeom>
          <a:noFill/>
        </p:spPr>
        <p:txBody>
          <a:bodyPr wrap="square" rtlCol="0">
            <a:spAutoFit/>
          </a:bodyPr>
          <a:lstStyle/>
          <a:p>
            <a:r>
              <a:rPr lang="en-US" dirty="0"/>
              <a:t>Node 2 is visited first because it has the </a:t>
            </a:r>
            <a:r>
              <a:rPr lang="en-US" b="1" dirty="0"/>
              <a:t>shortest distance of 7</a:t>
            </a:r>
          </a:p>
        </p:txBody>
      </p:sp>
      <p:sp>
        <p:nvSpPr>
          <p:cNvPr id="13" name="TextBox 12"/>
          <p:cNvSpPr txBox="1"/>
          <p:nvPr/>
        </p:nvSpPr>
        <p:spPr>
          <a:xfrm>
            <a:off x="497304" y="2652103"/>
            <a:ext cx="4620127" cy="646331"/>
          </a:xfrm>
          <a:prstGeom prst="rect">
            <a:avLst/>
          </a:prstGeom>
          <a:noFill/>
        </p:spPr>
        <p:txBody>
          <a:bodyPr wrap="square" rtlCol="0">
            <a:spAutoFit/>
          </a:bodyPr>
          <a:lstStyle/>
          <a:p>
            <a:r>
              <a:rPr lang="en-US" dirty="0"/>
              <a:t>The distances of nodes 3 and 6 are then determined.</a:t>
            </a:r>
            <a:endParaRPr lang="en-US" b="1" dirty="0"/>
          </a:p>
        </p:txBody>
      </p:sp>
    </p:spTree>
    <p:extLst>
      <p:ext uri="{BB962C8B-B14F-4D97-AF65-F5344CB8AC3E}">
        <p14:creationId xmlns:p14="http://schemas.microsoft.com/office/powerpoint/2010/main" val="234853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3830"/>
            <a:ext cx="8534400" cy="1507067"/>
          </a:xfrm>
        </p:spPr>
        <p:txBody>
          <a:bodyPr/>
          <a:lstStyle/>
          <a:p>
            <a:r>
              <a:rPr lang="en-US" dirty="0"/>
              <a:t>Visual Aid</a:t>
            </a:r>
          </a:p>
        </p:txBody>
      </p:sp>
      <p:sp>
        <p:nvSpPr>
          <p:cNvPr id="3" name="Content Placeholder 2"/>
          <p:cNvSpPr>
            <a:spLocks noGrp="1"/>
          </p:cNvSpPr>
          <p:nvPr>
            <p:ph idx="1"/>
          </p:nvPr>
        </p:nvSpPr>
        <p:spPr>
          <a:xfrm>
            <a:off x="684212" y="1680974"/>
            <a:ext cx="5117431" cy="3615267"/>
          </a:xfrm>
        </p:spPr>
        <p:txBody>
          <a:bodyPr/>
          <a:lstStyle/>
          <a:p>
            <a:r>
              <a:rPr lang="en-US" dirty="0"/>
              <a:t>Node 2 will be chosen as the new Base because it has the shortest distance</a:t>
            </a:r>
          </a:p>
          <a:p>
            <a:r>
              <a:rPr lang="en-US" dirty="0"/>
              <a:t>Node one will be marked so it can no longer be visited</a:t>
            </a:r>
          </a:p>
          <a:p>
            <a:pPr marL="0" indent="0">
              <a:buNone/>
            </a:pPr>
            <a:endParaRPr lang="en-US"/>
          </a:p>
        </p:txBody>
      </p:sp>
      <p:pic>
        <p:nvPicPr>
          <p:cNvPr id="4"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801643" y="443830"/>
            <a:ext cx="5841640" cy="458248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6288504" y="3769895"/>
            <a:ext cx="545432" cy="64682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5-Point Star 5"/>
          <p:cNvSpPr/>
          <p:nvPr/>
        </p:nvSpPr>
        <p:spPr>
          <a:xfrm>
            <a:off x="7956884" y="3990206"/>
            <a:ext cx="1106906" cy="117107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p:cNvSpPr/>
          <p:nvPr/>
        </p:nvSpPr>
        <p:spPr>
          <a:xfrm>
            <a:off x="8085221" y="1828800"/>
            <a:ext cx="425116" cy="240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8" name="Rectangle 7"/>
          <p:cNvSpPr/>
          <p:nvPr/>
        </p:nvSpPr>
        <p:spPr>
          <a:xfrm>
            <a:off x="7993758" y="4108741"/>
            <a:ext cx="425116" cy="24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 name="Rectangle 8">
            <a:extLst>
              <a:ext uri="{FF2B5EF4-FFF2-40B4-BE49-F238E27FC236}">
                <a16:creationId xmlns:a16="http://schemas.microsoft.com/office/drawing/2014/main" id="{FCD5E403-5144-4042-A8FE-BAD99325C629}"/>
              </a:ext>
            </a:extLst>
          </p:cNvPr>
          <p:cNvSpPr/>
          <p:nvPr/>
        </p:nvSpPr>
        <p:spPr>
          <a:xfrm>
            <a:off x="6186904" y="1064346"/>
            <a:ext cx="545432" cy="256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Tree>
    <p:extLst>
      <p:ext uri="{BB962C8B-B14F-4D97-AF65-F5344CB8AC3E}">
        <p14:creationId xmlns:p14="http://schemas.microsoft.com/office/powerpoint/2010/main" val="219301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5E5F-C8F2-4E63-9FB5-A0FCD3C32D80}"/>
              </a:ext>
            </a:extLst>
          </p:cNvPr>
          <p:cNvSpPr>
            <a:spLocks noGrp="1"/>
          </p:cNvSpPr>
          <p:nvPr>
            <p:ph type="title"/>
          </p:nvPr>
        </p:nvSpPr>
        <p:spPr>
          <a:xfrm>
            <a:off x="468312" y="423332"/>
            <a:ext cx="8534400" cy="1507067"/>
          </a:xfrm>
        </p:spPr>
        <p:txBody>
          <a:bodyPr/>
          <a:lstStyle/>
          <a:p>
            <a:r>
              <a:rPr lang="en-US" dirty="0"/>
              <a:t>Goals</a:t>
            </a:r>
          </a:p>
        </p:txBody>
      </p:sp>
      <p:sp>
        <p:nvSpPr>
          <p:cNvPr id="3" name="Content Placeholder 2">
            <a:extLst>
              <a:ext uri="{FF2B5EF4-FFF2-40B4-BE49-F238E27FC236}">
                <a16:creationId xmlns:a16="http://schemas.microsoft.com/office/drawing/2014/main" id="{F670F369-081F-421C-9D6A-6D76EF86F506}"/>
              </a:ext>
            </a:extLst>
          </p:cNvPr>
          <p:cNvSpPr>
            <a:spLocks noGrp="1"/>
          </p:cNvSpPr>
          <p:nvPr>
            <p:ph idx="1"/>
          </p:nvPr>
        </p:nvSpPr>
        <p:spPr>
          <a:xfrm>
            <a:off x="735012" y="1790700"/>
            <a:ext cx="8534400" cy="3615267"/>
          </a:xfrm>
        </p:spPr>
        <p:txBody>
          <a:bodyPr/>
          <a:lstStyle/>
          <a:p>
            <a:r>
              <a:rPr lang="en-US" dirty="0"/>
              <a:t>Test a serial implementation of Dijkstra’s algorithm to create base run times</a:t>
            </a:r>
          </a:p>
          <a:p>
            <a:r>
              <a:rPr lang="en-US" dirty="0"/>
              <a:t>Code a parallelized implementation of Dijkstra’s algorithm</a:t>
            </a:r>
          </a:p>
          <a:p>
            <a:r>
              <a:rPr lang="en-US" dirty="0"/>
              <a:t>Analyze the parallelized implementation and examine what can be parallelized and what cannot.</a:t>
            </a:r>
          </a:p>
          <a:p>
            <a:r>
              <a:rPr lang="en-US" dirty="0"/>
              <a:t>Compare the serial vs. parallelized programs using their runtimes and determine if it is worth using parallelization </a:t>
            </a:r>
          </a:p>
        </p:txBody>
      </p:sp>
    </p:spTree>
    <p:extLst>
      <p:ext uri="{BB962C8B-B14F-4D97-AF65-F5344CB8AC3E}">
        <p14:creationId xmlns:p14="http://schemas.microsoft.com/office/powerpoint/2010/main" val="20768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9162-447D-46DD-8DDF-6FA21D3B1464}"/>
              </a:ext>
            </a:extLst>
          </p:cNvPr>
          <p:cNvSpPr>
            <a:spLocks noGrp="1"/>
          </p:cNvSpPr>
          <p:nvPr>
            <p:ph type="title"/>
          </p:nvPr>
        </p:nvSpPr>
        <p:spPr>
          <a:xfrm>
            <a:off x="684212" y="321732"/>
            <a:ext cx="8534400" cy="1507067"/>
          </a:xfrm>
        </p:spPr>
        <p:txBody>
          <a:bodyPr/>
          <a:lstStyle/>
          <a:p>
            <a:r>
              <a:rPr lang="en-US" dirty="0" err="1"/>
              <a:t>Aproach</a:t>
            </a:r>
            <a:endParaRPr lang="en-US" dirty="0"/>
          </a:p>
        </p:txBody>
      </p:sp>
      <p:sp>
        <p:nvSpPr>
          <p:cNvPr id="3" name="Content Placeholder 2">
            <a:extLst>
              <a:ext uri="{FF2B5EF4-FFF2-40B4-BE49-F238E27FC236}">
                <a16:creationId xmlns:a16="http://schemas.microsoft.com/office/drawing/2014/main" id="{38CFE926-06AC-4FEA-B393-DE5FCB707D16}"/>
              </a:ext>
            </a:extLst>
          </p:cNvPr>
          <p:cNvSpPr>
            <a:spLocks noGrp="1"/>
          </p:cNvSpPr>
          <p:nvPr>
            <p:ph idx="1"/>
          </p:nvPr>
        </p:nvSpPr>
        <p:spPr>
          <a:xfrm>
            <a:off x="684212" y="1413935"/>
            <a:ext cx="8534400" cy="3615267"/>
          </a:xfrm>
        </p:spPr>
        <p:txBody>
          <a:bodyPr/>
          <a:lstStyle/>
          <a:p>
            <a:r>
              <a:rPr lang="en-US" dirty="0"/>
              <a:t>The problem requires adjacent distances to be known when picking the next pivot node.</a:t>
            </a:r>
          </a:p>
          <a:p>
            <a:r>
              <a:rPr lang="en-US" dirty="0"/>
              <a:t>A node must have multiple connections in order for parallelization to be efficient</a:t>
            </a:r>
          </a:p>
          <a:p>
            <a:r>
              <a:rPr lang="en-US" dirty="0"/>
              <a:t>We will parallelize the process of finding distance to connected nodes for every pivot</a:t>
            </a:r>
          </a:p>
          <a:p>
            <a:r>
              <a:rPr lang="en-US" dirty="0"/>
              <a:t>Information will have to be given to a single process to pick the next node</a:t>
            </a:r>
          </a:p>
        </p:txBody>
      </p:sp>
    </p:spTree>
    <p:extLst>
      <p:ext uri="{BB962C8B-B14F-4D97-AF65-F5344CB8AC3E}">
        <p14:creationId xmlns:p14="http://schemas.microsoft.com/office/powerpoint/2010/main" val="147357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835-AEE3-47E9-B2E3-8E31DDBFBAD4}"/>
              </a:ext>
            </a:extLst>
          </p:cNvPr>
          <p:cNvSpPr>
            <a:spLocks noGrp="1"/>
          </p:cNvSpPr>
          <p:nvPr>
            <p:ph type="title"/>
          </p:nvPr>
        </p:nvSpPr>
        <p:spPr>
          <a:xfrm>
            <a:off x="595312" y="347132"/>
            <a:ext cx="8534400" cy="1507067"/>
          </a:xfrm>
        </p:spPr>
        <p:txBody>
          <a:bodyPr/>
          <a:lstStyle/>
          <a:p>
            <a:r>
              <a:rPr lang="en-US" dirty="0"/>
              <a:t>Preliminary outcomes</a:t>
            </a:r>
          </a:p>
        </p:txBody>
      </p:sp>
      <p:pic>
        <p:nvPicPr>
          <p:cNvPr id="4" name="Picture 3">
            <a:extLst>
              <a:ext uri="{FF2B5EF4-FFF2-40B4-BE49-F238E27FC236}">
                <a16:creationId xmlns:a16="http://schemas.microsoft.com/office/drawing/2014/main" id="{6AF4FCAD-91E5-4D54-A7B4-9F736BC37C21}"/>
              </a:ext>
            </a:extLst>
          </p:cNvPr>
          <p:cNvPicPr>
            <a:picLocks noChangeAspect="1"/>
          </p:cNvPicPr>
          <p:nvPr/>
        </p:nvPicPr>
        <p:blipFill>
          <a:blip r:embed="rId2"/>
          <a:stretch>
            <a:fillRect/>
          </a:stretch>
        </p:blipFill>
        <p:spPr>
          <a:xfrm>
            <a:off x="285750" y="1455737"/>
            <a:ext cx="9334500" cy="2524125"/>
          </a:xfrm>
          <a:prstGeom prst="rect">
            <a:avLst/>
          </a:prstGeom>
        </p:spPr>
      </p:pic>
      <p:sp>
        <p:nvSpPr>
          <p:cNvPr id="5" name="Rectangle 4">
            <a:extLst>
              <a:ext uri="{FF2B5EF4-FFF2-40B4-BE49-F238E27FC236}">
                <a16:creationId xmlns:a16="http://schemas.microsoft.com/office/drawing/2014/main" id="{67C75740-F788-4FA5-AF5B-7A430BB066BD}"/>
              </a:ext>
            </a:extLst>
          </p:cNvPr>
          <p:cNvSpPr/>
          <p:nvPr/>
        </p:nvSpPr>
        <p:spPr>
          <a:xfrm>
            <a:off x="166066" y="1320800"/>
            <a:ext cx="9573867" cy="51593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F636D77-74E1-4FAC-8F92-C5CB7EDDDC49}"/>
              </a:ext>
            </a:extLst>
          </p:cNvPr>
          <p:cNvCxnSpPr/>
          <p:nvPr/>
        </p:nvCxnSpPr>
        <p:spPr>
          <a:xfrm>
            <a:off x="5854700" y="1854199"/>
            <a:ext cx="825500" cy="2836864"/>
          </a:xfrm>
          <a:prstGeom prst="straightConnector1">
            <a:avLst/>
          </a:prstGeom>
          <a:ln w="5715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A470C2F-C166-4651-8503-022397768C80}"/>
              </a:ext>
            </a:extLst>
          </p:cNvPr>
          <p:cNvSpPr/>
          <p:nvPr/>
        </p:nvSpPr>
        <p:spPr>
          <a:xfrm>
            <a:off x="647963" y="4708526"/>
            <a:ext cx="11238974" cy="1754326"/>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This file converts user input into</a:t>
            </a:r>
          </a:p>
          <a:p>
            <a:pPr algn="ctr"/>
            <a:r>
              <a:rPr lang="en-US" sz="5400" b="1" dirty="0">
                <a:ln w="22225">
                  <a:solidFill>
                    <a:schemeClr val="accent2"/>
                  </a:solidFill>
                  <a:prstDash val="solid"/>
                </a:ln>
                <a:solidFill>
                  <a:schemeClr val="accent2">
                    <a:lumMod val="40000"/>
                    <a:lumOff val="60000"/>
                  </a:schemeClr>
                </a:solidFill>
              </a:rPr>
              <a:t>A format usable by our programs</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07730764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284</TotalTime>
  <Words>394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Parallelizing Dijkstra’s Algorithm</vt:lpstr>
      <vt:lpstr>What is dijkstra’s Algorithm?</vt:lpstr>
      <vt:lpstr>How it works</vt:lpstr>
      <vt:lpstr>VISUAL AID</vt:lpstr>
      <vt:lpstr>Visual Aid</vt:lpstr>
      <vt:lpstr>Visual Aid</vt:lpstr>
      <vt:lpstr>Goals</vt:lpstr>
      <vt:lpstr>Aproach</vt:lpstr>
      <vt:lpstr>Preliminary outcomes</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Parallelizing Dijkstra’s Algorithm</dc:title>
  <dc:creator>Hill, Matthew</dc:creator>
  <cp:lastModifiedBy>Matt1</cp:lastModifiedBy>
  <cp:revision>7</cp:revision>
  <dcterms:created xsi:type="dcterms:W3CDTF">2018-11-02T16:14:54Z</dcterms:created>
  <dcterms:modified xsi:type="dcterms:W3CDTF">2018-11-07T05:37:35Z</dcterms:modified>
</cp:coreProperties>
</file>