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16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2" r:id="rId5"/>
    <p:sldId id="27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4" r:id="rId15"/>
  </p:sldIdLst>
  <p:sldSz cx="9144000" cy="6858000" type="screen4x3"/>
  <p:notesSz cx="9874250" cy="6797675"/>
  <p:defaultTextStyle>
    <a:defPPr>
      <a:defRPr lang="nl-NL"/>
    </a:defPPr>
    <a:lvl1pPr marL="0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trick Deelen" initials="P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Stijl, licht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Stijl, licht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Stijl, gemiddeld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Stijl, thema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50000" autoAdjust="0"/>
  </p:normalViewPr>
  <p:slideViewPr>
    <p:cSldViewPr>
      <p:cViewPr>
        <p:scale>
          <a:sx n="100" d="100"/>
          <a:sy n="100" d="100"/>
        </p:scale>
        <p:origin x="-88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93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5" d="100"/>
          <a:sy n="115" d="100"/>
        </p:scale>
        <p:origin x="-252" y="-10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963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0718" tIns="45359" rIns="90718" bIns="45359" rtlCol="0"/>
          <a:lstStyle>
            <a:lvl1pPr algn="r">
              <a:defRPr sz="1200"/>
            </a:lvl1pPr>
          </a:lstStyle>
          <a:p>
            <a:fld id="{168D167E-EEF8-4D01-9D43-40A11688F1FF}" type="datetimeFigureOut">
              <a:rPr lang="nl-NL" smtClean="0"/>
              <a:pPr/>
              <a:t>11/09/17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18" tIns="45359" rIns="90718" bIns="45359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0718" tIns="45359" rIns="90718" bIns="45359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0718" tIns="45359" rIns="90718" bIns="45359" rtlCol="0" anchor="b"/>
          <a:lstStyle>
            <a:lvl1pPr algn="r">
              <a:defRPr sz="1200"/>
            </a:lvl1pPr>
          </a:lstStyle>
          <a:p>
            <a:fld id="{11D2F99D-D1F2-4A5E-9C19-EB58E4858F1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29454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5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06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91428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5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2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D0065BE-0657-4A47-90AD-C21C55E16B19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16C3AA4-67BE-44F7-809A-3582401494AF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172EEB-1769-4776-AD69-E7C1260563EB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 no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59216" cy="4662850"/>
          </a:xfrm>
        </p:spPr>
        <p:txBody>
          <a:bodyPr/>
          <a:lstStyle/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Di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39552" y="1352168"/>
            <a:ext cx="8032978" cy="14287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>
              <a:defRPr sz="3400" b="1" cap="none" spc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kumimoji="0" lang="nl-NL" dirty="0" smtClean="0"/>
              <a:t>Klik om de stijl te bewerken</a:t>
            </a:r>
            <a:endParaRPr kumimoji="0" lang="en-US" dirty="0"/>
          </a:p>
        </p:txBody>
      </p:sp>
      <p:pic>
        <p:nvPicPr>
          <p:cNvPr id="29" name="Picture 9" descr="dna_larg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900607" y="3068961"/>
            <a:ext cx="3591399" cy="4104456"/>
          </a:xfrm>
          <a:prstGeom prst="rect">
            <a:avLst/>
          </a:prstGeom>
        </p:spPr>
      </p:pic>
      <p:pic>
        <p:nvPicPr>
          <p:cNvPr id="30" name="Picture 11" descr="dna_large_no_shad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8746652">
            <a:off x="5705723" y="-1827576"/>
            <a:ext cx="3002965" cy="3931869"/>
          </a:xfrm>
          <a:prstGeom prst="rect">
            <a:avLst/>
          </a:prstGeom>
        </p:spPr>
      </p:pic>
      <p:pic>
        <p:nvPicPr>
          <p:cNvPr id="7" name="Afbeelding 31" descr="HG-FClogo-ENG-A4-LST.gif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6608744" y="5589241"/>
            <a:ext cx="2211728" cy="9132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7859216" cy="4662850"/>
          </a:xfrm>
        </p:spPr>
        <p:txBody>
          <a:bodyPr/>
          <a:lstStyle/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12" name="Rond hoek zelfde zijde rechthoek 11"/>
          <p:cNvSpPr/>
          <p:nvPr userDrawn="1"/>
        </p:nvSpPr>
        <p:spPr>
          <a:xfrm>
            <a:off x="467544" y="6021288"/>
            <a:ext cx="2520280" cy="54868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5" rIns="91428" bIns="45715" rtlCol="0" anchor="ctr"/>
          <a:lstStyle/>
          <a:p>
            <a:pPr algn="ctr"/>
            <a:endParaRPr lang="nl-NL" dirty="0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2" hasCustomPrompt="1"/>
          </p:nvPr>
        </p:nvSpPr>
        <p:spPr>
          <a:xfrm>
            <a:off x="611189" y="6021288"/>
            <a:ext cx="2232025" cy="576362"/>
          </a:xfrm>
        </p:spPr>
        <p:txBody>
          <a:bodyPr anchor="ctr">
            <a:normAutofit/>
          </a:bodyPr>
          <a:lstStyle>
            <a:lvl1pPr algn="ctr">
              <a:buNone/>
              <a:defRPr sz="1600" b="1"/>
            </a:lvl1pPr>
          </a:lstStyle>
          <a:p>
            <a:pPr lvl="0"/>
            <a:r>
              <a:rPr lang="nl-NL" dirty="0" err="1" smtClean="0"/>
              <a:t>chapter</a:t>
            </a:r>
            <a:endParaRPr lang="nl-NL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sz="1600"/>
            </a:lvl1pPr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9" name="Rond hoek zelfde zijde rechthoek 8"/>
          <p:cNvSpPr/>
          <p:nvPr userDrawn="1"/>
        </p:nvSpPr>
        <p:spPr>
          <a:xfrm>
            <a:off x="467544" y="6021288"/>
            <a:ext cx="2520280" cy="54868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28" tIns="45715" rIns="91428" bIns="45715" rtlCol="0" anchor="ctr"/>
          <a:lstStyle/>
          <a:p>
            <a:pPr algn="ctr"/>
            <a:endParaRPr lang="nl-NL" dirty="0"/>
          </a:p>
        </p:txBody>
      </p:sp>
      <p:sp>
        <p:nvSpPr>
          <p:cNvPr id="11" name="Tijdelijke aanduiding voor tekst 19"/>
          <p:cNvSpPr>
            <a:spLocks noGrp="1"/>
          </p:cNvSpPr>
          <p:nvPr>
            <p:ph type="body" sz="quarter" idx="13" hasCustomPrompt="1"/>
          </p:nvPr>
        </p:nvSpPr>
        <p:spPr>
          <a:xfrm>
            <a:off x="611189" y="6021288"/>
            <a:ext cx="2232025" cy="576362"/>
          </a:xfrm>
        </p:spPr>
        <p:txBody>
          <a:bodyPr anchor="ctr">
            <a:normAutofit/>
          </a:bodyPr>
          <a:lstStyle>
            <a:lvl1pPr algn="ctr">
              <a:buNone/>
              <a:defRPr sz="1600" b="1"/>
            </a:lvl1pPr>
          </a:lstStyle>
          <a:p>
            <a:pPr lvl="0"/>
            <a:r>
              <a:rPr lang="nl-NL" dirty="0" err="1" smtClean="0"/>
              <a:t>chapter</a:t>
            </a:r>
            <a:endParaRPr lang="nl-NL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6923112" cy="6045348"/>
          </a:xfrm>
        </p:spPr>
        <p:txBody>
          <a:bodyPr/>
          <a:lstStyle/>
          <a:p>
            <a:pPr lvl="0" eaLnBrk="1" latinLnBrk="0" hangingPunct="1"/>
            <a:r>
              <a:rPr lang="nl-NL" dirty="0" smtClean="0"/>
              <a:t>Klik om de modelstijlen te bewerken</a:t>
            </a:r>
          </a:p>
          <a:p>
            <a:pPr lvl="1" eaLnBrk="1" latinLnBrk="0" hangingPunct="1"/>
            <a:r>
              <a:rPr lang="nl-NL" dirty="0" smtClean="0"/>
              <a:t>Tweede niveau</a:t>
            </a:r>
          </a:p>
          <a:p>
            <a:pPr lvl="2" eaLnBrk="1" latinLnBrk="0" hangingPunct="1"/>
            <a:r>
              <a:rPr lang="nl-NL" dirty="0" smtClean="0"/>
              <a:t>Derde niveau</a:t>
            </a:r>
          </a:p>
          <a:p>
            <a:pPr lvl="3" eaLnBrk="1" latinLnBrk="0" hangingPunct="1"/>
            <a:r>
              <a:rPr lang="nl-NL" dirty="0" smtClean="0"/>
              <a:t>Vierde niveau</a:t>
            </a:r>
          </a:p>
          <a:p>
            <a:pPr lvl="4" eaLnBrk="1" latinLnBrk="0" hangingPunct="1"/>
            <a:r>
              <a:rPr lang="nl-NL" dirty="0" smtClean="0"/>
              <a:t>Vijfde niveau</a:t>
            </a:r>
            <a:endParaRPr kumimoji="0" lang="en-US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lvl1pPr>
              <a:defRPr sz="1600"/>
            </a:lvl1pPr>
          </a:lstStyle>
          <a:p>
            <a:fld id="{852F96C7-3542-45F9-8721-46DF62EB890A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7743772" y="428604"/>
            <a:ext cx="572644" cy="5286412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none"/>
        </p:style>
        <p:txBody>
          <a:bodyPr vert="wordArtVert" anchor="ctr">
            <a:noAutofit/>
          </a:bodyPr>
          <a:lstStyle>
            <a:lvl1pPr algn="l">
              <a:lnSpc>
                <a:spcPct val="100000"/>
              </a:lnSpc>
              <a:defRPr sz="2600" spc="-300">
                <a:solidFill>
                  <a:schemeClr val="tx1"/>
                </a:solidFill>
              </a:defRPr>
            </a:lvl1pPr>
          </a:lstStyle>
          <a:p>
            <a:r>
              <a:rPr lang="nl-NL" dirty="0" smtClean="0"/>
              <a:t>Klik</a:t>
            </a:r>
            <a:endParaRPr lang="nl-NL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9488-B37D-CD46-BCDB-673163AA02AD}" type="datetimeFigureOut">
              <a:rPr lang="en-US" smtClean="0"/>
              <a:t>11/09/17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477000" cy="55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1"/>
          <p:cNvSpPr>
            <a:spLocks noChangeArrowheads="1"/>
          </p:cNvSpPr>
          <p:nvPr userDrawn="1"/>
        </p:nvSpPr>
        <p:spPr bwMode="auto">
          <a:xfrm>
            <a:off x="5789614" y="0"/>
            <a:ext cx="3354387" cy="543984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" pitchFamily="-110" charset="0"/>
            </a:endParaRPr>
          </a:p>
        </p:txBody>
      </p:sp>
      <p:sp>
        <p:nvSpPr>
          <p:cNvPr id="10" name="Rectangle 101"/>
          <p:cNvSpPr>
            <a:spLocks noChangeArrowheads="1"/>
          </p:cNvSpPr>
          <p:nvPr userDrawn="1"/>
        </p:nvSpPr>
        <p:spPr bwMode="auto">
          <a:xfrm>
            <a:off x="7869239" y="1"/>
            <a:ext cx="1163637" cy="520700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71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7BB8AF-C16A-4836-A92D-61834B5F0BA5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7D2193-4505-4A75-99BB-880C6989A757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3A18F4-33C3-445B-924C-31108C51719C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F7543A-E259-478F-9E0D-57BA40E442B7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EFB012D-77A1-44B0-BB26-329BA1EE55C9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7499E-3031-413E-B01E-B94970708CAA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C7EAB0C-2220-4D0E-A0DD-DB7FA0F742F4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3416D63-31BF-4B94-B6C5-E20B2C63F515}" type="datetime4">
              <a:rPr lang="en-US" smtClean="0"/>
              <a:pPr/>
              <a:t>September 11,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2B1B13E-D5AF-485E-81A1-82A140076526}" type="datetime4">
              <a:rPr lang="en-US" smtClean="0"/>
              <a:pPr/>
              <a:t>September 11, 2017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709550E-538F-457D-86AE-67CA2EC81DC8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7" r:id="rId1"/>
    <p:sldLayoutId id="2147484318" r:id="rId2"/>
    <p:sldLayoutId id="2147484319" r:id="rId3"/>
    <p:sldLayoutId id="2147484320" r:id="rId4"/>
    <p:sldLayoutId id="2147484321" r:id="rId5"/>
    <p:sldLayoutId id="2147484322" r:id="rId6"/>
    <p:sldLayoutId id="2147484323" r:id="rId7"/>
    <p:sldLayoutId id="2147484324" r:id="rId8"/>
    <p:sldLayoutId id="2147484325" r:id="rId9"/>
    <p:sldLayoutId id="2147484326" r:id="rId10"/>
    <p:sldLayoutId id="2147484327" r:id="rId11"/>
    <p:sldLayoutId id="2147484182" r:id="rId12"/>
    <p:sldLayoutId id="2147484183" r:id="rId13"/>
    <p:sldLayoutId id="2147484154" r:id="rId14"/>
    <p:sldLayoutId id="2147484158" r:id="rId15"/>
    <p:sldLayoutId id="2147484166" r:id="rId16"/>
    <p:sldLayoutId id="2147484328" r:id="rId17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353" y="3345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685800" y="1814089"/>
            <a:ext cx="7772400" cy="2439681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An introduction to R</a:t>
            </a:r>
            <a:br>
              <a:rPr lang="en-US" dirty="0" smtClean="0"/>
            </a:br>
            <a:r>
              <a:rPr lang="en-US" dirty="0" smtClean="0"/>
              <a:t>Day 2: Statistics in 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9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67544" y="764704"/>
            <a:ext cx="8229600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Font typeface="Wingdings 3"/>
              <a:buNone/>
            </a:pPr>
            <a:r>
              <a:rPr lang="en-US" sz="2000" dirty="0" smtClean="0"/>
              <a:t>Plot the gas </a:t>
            </a:r>
            <a:r>
              <a:rPr lang="en-US" sz="2000" dirty="0" err="1" smtClean="0"/>
              <a:t>milage</a:t>
            </a:r>
            <a:r>
              <a:rPr lang="en-US" sz="2000" dirty="0" smtClean="0"/>
              <a:t> on the x-axis and the price on the y-axis with different shapes for each car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gas &lt;- c(5.7, 3.2, 4.5, 7.1)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 &lt;- c(80, 120, 1200, 250)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 &lt;- factor(c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(’A'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’M',’P',’J'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plot(gas, price,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=1:length(levels(cars))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legend("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topright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levels(cars),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=1:length(levels(cars)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568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179512" y="764704"/>
            <a:ext cx="9073008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hr-H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gas &lt;- c(5.7, 3.2, 4.5, 7.1, </a:t>
            </a:r>
            <a:r>
              <a:rPr lang="hr-HR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5.9, 6.3</a:t>
            </a:r>
            <a:r>
              <a:rPr lang="hr-H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 &lt;- c(80, 120, 1200, 250,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cars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&lt;-factor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(’A’,’M',’P',’J’,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’P’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Levels(cars)</a:t>
            </a: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”A” ”J” ”M” ”P" </a:t>
            </a:r>
          </a:p>
          <a:p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(cars)</a:t>
            </a:r>
          </a:p>
          <a:p>
            <a:pPr marL="109728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1 3 4 2 1 4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en-US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019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179512" y="764704"/>
            <a:ext cx="9073008" cy="496855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(cars)</a:t>
            </a:r>
          </a:p>
          <a:p>
            <a:pPr marL="109728" indent="0">
              <a:buNone/>
            </a:pPr>
            <a:r>
              <a:rPr lang="de-D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1 3 4 2 1 </a:t>
            </a:r>
            <a:r>
              <a:rPr lang="de-DE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nl-NL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endParaRPr lang="nl-NL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nl-NL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    M    P    J   A    P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3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2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plot(gas, price,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=1:length(levels(cars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legend("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topright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", levels(cars),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=1:length(levels(cars)))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91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car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215900"/>
            <a:ext cx="64008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5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2" descr="http://www.rstudio.com/images/screenshots/rstudio-windo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-7505"/>
            <a:ext cx="8280920" cy="689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36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353" y="3345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97880" y="55780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Assigning variables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48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&lt;- 1         </a:t>
            </a:r>
            <a:r>
              <a:rPr lang="en-US" sz="4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4800" b="1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“1”       </a:t>
            </a:r>
            <a:r>
              <a:rPr lang="en-US" sz="4800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endParaRPr lang="en-US" sz="4800" b="1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c(1,2,3)  </a:t>
            </a:r>
            <a:r>
              <a:rPr lang="en-US" sz="4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en-US" sz="4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4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c(“1”,”2”,”3”)</a:t>
            </a:r>
            <a:endParaRPr lang="en-US" sz="4800" b="1" noProof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36800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353" y="3345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/>
          </a:bodyPr>
          <a:lstStyle/>
          <a:p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merge(x=c(“</a:t>
            </a:r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1”,”2”,”3”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y=c(1,2,3))     </a:t>
            </a:r>
            <a:r>
              <a:rPr lang="en-US" sz="3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sz="3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4800" noProof="0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897880" y="55780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Assigning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8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353" y="3345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14400" y="54868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Functions and parameters</a:t>
            </a:r>
            <a:endParaRPr lang="en-US" dirty="0"/>
          </a:p>
        </p:txBody>
      </p:sp>
      <p:pic>
        <p:nvPicPr>
          <p:cNvPr id="9" name="Picture 8" descr="Screenshot 2017-09-08 12.04.5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3384376" cy="2015337"/>
          </a:xfrm>
          <a:prstGeom prst="rect">
            <a:avLst/>
          </a:prstGeom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95536" y="3645024"/>
            <a:ext cx="8229600" cy="2016224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c(1,2,3)</a:t>
            </a:r>
          </a:p>
          <a:p>
            <a:r>
              <a:rPr lang="en-US" sz="3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(c(1,2,3), c(1,2,3))</a:t>
            </a:r>
          </a:p>
          <a:p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3900" b="1" noProof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ep</a:t>
            </a:r>
            <a:r>
              <a:rPr lang="en-US" sz="3900" b="1" noProof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(12345, time=66)</a:t>
            </a:r>
          </a:p>
          <a:p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mean()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062086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353" y="33453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14400" y="548680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Variables and functions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3672408"/>
          </a:xfrm>
        </p:spPr>
        <p:txBody>
          <a:bodyPr>
            <a:normAutofit/>
          </a:bodyPr>
          <a:lstStyle/>
          <a:p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c(1,2,3)</a:t>
            </a:r>
          </a:p>
          <a:p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(4,5,6)</a:t>
            </a:r>
          </a:p>
          <a:p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correlation &lt;- </a:t>
            </a:r>
            <a:r>
              <a:rPr lang="en-US" sz="3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1112326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6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36504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sz="2800" dirty="0" smtClean="0"/>
              <a:t>Set </a:t>
            </a:r>
            <a:r>
              <a:rPr lang="en-US" sz="2800" dirty="0"/>
              <a:t>the 4th value of the </a:t>
            </a:r>
            <a:r>
              <a:rPr lang="en-US" sz="2800" dirty="0" err="1"/>
              <a:t>testVector</a:t>
            </a:r>
            <a:r>
              <a:rPr lang="en-US" sz="2800" dirty="0"/>
              <a:t> to NA.</a:t>
            </a:r>
          </a:p>
          <a:p>
            <a:pPr marL="109728" indent="0">
              <a:buNone/>
            </a:pPr>
            <a:endParaRPr lang="en-US" sz="3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testVector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&lt;- c(1,2,3)</a:t>
            </a:r>
          </a:p>
          <a:p>
            <a:r>
              <a:rPr lang="en-US" sz="3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testVector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“NA”</a:t>
            </a:r>
          </a:p>
          <a:p>
            <a:pPr marL="109728" indent="0">
              <a:buNone/>
            </a:pP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“1”,”NA”,”3”</a:t>
            </a:r>
          </a:p>
          <a:p>
            <a:pPr marL="109728" indent="0">
              <a:buNone/>
            </a:pPr>
            <a:endParaRPr lang="en-US" sz="3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testVector</a:t>
            </a:r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c(1,2,3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3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testVector</a:t>
            </a:r>
            <a:r>
              <a:rPr lang="en-US" sz="3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&lt;- 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US" sz="3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1, NA, 3</a:t>
            </a:r>
          </a:p>
          <a:p>
            <a:pPr marL="109728" indent="0">
              <a:buNone/>
            </a:pPr>
            <a:endParaRPr lang="en-US" sz="3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09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365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800" dirty="0" smtClean="0"/>
              <a:t>What is the sum of the vector</a:t>
            </a:r>
            <a:endParaRPr lang="en-US" sz="2800" dirty="0"/>
          </a:p>
          <a:p>
            <a:pPr marL="109728" indent="0">
              <a:buNone/>
            </a:pPr>
            <a:endParaRPr lang="en-US" sz="39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3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testVector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US" sz="3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</p:txBody>
      </p:sp>
    </p:spTree>
    <p:extLst>
      <p:ext uri="{BB962C8B-B14F-4D97-AF65-F5344CB8AC3E}">
        <p14:creationId xmlns:p14="http://schemas.microsoft.com/office/powerpoint/2010/main" val="2644498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96855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000" dirty="0"/>
              <a:t>Plot the gas </a:t>
            </a:r>
            <a:r>
              <a:rPr lang="en-US" sz="2000" dirty="0" err="1"/>
              <a:t>milage</a:t>
            </a:r>
            <a:r>
              <a:rPr lang="en-US" sz="2000" dirty="0"/>
              <a:t> on the x-axis and the price on the y-</a:t>
            </a:r>
            <a:r>
              <a:rPr lang="en-US" sz="2000" dirty="0" smtClean="0"/>
              <a:t>axis with different shapes for each car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r-HR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gas &lt;- c(5.7, 3.2, 4.5, 7.1)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&lt;- c(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800, 120, 1200, 250)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plot(gas, price,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=1:4)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legend("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topright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3192" lvl="1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c(’A'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’M',’P',’J’),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:4)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714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51659-D939-F249-ADCE-1F64603C967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Screenshot 2017-09-08 12.39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3312368" cy="2864751"/>
          </a:xfrm>
          <a:prstGeom prst="rect">
            <a:avLst/>
          </a:prstGeom>
        </p:spPr>
      </p:pic>
      <p:pic>
        <p:nvPicPr>
          <p:cNvPr id="7" name="Picture 6" descr="Screenshot 2017-09-08 12.39.3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861048"/>
            <a:ext cx="8080052" cy="90292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13408" y="1"/>
            <a:ext cx="8686800" cy="718295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200" dirty="0" smtClean="0">
                <a:solidFill>
                  <a:srgbClr val="FFFFFF"/>
                </a:solidFill>
              </a:rPr>
              <a:t>Recap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84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37707</TotalTime>
  <Words>543</Words>
  <Application>Microsoft Macintosh PowerPoint</Application>
  <PresentationFormat>On-screen Show (4:3)</PresentationFormat>
  <Paragraphs>80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PowerPoint Presentation</vt:lpstr>
      <vt:lpstr>Recap</vt:lpstr>
      <vt:lpstr>Recap</vt:lpstr>
      <vt:lpstr>Recap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 4</dc:title>
  <dc:creator>Patrick Deelen</dc:creator>
  <cp:lastModifiedBy>Anon</cp:lastModifiedBy>
  <cp:revision>335</cp:revision>
  <dcterms:created xsi:type="dcterms:W3CDTF">2010-03-12T15:17:43Z</dcterms:created>
  <dcterms:modified xsi:type="dcterms:W3CDTF">2017-09-10T22:04:35Z</dcterms:modified>
</cp:coreProperties>
</file>