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1" r:id="rId6"/>
    <p:sldId id="262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99896-CD18-4611-8843-B80B51DDC7E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576ED-308F-45B3-99DB-4A2F194A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7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4437E18-CEFC-46B4-B80B-6FEA30B67B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9" y="4905409"/>
            <a:ext cx="5078205" cy="12801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21C3A9-E13D-4061-B350-FC7AD44C2D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19" y="4934948"/>
            <a:ext cx="1846385" cy="1280160"/>
          </a:xfrm>
          <a:prstGeom prst="rect">
            <a:avLst/>
          </a:prstGeom>
        </p:spPr>
      </p:pic>
      <p:pic>
        <p:nvPicPr>
          <p:cNvPr id="20" name="Picture 19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453BF16F-1020-42D9-98AD-B5F22FE326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119" y="4909583"/>
            <a:ext cx="1913979" cy="1275986"/>
          </a:xfrm>
          <a:prstGeom prst="rect">
            <a:avLst/>
          </a:prstGeom>
        </p:spPr>
      </p:pic>
      <p:sp>
        <p:nvSpPr>
          <p:cNvPr id="21" name="Date Placeholder 2">
            <a:extLst>
              <a:ext uri="{FF2B5EF4-FFF2-40B4-BE49-F238E27FC236}">
                <a16:creationId xmlns:a16="http://schemas.microsoft.com/office/drawing/2014/main" id="{4001761B-09D5-4B29-AF67-FD34D1BD5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December 5 2019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4CD508-14FE-4ACC-9F67-F8B3C2AED1F7}"/>
              </a:ext>
            </a:extLst>
          </p:cNvPr>
          <p:cNvGrpSpPr/>
          <p:nvPr userDrawn="1"/>
        </p:nvGrpSpPr>
        <p:grpSpPr>
          <a:xfrm>
            <a:off x="0" y="0"/>
            <a:ext cx="12192000" cy="4235570"/>
            <a:chOff x="0" y="0"/>
            <a:chExt cx="12192000" cy="6858000"/>
          </a:xfrm>
        </p:grpSpPr>
        <p:pic>
          <p:nvPicPr>
            <p:cNvPr id="24" name="Picture 23" descr="A picture containing maraca&#10;&#10;Description automatically generated">
              <a:extLst>
                <a:ext uri="{FF2B5EF4-FFF2-40B4-BE49-F238E27FC236}">
                  <a16:creationId xmlns:a16="http://schemas.microsoft.com/office/drawing/2014/main" id="{75FA4237-1155-4CCD-AB61-F7428B3B5E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2420112"/>
            </a:xfrm>
            <a:prstGeom prst="rect">
              <a:avLst/>
            </a:prstGeom>
            <a:ln>
              <a:noFill/>
            </a:ln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854B02-C240-4568-BAB8-6B9245FA8D5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36000">
                  <a:schemeClr val="accent5">
                    <a:lumMod val="50000"/>
                  </a:schemeClr>
                </a:gs>
                <a:gs pos="2000">
                  <a:schemeClr val="accent5">
                    <a:lumMod val="50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755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8A89-2B43-4552-B927-C15D5EEB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09E81-5CC6-4804-8B65-CB6BBAC02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FF02B-1D02-4FC8-A741-20B7A8C2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6F83B-1A72-41BF-89BE-B8E45984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ADD6-7D68-4A8A-8C08-41B3236D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3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CB9C4-1A94-4C1E-B957-B0343013E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6107E-A623-400E-858B-B5BAB1C14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D898E-F0C2-48B3-AC75-6FEB808E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4808-2758-49F9-9E7A-18E86719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5D2F0-C2BA-4FE4-B383-654E3E73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1EF1AF-353C-4134-9374-F94844E5A202}"/>
              </a:ext>
            </a:extLst>
          </p:cNvPr>
          <p:cNvGrpSpPr/>
          <p:nvPr userDrawn="1"/>
        </p:nvGrpSpPr>
        <p:grpSpPr>
          <a:xfrm>
            <a:off x="0" y="0"/>
            <a:ext cx="12192000" cy="4235570"/>
            <a:chOff x="0" y="0"/>
            <a:chExt cx="12192000" cy="6858000"/>
          </a:xfrm>
        </p:grpSpPr>
        <p:pic>
          <p:nvPicPr>
            <p:cNvPr id="12" name="Picture 11" descr="A picture containing maraca&#10;&#10;Description automatically generated">
              <a:extLst>
                <a:ext uri="{FF2B5EF4-FFF2-40B4-BE49-F238E27FC236}">
                  <a16:creationId xmlns:a16="http://schemas.microsoft.com/office/drawing/2014/main" id="{FFFC3206-EF4B-4CD3-96E5-1899291219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2420112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A99A78-1B3E-42B0-B52A-ACA183B1384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36000">
                  <a:schemeClr val="accent5">
                    <a:lumMod val="50000"/>
                  </a:schemeClr>
                </a:gs>
                <a:gs pos="2000">
                  <a:schemeClr val="accent5">
                    <a:lumMod val="50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EA88BF-67A6-4393-8E82-4164660D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A822-B08B-424B-8284-19D678DD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C3E15E95-B431-4A40-9F99-A525B0FA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8998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December 5 2019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27149BF-74AA-42FD-B280-36AFE791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6" y="6492874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[Project Title]</a:t>
            </a:r>
          </a:p>
        </p:txBody>
      </p:sp>
      <p:pic>
        <p:nvPicPr>
          <p:cNvPr id="10" name="Picture 9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C5816069-AAAD-4BAD-9D92-76FC60C260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1" y="5684426"/>
            <a:ext cx="1695796" cy="113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3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A1684FB-6ACE-41EC-979D-87C5B93A9F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3536247"/>
            <a:ext cx="4650308" cy="310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3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64FF-4D9B-47FD-8017-C0F467C6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1E70-FA8E-4DCC-913B-C9668B33F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F940B-971C-4D94-9CF3-4FF4D86D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8C313-8DB2-47E7-B150-FCAD2D2D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289C1-F113-4217-969D-3C4ABD30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CCA62-CEA8-4151-A822-C5231FE4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8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C19A-7000-47F6-9623-ADF8B3EF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06350-CC21-473A-9043-CB039ECE3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A2621-E0CB-402C-8E86-DEA8C507C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0F31E-1D29-4404-9B31-BD1241F63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62D7F-8DDB-4611-AB87-ABBCAB559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15209-F003-47B6-A84C-B342E1AB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B4126-AE29-4432-AFDB-14A9D265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484E5-511C-4757-AA68-07E21F8D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1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4876-7003-408C-A3FD-E28E5322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70490-4187-49A0-B2A5-2B93F4D1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841BE-F4C1-45AD-8854-20047424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21D21-57B1-404B-B0A9-D486EB63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5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BF264-BEB0-4487-9844-6C1928B2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01871-B7AF-4C47-B5D4-FB1D100B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B9230-19E9-439B-9880-DD31D16D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2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56D-10F7-43B1-93F9-D868108A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6575-3297-4B2D-A242-024CF6156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2E5DA-E600-45F0-A1E7-E219690E8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C2EAF-9C65-45B8-9478-DB32212B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90B29-0F53-40B8-9DBF-92750633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87687-50DB-42F6-9AD7-1AAF5605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7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5154-CA35-4374-8A8E-3FB5DCBF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1A00B-C36D-439F-8F43-81650F8D2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19BB1-16A9-4F97-8B69-3C11B071B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5F55B-DE1B-4B8C-8CBC-3787C135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9E70DD-0D5B-4D5A-AF92-6EDD027F450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612CE-3FBA-41BF-9697-6B38DC47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8E35E-4FDB-4206-9655-F9DE7B0E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F0863-ACD2-498B-AA7B-14B8EC598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5A8FA091-1957-45B1-AB17-42D88A853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3722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December 5 2019</a:t>
            </a:r>
          </a:p>
        </p:txBody>
      </p:sp>
    </p:spTree>
    <p:extLst>
      <p:ext uri="{BB962C8B-B14F-4D97-AF65-F5344CB8AC3E}">
        <p14:creationId xmlns:p14="http://schemas.microsoft.com/office/powerpoint/2010/main" val="325552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0E9-B512-469A-8188-FC74CBEC38B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3999" y="935383"/>
            <a:ext cx="9144000" cy="23876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PFAS In Drinking Water: CORRELATIONS TO PFAS In BLOOD SERUM?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2E9CA-7BF3-4472-9149-ECDD2DFD5F8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45165" y="3127512"/>
            <a:ext cx="11701669" cy="1741514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Team members: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Dori </a:t>
            </a:r>
            <a:r>
              <a:rPr lang="en-US" dirty="0" err="1">
                <a:solidFill>
                  <a:schemeClr val="bg1"/>
                </a:solidFill>
              </a:rPr>
              <a:t>Bellan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DWQ</a:t>
            </a:r>
            <a:r>
              <a:rPr lang="en-US" dirty="0">
                <a:solidFill>
                  <a:schemeClr val="bg1"/>
                </a:solidFill>
              </a:rPr>
              <a:t>), Emily Houlihan (</a:t>
            </a:r>
            <a:r>
              <a:rPr lang="en-US" dirty="0" err="1">
                <a:solidFill>
                  <a:schemeClr val="bg1"/>
                </a:solidFill>
              </a:rPr>
              <a:t>DWQ</a:t>
            </a:r>
            <a:r>
              <a:rPr lang="en-US" dirty="0">
                <a:solidFill>
                  <a:schemeClr val="bg1"/>
                </a:solidFill>
              </a:rPr>
              <a:t>),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Payman</a:t>
            </a:r>
            <a:r>
              <a:rPr lang="en-US" dirty="0">
                <a:solidFill>
                  <a:schemeClr val="bg1"/>
                </a:solidFill>
              </a:rPr>
              <a:t> Alemi (DDW), Hung Bui (DDW), </a:t>
            </a:r>
            <a:r>
              <a:rPr lang="en-US" dirty="0" err="1">
                <a:solidFill>
                  <a:schemeClr val="bg1"/>
                </a:solidFill>
              </a:rPr>
              <a:t>Rassam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Zarghami</a:t>
            </a:r>
            <a:r>
              <a:rPr lang="en-US" dirty="0">
                <a:solidFill>
                  <a:schemeClr val="bg1"/>
                </a:solidFill>
              </a:rPr>
              <a:t> (DDW), Heidi Dieffenbach (Wood Group, PLC)</a:t>
            </a:r>
          </a:p>
        </p:txBody>
      </p:sp>
    </p:spTree>
    <p:extLst>
      <p:ext uri="{BB962C8B-B14F-4D97-AF65-F5344CB8AC3E}">
        <p14:creationId xmlns:p14="http://schemas.microsoft.com/office/powerpoint/2010/main" val="376397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F297D85C-FD3F-445A-86BE-8DE60C028E1F}"/>
              </a:ext>
            </a:extLst>
          </p:cNvPr>
          <p:cNvSpPr txBox="1">
            <a:spLocks/>
          </p:cNvSpPr>
          <p:nvPr/>
        </p:nvSpPr>
        <p:spPr>
          <a:xfrm>
            <a:off x="1217613" y="753533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>
                <a:ln w="3175" cmpd="sng">
                  <a:noFill/>
                </a:ln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ysClr val="windowText" lastClr="000000">
                      <a:lumMod val="65000"/>
                      <a:lumOff val="35000"/>
                      <a:alpha val="40000"/>
                    </a:sys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  <a:t>The relative contribution of PFAS in drinking water to body load is unknown</a:t>
            </a:r>
            <a:endParaRPr kumimoji="0" lang="en-US" sz="3200" b="0" i="0" u="none" strike="noStrike" kern="1200" cap="all" spc="0" normalizeH="0" baseline="0" noProof="0" dirty="0">
              <a:ln w="3175" cmpd="sng">
                <a:noFill/>
              </a:ln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  <a:effectLst>
                <a:glow rad="38100">
                  <a:sysClr val="windowText" lastClr="000000">
                    <a:lumMod val="65000"/>
                    <a:lumOff val="35000"/>
                    <a:alpha val="40000"/>
                  </a:sys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CB98600-4884-41DB-A93E-A3F6DBEFC540}"/>
              </a:ext>
            </a:extLst>
          </p:cNvPr>
          <p:cNvSpPr txBox="1">
            <a:spLocks/>
          </p:cNvSpPr>
          <p:nvPr/>
        </p:nvSpPr>
        <p:spPr>
          <a:xfrm>
            <a:off x="1429280" y="2658533"/>
            <a:ext cx="458893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ysClr val="window" lastClr="FFFFFF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2800" b="0" i="0" u="none" strike="noStrike" kern="1200" cap="small" spc="0" normalizeH="0" baseline="0" noProof="0">
                <a:ln>
                  <a:noFill/>
                </a:ln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ysClr val="windowText" lastClr="000000">
                      <a:lumMod val="50000"/>
                      <a:lumOff val="50000"/>
                      <a:alpha val="20000"/>
                    </a:sys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Groundwater Quality</a:t>
            </a:r>
            <a:endParaRPr kumimoji="0" lang="en-US" sz="2800" b="0" i="0" u="none" strike="noStrike" kern="1200" cap="small" spc="0" normalizeH="0" baseline="0" noProof="0" dirty="0">
              <a:ln>
                <a:noFill/>
              </a:ln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  <a:effectLst>
                <a:glow rad="38100">
                  <a:sysClr val="windowText" lastClr="000000">
                    <a:lumMod val="50000"/>
                    <a:lumOff val="50000"/>
                    <a:alpha val="20000"/>
                  </a:sys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14C8DA7-DE2D-46E7-8681-E4FB5123EFEA}"/>
              </a:ext>
            </a:extLst>
          </p:cNvPr>
          <p:cNvSpPr txBox="1">
            <a:spLocks/>
          </p:cNvSpPr>
          <p:nvPr/>
        </p:nvSpPr>
        <p:spPr>
          <a:xfrm>
            <a:off x="1141412" y="3243262"/>
            <a:ext cx="4876800" cy="2547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small" spc="0" normalizeH="0" baseline="0" noProof="0">
                <a:ln>
                  <a:noFill/>
                </a:ln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ysClr val="windowText" lastClr="000000">
                      <a:lumMod val="50000"/>
                      <a:lumOff val="50000"/>
                      <a:alpha val="20000"/>
                    </a:sys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State Water Board 13267 orders for groundwater quality in selective regions in the state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small" spc="0" normalizeH="0" baseline="0" noProof="0">
                <a:ln>
                  <a:noFill/>
                </a:ln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ysClr val="windowText" lastClr="000000">
                      <a:lumMod val="50000"/>
                      <a:lumOff val="50000"/>
                      <a:alpha val="20000"/>
                    </a:sys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Of the seven PFAS chemicals analyzed in blood serum, 926 records of groundwater quality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en-US" sz="1800" b="0" i="0" u="none" strike="noStrike" kern="1200" cap="small" spc="0" normalizeH="0" baseline="0" noProof="0" dirty="0">
              <a:ln>
                <a:noFill/>
              </a:ln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  <a:effectLst>
                <a:glow rad="38100">
                  <a:sysClr val="windowText" lastClr="000000">
                    <a:lumMod val="50000"/>
                    <a:lumOff val="50000"/>
                    <a:alpha val="20000"/>
                  </a:sys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5EB7E79-DC6E-4954-9152-46758439F217}"/>
              </a:ext>
            </a:extLst>
          </p:cNvPr>
          <p:cNvSpPr txBox="1">
            <a:spLocks/>
          </p:cNvSpPr>
          <p:nvPr/>
        </p:nvSpPr>
        <p:spPr>
          <a:xfrm>
            <a:off x="6443133" y="2667000"/>
            <a:ext cx="460428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ysClr val="window" lastClr="FFFFFF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2800" b="0" i="0" u="none" strike="noStrike" kern="1200" cap="small" spc="0" normalizeH="0" baseline="0" noProof="0">
                <a:ln>
                  <a:noFill/>
                </a:ln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ysClr val="windowText" lastClr="000000">
                      <a:lumMod val="50000"/>
                      <a:lumOff val="50000"/>
                      <a:alpha val="20000"/>
                    </a:sys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Blood Serum</a:t>
            </a:r>
            <a:endParaRPr kumimoji="0" lang="en-US" sz="2800" b="0" i="0" u="none" strike="noStrike" kern="1200" cap="small" spc="0" normalizeH="0" baseline="0" noProof="0" dirty="0">
              <a:ln>
                <a:noFill/>
              </a:ln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  <a:effectLst>
                <a:glow rad="38100">
                  <a:sysClr val="windowText" lastClr="000000">
                    <a:lumMod val="50000"/>
                    <a:lumOff val="50000"/>
                    <a:alpha val="20000"/>
                  </a:sys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F0110AB-4929-4B14-A9B0-C9BD44CF7C4D}"/>
              </a:ext>
            </a:extLst>
          </p:cNvPr>
          <p:cNvSpPr txBox="1">
            <a:spLocks/>
          </p:cNvSpPr>
          <p:nvPr/>
        </p:nvSpPr>
        <p:spPr>
          <a:xfrm>
            <a:off x="6170612" y="3243262"/>
            <a:ext cx="4876801" cy="2547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small" spc="0" normalizeH="0" baseline="0" noProof="0">
                <a:ln>
                  <a:noFill/>
                </a:ln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ysClr val="windowText" lastClr="000000">
                      <a:lumMod val="50000"/>
                      <a:lumOff val="50000"/>
                      <a:alpha val="20000"/>
                    </a:sys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CDPH conducted biomonitoring for PFAS in Los Angeles County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small" spc="0" normalizeH="0" baseline="0" noProof="0">
                <a:ln>
                  <a:noFill/>
                </a:ln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ysClr val="windowText" lastClr="000000">
                      <a:lumMod val="50000"/>
                      <a:lumOff val="50000"/>
                      <a:alpha val="20000"/>
                    </a:sys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In LA County, 425 people were tested for seven PFAS chemicals in their blood serum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small" spc="0" normalizeH="0" baseline="0" noProof="0">
                <a:ln>
                  <a:noFill/>
                </a:ln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ysClr val="windowText" lastClr="000000">
                      <a:lumMod val="50000"/>
                      <a:lumOff val="50000"/>
                      <a:alpha val="20000"/>
                    </a:sys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All data was scrambled- confidential issues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en-US" sz="1800" b="0" i="0" u="none" strike="noStrike" kern="1200" cap="small" spc="0" normalizeH="0" baseline="0" noProof="0" dirty="0">
              <a:ln>
                <a:noFill/>
              </a:ln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  <a:effectLst>
                <a:glow rad="38100">
                  <a:sysClr val="windowText" lastClr="000000">
                    <a:lumMod val="50000"/>
                    <a:lumOff val="50000"/>
                    <a:alpha val="20000"/>
                  </a:sys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0EB6D11-0862-4558-9F60-960955B278AB}"/>
              </a:ext>
            </a:extLst>
          </p:cNvPr>
          <p:cNvSpPr txBox="1">
            <a:spLocks/>
          </p:cNvSpPr>
          <p:nvPr/>
        </p:nvSpPr>
        <p:spPr>
          <a:xfrm>
            <a:off x="689317" y="5960269"/>
            <a:ext cx="1121195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white"/>
              </a:buClr>
            </a:pPr>
            <a:r>
              <a:rPr lang="en-US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 panose="020B0502020202020204"/>
              </a:rPr>
              <a:t>The goal of this project is to determine if drinking water PFAS levels are correlated measured exposure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112410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3C5E2A-56E5-4DB5-AF6E-FB10802A1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931" y="1772258"/>
            <a:ext cx="3803833" cy="389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1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70F86F-59AC-4A12-B4B2-54AC3910E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8" y="1109339"/>
            <a:ext cx="10631384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9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AD6BD01-8CE0-4FFF-B993-1BBB819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6" y="6492874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[Project Title]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836676" y="163671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0E8D33-28C8-4DAE-B72C-075799FFDC58}"/>
              </a:ext>
            </a:extLst>
          </p:cNvPr>
          <p:cNvSpPr txBox="1">
            <a:spLocks/>
          </p:cNvSpPr>
          <p:nvPr/>
        </p:nvSpPr>
        <p:spPr>
          <a:xfrm>
            <a:off x="990600" y="2962275"/>
            <a:ext cx="10515600" cy="2809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[SUMMARIZE WORKFLOW, I.E. HOW THE PROBLEM WAS ADDRESSED. FLOWCHART MAY BE USEFUL]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3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AD6BD01-8CE0-4FFF-B993-1BBB819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6" y="6492874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[Project Title]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DBEB29-837D-49E5-82AC-977A9C07E950}"/>
              </a:ext>
            </a:extLst>
          </p:cNvPr>
          <p:cNvSpPr txBox="1">
            <a:spLocks/>
          </p:cNvSpPr>
          <p:nvPr/>
        </p:nvSpPr>
        <p:spPr>
          <a:xfrm>
            <a:off x="990600" y="163671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Results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0E8D33-28C8-4DAE-B72C-075799FFDC58}"/>
              </a:ext>
            </a:extLst>
          </p:cNvPr>
          <p:cNvSpPr txBox="1">
            <a:spLocks/>
          </p:cNvSpPr>
          <p:nvPr/>
        </p:nvSpPr>
        <p:spPr>
          <a:xfrm>
            <a:off x="990600" y="2962275"/>
            <a:ext cx="10515600" cy="2809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[SUMMARIZE RESULTS OF PROJECT USING GRAPHICS AND LIMITED TEXT]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0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2076-28CE-45FE-9447-441473FC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4312"/>
            <a:ext cx="10515600" cy="1325563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Summary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0431-0768-46BE-8254-31AEE429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9875"/>
            <a:ext cx="10515600" cy="28098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[PROBLEM ADDRESSED]</a:t>
            </a:r>
          </a:p>
          <a:p>
            <a:r>
              <a:rPr lang="en-US" dirty="0">
                <a:solidFill>
                  <a:schemeClr val="bg1"/>
                </a:solidFill>
              </a:rPr>
              <a:t>[WAY IT WAS SOLVED]</a:t>
            </a:r>
          </a:p>
          <a:p>
            <a:r>
              <a:rPr lang="en-US" dirty="0">
                <a:solidFill>
                  <a:schemeClr val="bg1"/>
                </a:solidFill>
              </a:rPr>
              <a:t>[FINAL PRODUCT]</a:t>
            </a:r>
          </a:p>
          <a:p>
            <a:r>
              <a:rPr lang="en-US" dirty="0">
                <a:solidFill>
                  <a:schemeClr val="bg1"/>
                </a:solidFill>
              </a:rPr>
              <a:t>[NEXT STEPS]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AD6BD01-8CE0-4FFF-B993-1BBB819E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6" y="6492874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[Project Title]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8D227-FD7F-43A5-B499-A423AE65C039}"/>
              </a:ext>
            </a:extLst>
          </p:cNvPr>
          <p:cNvSpPr txBox="1">
            <a:spLocks/>
          </p:cNvSpPr>
          <p:nvPr/>
        </p:nvSpPr>
        <p:spPr>
          <a:xfrm>
            <a:off x="-1124597" y="645386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5, 2019</a:t>
            </a:r>
          </a:p>
        </p:txBody>
      </p:sp>
    </p:spTree>
    <p:extLst>
      <p:ext uri="{BB962C8B-B14F-4D97-AF65-F5344CB8AC3E}">
        <p14:creationId xmlns:p14="http://schemas.microsoft.com/office/powerpoint/2010/main" val="170913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A63C2E-0A6E-4866-B98C-03604B5656E8}"/>
              </a:ext>
            </a:extLst>
          </p:cNvPr>
          <p:cNvSpPr txBox="1">
            <a:spLocks/>
          </p:cNvSpPr>
          <p:nvPr/>
        </p:nvSpPr>
        <p:spPr>
          <a:xfrm>
            <a:off x="1190625" y="165894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</a:t>
            </a:r>
            <a:r>
              <a:rPr lang="en-US" sz="5400" b="1" dirty="0">
                <a:solidFill>
                  <a:schemeClr val="bg1"/>
                </a:solidFill>
              </a:rPr>
              <a:t> you!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FFE0D6-7559-4200-BF77-70B82F8EAA87}"/>
              </a:ext>
            </a:extLst>
          </p:cNvPr>
          <p:cNvSpPr txBox="1">
            <a:spLocks/>
          </p:cNvSpPr>
          <p:nvPr/>
        </p:nvSpPr>
        <p:spPr>
          <a:xfrm>
            <a:off x="1276350" y="1359694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[PROJECT TITLE]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F3C54C7-2141-44A4-B347-4DA3AE2DD9B5}"/>
              </a:ext>
            </a:extLst>
          </p:cNvPr>
          <p:cNvSpPr txBox="1">
            <a:spLocks/>
          </p:cNvSpPr>
          <p:nvPr/>
        </p:nvSpPr>
        <p:spPr>
          <a:xfrm>
            <a:off x="1276350" y="2392363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[PROJECT COLLABORATOR NAMES]</a:t>
            </a:r>
          </a:p>
        </p:txBody>
      </p:sp>
    </p:spTree>
    <p:extLst>
      <p:ext uri="{BB962C8B-B14F-4D97-AF65-F5344CB8AC3E}">
        <p14:creationId xmlns:p14="http://schemas.microsoft.com/office/powerpoint/2010/main" val="140779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230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Office Theme</vt:lpstr>
      <vt:lpstr>PFAS In Drinking Water: CORRELATIONS TO PFAS In BLOOD SERUM?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Coffin, Scott@Waterboards</dc:creator>
  <cp:lastModifiedBy>Coffin, Scott@Waterboards</cp:lastModifiedBy>
  <cp:revision>5</cp:revision>
  <dcterms:created xsi:type="dcterms:W3CDTF">2019-12-03T18:07:16Z</dcterms:created>
  <dcterms:modified xsi:type="dcterms:W3CDTF">2019-12-05T19:48:48Z</dcterms:modified>
</cp:coreProperties>
</file>