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75" r:id="rId16"/>
    <p:sldId id="276" r:id="rId17"/>
    <p:sldId id="277" r:id="rId18"/>
    <p:sldId id="272" r:id="rId19"/>
    <p:sldId id="273" r:id="rId20"/>
    <p:sldId id="274" r:id="rId21"/>
    <p:sldId id="278" r:id="rId22"/>
    <p:sldId id="260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65" r:id="rId37"/>
    <p:sldId id="294" r:id="rId38"/>
    <p:sldId id="295" r:id="rId39"/>
    <p:sldId id="296" r:id="rId40"/>
    <p:sldId id="26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6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28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84252" autoAdjust="0"/>
  </p:normalViewPr>
  <p:slideViewPr>
    <p:cSldViewPr snapToGrid="0">
      <p:cViewPr varScale="1">
        <p:scale>
          <a:sx n="61" d="100"/>
          <a:sy n="61" d="100"/>
        </p:scale>
        <p:origin x="102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0007F-5ECB-4C36-A21F-FC14218AEDDD}" type="doc">
      <dgm:prSet loTypeId="urn:microsoft.com/office/officeart/2005/8/layout/process4" loCatId="process" qsTypeId="urn:microsoft.com/office/officeart/2005/8/quickstyle/3d2" qsCatId="3D" csTypeId="urn:microsoft.com/office/officeart/2005/8/colors/accent1_2" csCatId="accent1" phldr="1"/>
      <dgm:spPr/>
    </dgm:pt>
    <dgm:pt modelId="{4FEE0818-CF14-48B5-B2F5-EAB9538E062E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Management Questions</a:t>
          </a:r>
        </a:p>
      </dgm:t>
    </dgm:pt>
    <dgm:pt modelId="{0723AB06-70EE-4C59-AD13-7030E7AAC4E3}" type="parTrans" cxnId="{6DC57141-0FA2-47C1-9D6E-78A0469EB68D}">
      <dgm:prSet/>
      <dgm:spPr/>
      <dgm:t>
        <a:bodyPr/>
        <a:lstStyle/>
        <a:p>
          <a:endParaRPr lang="en-US"/>
        </a:p>
      </dgm:t>
    </dgm:pt>
    <dgm:pt modelId="{13055AED-B20F-4AE5-A931-7D11DB9C8FA4}" type="sibTrans" cxnId="{6DC57141-0FA2-47C1-9D6E-78A0469EB68D}">
      <dgm:prSet/>
      <dgm:spPr/>
      <dgm:t>
        <a:bodyPr/>
        <a:lstStyle/>
        <a:p>
          <a:endParaRPr lang="en-US"/>
        </a:p>
      </dgm:t>
    </dgm:pt>
    <dgm:pt modelId="{76013D58-B9E5-4F7B-96E4-66F7783F6E1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Data</a:t>
          </a:r>
        </a:p>
      </dgm:t>
    </dgm:pt>
    <dgm:pt modelId="{48039E00-1349-4FBA-B309-80FC4A6CAF3E}" type="parTrans" cxnId="{73479405-4FA9-44CA-9402-B1955CC0DCBD}">
      <dgm:prSet/>
      <dgm:spPr/>
      <dgm:t>
        <a:bodyPr/>
        <a:lstStyle/>
        <a:p>
          <a:endParaRPr lang="en-US"/>
        </a:p>
      </dgm:t>
    </dgm:pt>
    <dgm:pt modelId="{CB47D910-A4D7-4758-8CB9-43B94FEFC04A}" type="sibTrans" cxnId="{73479405-4FA9-44CA-9402-B1955CC0DCBD}">
      <dgm:prSet/>
      <dgm:spPr/>
      <dgm:t>
        <a:bodyPr/>
        <a:lstStyle/>
        <a:p>
          <a:endParaRPr lang="en-US"/>
        </a:p>
      </dgm:t>
    </dgm:pt>
    <dgm:pt modelId="{8099D810-DE60-448B-A135-83AD95A3D24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Solutions</a:t>
          </a:r>
        </a:p>
      </dgm:t>
    </dgm:pt>
    <dgm:pt modelId="{F8EF4783-0589-4E36-A624-F4C75CADB72C}" type="parTrans" cxnId="{89F012A3-75BF-45EB-979B-1D9A0FFC9306}">
      <dgm:prSet/>
      <dgm:spPr/>
      <dgm:t>
        <a:bodyPr/>
        <a:lstStyle/>
        <a:p>
          <a:endParaRPr lang="en-US"/>
        </a:p>
      </dgm:t>
    </dgm:pt>
    <dgm:pt modelId="{EA142719-00B7-4ADF-8F0A-C748D25DDA62}" type="sibTrans" cxnId="{89F012A3-75BF-45EB-979B-1D9A0FFC9306}">
      <dgm:prSet/>
      <dgm:spPr/>
      <dgm:t>
        <a:bodyPr/>
        <a:lstStyle/>
        <a:p>
          <a:endParaRPr lang="en-US"/>
        </a:p>
      </dgm:t>
    </dgm:pt>
    <dgm:pt modelId="{B9319A71-EE28-4174-A799-B2EE19D2F468}" type="pres">
      <dgm:prSet presAssocID="{2B70007F-5ECB-4C36-A21F-FC14218AEDDD}" presName="Name0" presStyleCnt="0">
        <dgm:presLayoutVars>
          <dgm:dir/>
          <dgm:animLvl val="lvl"/>
          <dgm:resizeHandles val="exact"/>
        </dgm:presLayoutVars>
      </dgm:prSet>
      <dgm:spPr/>
    </dgm:pt>
    <dgm:pt modelId="{D098D476-5CE4-4FC1-AC83-EE2611367115}" type="pres">
      <dgm:prSet presAssocID="{8099D810-DE60-448B-A135-83AD95A3D24A}" presName="boxAndChildren" presStyleCnt="0"/>
      <dgm:spPr/>
    </dgm:pt>
    <dgm:pt modelId="{F3180CE1-37A9-4F84-B2CF-181740072E14}" type="pres">
      <dgm:prSet presAssocID="{8099D810-DE60-448B-A135-83AD95A3D24A}" presName="parentTextBox" presStyleLbl="node1" presStyleIdx="0" presStyleCnt="3"/>
      <dgm:spPr/>
    </dgm:pt>
    <dgm:pt modelId="{D9A6FDFB-99CE-475C-AE64-7B91490A7A4D}" type="pres">
      <dgm:prSet presAssocID="{CB47D910-A4D7-4758-8CB9-43B94FEFC04A}" presName="sp" presStyleCnt="0"/>
      <dgm:spPr/>
    </dgm:pt>
    <dgm:pt modelId="{BBBD4AD0-CBCB-4A89-989A-C9F481CA87DC}" type="pres">
      <dgm:prSet presAssocID="{76013D58-B9E5-4F7B-96E4-66F7783F6E1A}" presName="arrowAndChildren" presStyleCnt="0"/>
      <dgm:spPr/>
    </dgm:pt>
    <dgm:pt modelId="{E9FB9A08-8121-47A7-B01E-2A5AD03B7415}" type="pres">
      <dgm:prSet presAssocID="{76013D58-B9E5-4F7B-96E4-66F7783F6E1A}" presName="parentTextArrow" presStyleLbl="node1" presStyleIdx="1" presStyleCnt="3"/>
      <dgm:spPr/>
    </dgm:pt>
    <dgm:pt modelId="{C6EC8E5F-5F59-473E-876A-80714839A6FC}" type="pres">
      <dgm:prSet presAssocID="{13055AED-B20F-4AE5-A931-7D11DB9C8FA4}" presName="sp" presStyleCnt="0"/>
      <dgm:spPr/>
    </dgm:pt>
    <dgm:pt modelId="{60372469-7D37-487F-84FE-847FDCBDCA81}" type="pres">
      <dgm:prSet presAssocID="{4FEE0818-CF14-48B5-B2F5-EAB9538E062E}" presName="arrowAndChildren" presStyleCnt="0"/>
      <dgm:spPr/>
    </dgm:pt>
    <dgm:pt modelId="{CF79F3CC-4A05-4BD9-92FF-DAA1CCB876EF}" type="pres">
      <dgm:prSet presAssocID="{4FEE0818-CF14-48B5-B2F5-EAB9538E062E}" presName="parentTextArrow" presStyleLbl="node1" presStyleIdx="2" presStyleCnt="3"/>
      <dgm:spPr/>
    </dgm:pt>
  </dgm:ptLst>
  <dgm:cxnLst>
    <dgm:cxn modelId="{73479405-4FA9-44CA-9402-B1955CC0DCBD}" srcId="{2B70007F-5ECB-4C36-A21F-FC14218AEDDD}" destId="{76013D58-B9E5-4F7B-96E4-66F7783F6E1A}" srcOrd="1" destOrd="0" parTransId="{48039E00-1349-4FBA-B309-80FC4A6CAF3E}" sibTransId="{CB47D910-A4D7-4758-8CB9-43B94FEFC04A}"/>
    <dgm:cxn modelId="{6DC57141-0FA2-47C1-9D6E-78A0469EB68D}" srcId="{2B70007F-5ECB-4C36-A21F-FC14218AEDDD}" destId="{4FEE0818-CF14-48B5-B2F5-EAB9538E062E}" srcOrd="0" destOrd="0" parTransId="{0723AB06-70EE-4C59-AD13-7030E7AAC4E3}" sibTransId="{13055AED-B20F-4AE5-A931-7D11DB9C8FA4}"/>
    <dgm:cxn modelId="{7CBDD844-5289-4537-B08A-A1ED90078499}" type="presOf" srcId="{2B70007F-5ECB-4C36-A21F-FC14218AEDDD}" destId="{B9319A71-EE28-4174-A799-B2EE19D2F468}" srcOrd="0" destOrd="0" presId="urn:microsoft.com/office/officeart/2005/8/layout/process4"/>
    <dgm:cxn modelId="{35FA1169-AF9E-49F0-8034-167F8114EA85}" type="presOf" srcId="{8099D810-DE60-448B-A135-83AD95A3D24A}" destId="{F3180CE1-37A9-4F84-B2CF-181740072E14}" srcOrd="0" destOrd="0" presId="urn:microsoft.com/office/officeart/2005/8/layout/process4"/>
    <dgm:cxn modelId="{A80B2053-7D9D-4186-8555-741000541C57}" type="presOf" srcId="{4FEE0818-CF14-48B5-B2F5-EAB9538E062E}" destId="{CF79F3CC-4A05-4BD9-92FF-DAA1CCB876EF}" srcOrd="0" destOrd="0" presId="urn:microsoft.com/office/officeart/2005/8/layout/process4"/>
    <dgm:cxn modelId="{89F012A3-75BF-45EB-979B-1D9A0FFC9306}" srcId="{2B70007F-5ECB-4C36-A21F-FC14218AEDDD}" destId="{8099D810-DE60-448B-A135-83AD95A3D24A}" srcOrd="2" destOrd="0" parTransId="{F8EF4783-0589-4E36-A624-F4C75CADB72C}" sibTransId="{EA142719-00B7-4ADF-8F0A-C748D25DDA62}"/>
    <dgm:cxn modelId="{067ECCAD-61F9-4389-B220-F7FC71F90FAD}" type="presOf" srcId="{76013D58-B9E5-4F7B-96E4-66F7783F6E1A}" destId="{E9FB9A08-8121-47A7-B01E-2A5AD03B7415}" srcOrd="0" destOrd="0" presId="urn:microsoft.com/office/officeart/2005/8/layout/process4"/>
    <dgm:cxn modelId="{8744B335-6A7B-434A-AF3E-2A489D7C4030}" type="presParOf" srcId="{B9319A71-EE28-4174-A799-B2EE19D2F468}" destId="{D098D476-5CE4-4FC1-AC83-EE2611367115}" srcOrd="0" destOrd="0" presId="urn:microsoft.com/office/officeart/2005/8/layout/process4"/>
    <dgm:cxn modelId="{031C763C-4348-4E3B-8C31-860F60111D0C}" type="presParOf" srcId="{D098D476-5CE4-4FC1-AC83-EE2611367115}" destId="{F3180CE1-37A9-4F84-B2CF-181740072E14}" srcOrd="0" destOrd="0" presId="urn:microsoft.com/office/officeart/2005/8/layout/process4"/>
    <dgm:cxn modelId="{A3374F7D-F756-4361-88A5-DB93C8B7622A}" type="presParOf" srcId="{B9319A71-EE28-4174-A799-B2EE19D2F468}" destId="{D9A6FDFB-99CE-475C-AE64-7B91490A7A4D}" srcOrd="1" destOrd="0" presId="urn:microsoft.com/office/officeart/2005/8/layout/process4"/>
    <dgm:cxn modelId="{821BEA57-7E1A-4BB3-8B46-E93E9D3F847F}" type="presParOf" srcId="{B9319A71-EE28-4174-A799-B2EE19D2F468}" destId="{BBBD4AD0-CBCB-4A89-989A-C9F481CA87DC}" srcOrd="2" destOrd="0" presId="urn:microsoft.com/office/officeart/2005/8/layout/process4"/>
    <dgm:cxn modelId="{45C72236-ABBA-4479-98E3-1DEF845EC51B}" type="presParOf" srcId="{BBBD4AD0-CBCB-4A89-989A-C9F481CA87DC}" destId="{E9FB9A08-8121-47A7-B01E-2A5AD03B7415}" srcOrd="0" destOrd="0" presId="urn:microsoft.com/office/officeart/2005/8/layout/process4"/>
    <dgm:cxn modelId="{B3469D5C-AF17-4E9D-A2A8-54D1EF4DB66B}" type="presParOf" srcId="{B9319A71-EE28-4174-A799-B2EE19D2F468}" destId="{C6EC8E5F-5F59-473E-876A-80714839A6FC}" srcOrd="3" destOrd="0" presId="urn:microsoft.com/office/officeart/2005/8/layout/process4"/>
    <dgm:cxn modelId="{FBEDCBB7-4726-4E4A-9CE3-E6EEFDB70737}" type="presParOf" srcId="{B9319A71-EE28-4174-A799-B2EE19D2F468}" destId="{60372469-7D37-487F-84FE-847FDCBDCA81}" srcOrd="4" destOrd="0" presId="urn:microsoft.com/office/officeart/2005/8/layout/process4"/>
    <dgm:cxn modelId="{04B13905-381C-42E7-8862-AA50B82F5F9C}" type="presParOf" srcId="{60372469-7D37-487F-84FE-847FDCBDCA81}" destId="{CF79F3CC-4A05-4BD9-92FF-DAA1CCB876E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80CE1-37A9-4F84-B2CF-181740072E14}">
      <dsp:nvSpPr>
        <dsp:cNvPr id="0" name=""/>
        <dsp:cNvSpPr/>
      </dsp:nvSpPr>
      <dsp:spPr>
        <a:xfrm>
          <a:off x="0" y="3785745"/>
          <a:ext cx="5707089" cy="12425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bg1"/>
              </a:solidFill>
            </a:rPr>
            <a:t>Solutions</a:t>
          </a:r>
        </a:p>
      </dsp:txBody>
      <dsp:txXfrm>
        <a:off x="0" y="3785745"/>
        <a:ext cx="5707089" cy="1242566"/>
      </dsp:txXfrm>
    </dsp:sp>
    <dsp:sp modelId="{E9FB9A08-8121-47A7-B01E-2A5AD03B7415}">
      <dsp:nvSpPr>
        <dsp:cNvPr id="0" name=""/>
        <dsp:cNvSpPr/>
      </dsp:nvSpPr>
      <dsp:spPr>
        <a:xfrm rot="10800000">
          <a:off x="0" y="1893316"/>
          <a:ext cx="5707089" cy="191106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bg1"/>
              </a:solidFill>
            </a:rPr>
            <a:t>Data</a:t>
          </a:r>
        </a:p>
      </dsp:txBody>
      <dsp:txXfrm rot="10800000">
        <a:off x="0" y="1893316"/>
        <a:ext cx="5707089" cy="1241753"/>
      </dsp:txXfrm>
    </dsp:sp>
    <dsp:sp modelId="{CF79F3CC-4A05-4BD9-92FF-DAA1CCB876EF}">
      <dsp:nvSpPr>
        <dsp:cNvPr id="0" name=""/>
        <dsp:cNvSpPr/>
      </dsp:nvSpPr>
      <dsp:spPr>
        <a:xfrm rot="10800000">
          <a:off x="0" y="888"/>
          <a:ext cx="5707089" cy="191106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bg1"/>
              </a:solidFill>
            </a:rPr>
            <a:t>Management Questions</a:t>
          </a:r>
        </a:p>
      </dsp:txBody>
      <dsp:txXfrm rot="10800000">
        <a:off x="0" y="888"/>
        <a:ext cx="5707089" cy="1241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99896-CD18-4611-8843-B80B51DDC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76ED-308F-45B3-99DB-4A2F194A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alkenone molecule</a:t>
            </a:r>
          </a:p>
          <a:p>
            <a:r>
              <a:rPr lang="en-US" dirty="0"/>
              <a:t>background is in paleoclimatology, where we</a:t>
            </a:r>
            <a:r>
              <a:rPr lang="en-US" baseline="0" dirty="0"/>
              <a:t> use these chromatographs to reconstruct past climate conditions</a:t>
            </a:r>
          </a:p>
          <a:p>
            <a:r>
              <a:rPr lang="en-US" baseline="0" dirty="0"/>
              <a:t>‘noise’ is data! noise gives us a lot of information in this data that would be otherwise missed</a:t>
            </a:r>
          </a:p>
          <a:p>
            <a:endParaRPr lang="en-US" dirty="0"/>
          </a:p>
          <a:p>
            <a:r>
              <a:rPr lang="en-US" dirty="0"/>
              <a:t>works for the past 120 million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00EB3-B708-C840-A0DC-174E245B00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4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polyfluorinated</a:t>
            </a:r>
            <a:r>
              <a:rPr lang="en-US" dirty="0"/>
              <a:t> </a:t>
            </a:r>
            <a:r>
              <a:rPr lang="en-US" dirty="0" err="1"/>
              <a:t>chem</a:t>
            </a:r>
            <a:r>
              <a:rPr lang="en-US" dirty="0"/>
              <a:t> structure</a:t>
            </a:r>
          </a:p>
          <a:p>
            <a:r>
              <a:rPr lang="en-US" dirty="0"/>
              <a:t>Noise is a problem for quantitation, but noise can also can</a:t>
            </a:r>
            <a:r>
              <a:rPr lang="en-US" baseline="0" dirty="0"/>
              <a:t> be signal.</a:t>
            </a:r>
            <a:endParaRPr lang="en-US" dirty="0"/>
          </a:p>
          <a:p>
            <a:r>
              <a:rPr lang="en-US" dirty="0"/>
              <a:t>Can we use existing,</a:t>
            </a:r>
            <a:r>
              <a:rPr lang="en-US" baseline="0" dirty="0"/>
              <a:t> noisy data to gain insights into the PFAS problem?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Overview of Existing PFAS Chemistry and Laboratory Analysis Methods </a:t>
            </a:r>
            <a:r>
              <a:rPr lang="en-US" dirty="0" err="1"/>
              <a:t>Taryn</a:t>
            </a:r>
            <a:r>
              <a:rPr lang="en-US" dirty="0"/>
              <a:t> McKnight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13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</a:t>
            </a:r>
            <a:r>
              <a:rPr lang="en-US" baseline="0" dirty="0"/>
              <a:t> expected correlation between the concentration PCE and TCE that </a:t>
            </a:r>
            <a:r>
              <a:rPr lang="en-US" b="1" baseline="0" dirty="0"/>
              <a:t>we see in our</a:t>
            </a:r>
            <a:r>
              <a:rPr lang="en-US" baseline="0" dirty="0"/>
              <a:t> </a:t>
            </a:r>
            <a:r>
              <a:rPr lang="en-US" b="1" baseline="0" dirty="0"/>
              <a:t>data </a:t>
            </a:r>
            <a:r>
              <a:rPr lang="en-US" b="0" baseline="0" dirty="0"/>
              <a:t>is due to the breakdown of these chemicals in the environment. PCE is a precursor to TCE in the breakdown process. We expect similar relationships with PFAS.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THESE CORRELATIONS are useful for interpolating missing data. (</a:t>
            </a:r>
            <a:r>
              <a:rPr lang="en-US" b="1" baseline="0" dirty="0" err="1"/>
              <a:t>Eg</a:t>
            </a:r>
            <a:r>
              <a:rPr lang="en-US" b="1" baseline="0" dirty="0"/>
              <a:t>, only measured PCE, but want to model how much TCE)</a:t>
            </a:r>
            <a:endParaRPr lang="en-US" b="1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a local scale, PFAS concentrations vary</a:t>
            </a:r>
            <a:r>
              <a:rPr lang="en-US" baseline="0" dirty="0"/>
              <a:t> and our limited data are already enough to start tentatively investigating source areas.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variations are controlled by: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Natural</a:t>
            </a:r>
            <a:r>
              <a:rPr lang="en-US" baseline="0" dirty="0"/>
              <a:t> processes (</a:t>
            </a:r>
            <a:r>
              <a:rPr lang="en-US" baseline="0" dirty="0" err="1"/>
              <a:t>eg</a:t>
            </a:r>
            <a:r>
              <a:rPr lang="en-US" baseline="0" dirty="0"/>
              <a:t> geology, precipitation, evaporation)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 Anthropogenic effects (</a:t>
            </a:r>
            <a:r>
              <a:rPr lang="en-US" baseline="0" dirty="0" err="1"/>
              <a:t>eg</a:t>
            </a:r>
            <a:r>
              <a:rPr lang="en-US" baseline="0" dirty="0"/>
              <a:t> water recycling, wastewater release, other contamination)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Chemical interactions between water + environment and </a:t>
            </a:r>
            <a:r>
              <a:rPr lang="en-US" baseline="0" dirty="0" err="1"/>
              <a:t>chems</a:t>
            </a:r>
            <a:r>
              <a:rPr lang="en-US" baseline="0" dirty="0"/>
              <a:t> within the water mixture (</a:t>
            </a:r>
            <a:r>
              <a:rPr lang="en-US" baseline="0" dirty="0" err="1"/>
              <a:t>eg</a:t>
            </a:r>
            <a:r>
              <a:rPr lang="en-US" baseline="0" dirty="0"/>
              <a:t> biotic or abiotic degradation to daughter products)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make a figure colored by the </a:t>
            </a:r>
            <a:r>
              <a:rPr lang="en-US" dirty="0" err="1"/>
              <a:t>pos</a:t>
            </a:r>
            <a:r>
              <a:rPr lang="en-US" dirty="0"/>
              <a:t>/</a:t>
            </a:r>
            <a:r>
              <a:rPr lang="en-US" dirty="0" err="1"/>
              <a:t>neg</a:t>
            </a:r>
            <a:r>
              <a:rPr lang="en-US" baseline="0" dirty="0"/>
              <a:t> value of all chemical pairs in the dataset, we get a </a:t>
            </a:r>
            <a:r>
              <a:rPr lang="en-US" baseline="0" dirty="0" err="1"/>
              <a:t>clustermap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everything is 100% correlated with itself.</a:t>
            </a:r>
          </a:p>
          <a:p>
            <a:r>
              <a:rPr lang="en-US" dirty="0"/>
              <a:t>These variations are controlled by: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Natural</a:t>
            </a:r>
            <a:r>
              <a:rPr lang="en-US" baseline="0" dirty="0"/>
              <a:t> processes (</a:t>
            </a:r>
            <a:r>
              <a:rPr lang="en-US" baseline="0" dirty="0" err="1"/>
              <a:t>eg</a:t>
            </a:r>
            <a:r>
              <a:rPr lang="en-US" baseline="0" dirty="0"/>
              <a:t> geology, precipitation, evaporation)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 Anthropogenic effects (</a:t>
            </a:r>
            <a:r>
              <a:rPr lang="en-US" baseline="0" dirty="0" err="1"/>
              <a:t>eg</a:t>
            </a:r>
            <a:r>
              <a:rPr lang="en-US" baseline="0" dirty="0"/>
              <a:t> water recycling, wastewater release, other contamination)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Chemical interactions between water + environment and </a:t>
            </a:r>
            <a:r>
              <a:rPr lang="en-US" baseline="0" dirty="0" err="1"/>
              <a:t>chems</a:t>
            </a:r>
            <a:r>
              <a:rPr lang="en-US" baseline="0" dirty="0"/>
              <a:t> within the water mixture (</a:t>
            </a:r>
            <a:r>
              <a:rPr lang="en-US" baseline="0" dirty="0" err="1"/>
              <a:t>eg</a:t>
            </a:r>
            <a:r>
              <a:rPr lang="en-US" baseline="0" dirty="0"/>
              <a:t> biotic or abiotic degradation to daughter products)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559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 and </a:t>
            </a:r>
            <a:r>
              <a:rPr lang="en-US" dirty="0" err="1"/>
              <a:t>UMAP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PCA</a:t>
            </a:r>
            <a:r>
              <a:rPr lang="en-US" dirty="0"/>
              <a:t> is Principal Component Analysis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UMAP</a:t>
            </a:r>
            <a:r>
              <a:rPr lang="en-US" dirty="0"/>
              <a:t> is a Uniform Manifold Approximation and Projection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dimension reduction technique that can be used for </a:t>
            </a:r>
            <a:r>
              <a:rPr lang="en-US" dirty="0" err="1"/>
              <a:t>visiualization</a:t>
            </a:r>
            <a:r>
              <a:rPr lang="en-US" dirty="0"/>
              <a:t> similarly to t-</a:t>
            </a:r>
            <a:r>
              <a:rPr lang="en-US" dirty="0" err="1"/>
              <a:t>SNE,but</a:t>
            </a:r>
            <a:r>
              <a:rPr lang="en-US" dirty="0"/>
              <a:t> also for general non-linear dimension reduction.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a local scale, PFAS concentrations vary</a:t>
            </a:r>
            <a:r>
              <a:rPr lang="en-US" baseline="0" dirty="0"/>
              <a:t> and our limited data are already enough to start tentatively investigating source areas.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variations are controlled by: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Natural</a:t>
            </a:r>
            <a:r>
              <a:rPr lang="en-US" baseline="0" dirty="0"/>
              <a:t> processes (</a:t>
            </a:r>
            <a:r>
              <a:rPr lang="en-US" baseline="0" dirty="0" err="1"/>
              <a:t>eg</a:t>
            </a:r>
            <a:r>
              <a:rPr lang="en-US" baseline="0" dirty="0"/>
              <a:t> geology, precipitation, evaporation)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 Anthropogenic effects (</a:t>
            </a:r>
            <a:r>
              <a:rPr lang="en-US" baseline="0" dirty="0" err="1"/>
              <a:t>eg</a:t>
            </a:r>
            <a:r>
              <a:rPr lang="en-US" baseline="0" dirty="0"/>
              <a:t> water recycling, wastewater release, other contamination)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Chemical interactions between water + environment and </a:t>
            </a:r>
            <a:r>
              <a:rPr lang="en-US" baseline="0" dirty="0" err="1"/>
              <a:t>chems</a:t>
            </a:r>
            <a:r>
              <a:rPr lang="en-US" baseline="0" dirty="0"/>
              <a:t> within the water mixture (</a:t>
            </a:r>
            <a:r>
              <a:rPr lang="en-US" baseline="0" dirty="0" err="1"/>
              <a:t>eg</a:t>
            </a:r>
            <a:r>
              <a:rPr lang="en-US" baseline="0" dirty="0"/>
              <a:t> biotic or abiotic degradation to daughter products)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On a local scale, PFAS concentrations vary</a:t>
            </a:r>
            <a:r>
              <a:rPr lang="en-US" sz="1400" baseline="0" dirty="0"/>
              <a:t> and our limited data are already enough to start predicting </a:t>
            </a:r>
            <a:r>
              <a:rPr lang="en-US" sz="1400" baseline="0" dirty="0" err="1"/>
              <a:t>exceedances</a:t>
            </a:r>
            <a:r>
              <a:rPr lang="en-US" sz="1400" baseline="0" dirty="0"/>
              <a:t> of the US EPA HAL.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baseline="0" dirty="0"/>
              <a:t>HAL=health advisory level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Model predicts continuously, but then we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Thresholded</a:t>
            </a:r>
            <a:r>
              <a:rPr lang="en-US" sz="1400" baseline="0" dirty="0"/>
              <a:t> using EPA HAL: rate of false </a:t>
            </a:r>
            <a:r>
              <a:rPr lang="en-US" sz="1400" baseline="0" dirty="0" err="1"/>
              <a:t>vs</a:t>
            </a:r>
            <a:r>
              <a:rPr lang="en-US" sz="1400" baseline="0" dirty="0"/>
              <a:t> true positives for </a:t>
            </a:r>
            <a:r>
              <a:rPr lang="en-US" sz="1400" baseline="0" dirty="0" err="1"/>
              <a:t>exceedances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Model predicts continuously, but then we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Thresholded</a:t>
            </a:r>
            <a:r>
              <a:rPr lang="en-US" sz="1400" baseline="0" dirty="0"/>
              <a:t> using EPA HAL: rate of false </a:t>
            </a:r>
            <a:r>
              <a:rPr lang="en-US" sz="1400" baseline="0" dirty="0" err="1"/>
              <a:t>vs</a:t>
            </a:r>
            <a:r>
              <a:rPr lang="en-US" sz="1400" baseline="0" dirty="0"/>
              <a:t> true positives for </a:t>
            </a:r>
            <a:r>
              <a:rPr lang="en-US" sz="1400" baseline="0" dirty="0" err="1"/>
              <a:t>exceedances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level= uses other </a:t>
            </a:r>
            <a:r>
              <a:rPr lang="en-US" dirty="0" err="1"/>
              <a:t>chemdata</a:t>
            </a:r>
            <a:r>
              <a:rPr lang="en-US" dirty="0"/>
              <a:t> (pH, </a:t>
            </a:r>
            <a:r>
              <a:rPr lang="en-US" dirty="0" err="1"/>
              <a:t>alk</a:t>
            </a:r>
            <a:r>
              <a:rPr lang="en-US" dirty="0"/>
              <a:t>, metals,</a:t>
            </a:r>
            <a:r>
              <a:rPr lang="en-US" baseline="0" dirty="0"/>
              <a:t> </a:t>
            </a:r>
            <a:r>
              <a:rPr lang="en-US" baseline="0" dirty="0" err="1"/>
              <a:t>anthro</a:t>
            </a:r>
            <a:r>
              <a:rPr lang="en-US" baseline="0" dirty="0"/>
              <a:t> chemicals) to ID connected water bearing zones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851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level= uses other </a:t>
            </a:r>
            <a:r>
              <a:rPr lang="en-US" dirty="0" err="1"/>
              <a:t>chemdata</a:t>
            </a:r>
            <a:r>
              <a:rPr lang="en-US" dirty="0"/>
              <a:t> cluster similar-looking wells which</a:t>
            </a:r>
            <a:r>
              <a:rPr lang="en-US" baseline="0" dirty="0"/>
              <a:t> may be useful for source area identification</a:t>
            </a:r>
          </a:p>
          <a:p>
            <a:endParaRPr lang="en-US" baseline="0" dirty="0"/>
          </a:p>
          <a:p>
            <a:r>
              <a:rPr lang="en-US" baseline="0" dirty="0"/>
              <a:t>We developed the dataset to do this during the </a:t>
            </a:r>
            <a:r>
              <a:rPr lang="en-US" baseline="0" dirty="0" err="1"/>
              <a:t>datathon</a:t>
            </a:r>
            <a:r>
              <a:rPr lang="en-US" baseline="0" dirty="0"/>
              <a:t> yesterday and today and will continue developing this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4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79c6e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a79c6eb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a79c6ebb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everywhere—there</a:t>
            </a:r>
            <a:r>
              <a:rPr lang="en-US" baseline="0" dirty="0"/>
              <a:t> is no part of the state (or world) that is unaffected.</a:t>
            </a:r>
          </a:p>
          <a:p>
            <a:endParaRPr lang="en-US" baseline="0" dirty="0"/>
          </a:p>
          <a:p>
            <a:r>
              <a:rPr lang="en-US" baseline="0" dirty="0"/>
              <a:t>But there is good news: there are locations where PFAS are non-detect and/or below regulatory thresholds.</a:t>
            </a:r>
          </a:p>
          <a:p>
            <a:endParaRPr lang="en-US" baseline="0" dirty="0"/>
          </a:p>
          <a:p>
            <a:r>
              <a:rPr lang="en-US" baseline="0" dirty="0"/>
              <a:t>Goal: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Protect these ‘clean’ sources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Stop contamination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Clean up contaminated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576ED-308F-45B3-99DB-4A2F194AC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66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437E18-CEFC-46B4-B80B-6FEA30B67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1959" y="4905409"/>
            <a:ext cx="5078205" cy="12801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21C3A9-E13D-4061-B350-FC7AD44C2D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619" y="4934948"/>
            <a:ext cx="1846385" cy="1280160"/>
          </a:xfrm>
          <a:prstGeom prst="rect">
            <a:avLst/>
          </a:prstGeom>
        </p:spPr>
      </p:pic>
      <p:pic>
        <p:nvPicPr>
          <p:cNvPr id="20" name="Picture 1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53BF16F-1020-42D9-98AD-B5F22FE326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5119" y="4909583"/>
            <a:ext cx="1913979" cy="1275986"/>
          </a:xfrm>
          <a:prstGeom prst="rect">
            <a:avLst/>
          </a:prstGeom>
        </p:spPr>
      </p:pic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4001761B-09D5-4B29-AF67-FD34D1BD5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4CD508-14FE-4ACC-9F67-F8B3C2AED1F7}"/>
              </a:ext>
            </a:extLst>
          </p:cNvPr>
          <p:cNvGrpSpPr/>
          <p:nvPr userDrawn="1"/>
        </p:nvGrpSpPr>
        <p:grpSpPr>
          <a:xfrm>
            <a:off x="0" y="0"/>
            <a:ext cx="12192000" cy="4235570"/>
            <a:chOff x="0" y="0"/>
            <a:chExt cx="12192000" cy="6858000"/>
          </a:xfrm>
        </p:grpSpPr>
        <p:pic>
          <p:nvPicPr>
            <p:cNvPr id="24" name="Picture 23" descr="A picture containing maraca&#10;&#10;Description automatically generated">
              <a:extLst>
                <a:ext uri="{FF2B5EF4-FFF2-40B4-BE49-F238E27FC236}">
                  <a16:creationId xmlns:a16="http://schemas.microsoft.com/office/drawing/2014/main" id="{75FA4237-1155-4CCD-AB61-F7428B3B5E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2420112"/>
            </a:xfrm>
            <a:prstGeom prst="rect">
              <a:avLst/>
            </a:prstGeom>
            <a:ln>
              <a:noFill/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854B02-C240-4568-BAB8-6B9245FA8D5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36000">
                  <a:schemeClr val="accent5">
                    <a:lumMod val="50000"/>
                  </a:schemeClr>
                </a:gs>
                <a:gs pos="2000">
                  <a:schemeClr val="accent5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5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8A89-2B43-4552-B927-C15D5EEB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09E81-5CC6-4804-8B65-CB6BBAC02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F02B-1D02-4FC8-A741-20B7A8C2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F83B-1A72-41BF-89BE-B8E45984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ADD6-7D68-4A8A-8C08-41B3236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CB9C4-1A94-4C1E-B957-B0343013E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6107E-A623-400E-858B-B5BAB1C1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898E-F0C2-48B3-AC75-6FEB808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4808-2758-49F9-9E7A-18E86719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D2F0-C2BA-4FE4-B383-654E3E7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1F4E79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0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1959" y="4905409"/>
            <a:ext cx="5078205" cy="12801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3" name="Google Shape;13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0619" y="4934948"/>
            <a:ext cx="1846385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0" descr="A picture containing drawing, light&#10;&#10;Description automatically generated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5119" y="4909583"/>
            <a:ext cx="1913979" cy="127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0"/>
          <p:cNvGrpSpPr/>
          <p:nvPr/>
        </p:nvGrpSpPr>
        <p:grpSpPr>
          <a:xfrm>
            <a:off x="0" y="0"/>
            <a:ext cx="12192000" cy="4235570"/>
            <a:chOff x="0" y="0"/>
            <a:chExt cx="12192000" cy="6858000"/>
          </a:xfrm>
        </p:grpSpPr>
        <p:pic>
          <p:nvPicPr>
            <p:cNvPr id="17" name="Google Shape;17;p10" descr="A picture containing maraca&#10;&#10;Description automatically generated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88952" cy="2420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E4E79">
                    <a:alpha val="0"/>
                  </a:srgbClr>
                </a:gs>
                <a:gs pos="2000">
                  <a:srgbClr val="1E4E79">
                    <a:alpha val="0"/>
                  </a:srgbClr>
                </a:gs>
                <a:gs pos="36000">
                  <a:srgbClr val="1E4E79"/>
                </a:gs>
                <a:gs pos="100000">
                  <a:srgbClr val="1E4E7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16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1"/>
          <p:cNvGrpSpPr/>
          <p:nvPr/>
        </p:nvGrpSpPr>
        <p:grpSpPr>
          <a:xfrm>
            <a:off x="0" y="0"/>
            <a:ext cx="12192000" cy="4235570"/>
            <a:chOff x="0" y="0"/>
            <a:chExt cx="12192000" cy="6858000"/>
          </a:xfrm>
        </p:grpSpPr>
        <p:pic>
          <p:nvPicPr>
            <p:cNvPr id="21" name="Google Shape;21;p11" descr="A picture containing maraca&#10;&#10;Description automatically generated"/>
            <p:cNvPicPr preferRelativeResize="0"/>
            <p:nvPr/>
          </p:nvPicPr>
          <p:blipFill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88952" cy="2420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E4E79">
                    <a:alpha val="0"/>
                  </a:srgbClr>
                </a:gs>
                <a:gs pos="2000">
                  <a:srgbClr val="1E4E79">
                    <a:alpha val="0"/>
                  </a:srgbClr>
                </a:gs>
                <a:gs pos="36000">
                  <a:srgbClr val="1E4E79"/>
                </a:gs>
                <a:gs pos="100000">
                  <a:srgbClr val="1E4E7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0" y="64899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11" descr="A picture containing drawing, light&#10;&#10;Description automatically generated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4161" y="5684426"/>
            <a:ext cx="1695796" cy="1130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328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2" descr="A picture containing drawing, light&#10;&#10;Description automatically generated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7625" y="3536247"/>
            <a:ext cx="4650308" cy="3100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66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211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299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85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137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3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EF1AF-353C-4134-9374-F94844E5A202}"/>
              </a:ext>
            </a:extLst>
          </p:cNvPr>
          <p:cNvGrpSpPr/>
          <p:nvPr userDrawn="1"/>
        </p:nvGrpSpPr>
        <p:grpSpPr>
          <a:xfrm>
            <a:off x="0" y="0"/>
            <a:ext cx="12192000" cy="4235570"/>
            <a:chOff x="0" y="0"/>
            <a:chExt cx="12192000" cy="6858000"/>
          </a:xfrm>
        </p:grpSpPr>
        <p:pic>
          <p:nvPicPr>
            <p:cNvPr id="12" name="Picture 11" descr="A picture containing maraca&#10;&#10;Description automatically generated">
              <a:extLst>
                <a:ext uri="{FF2B5EF4-FFF2-40B4-BE49-F238E27FC236}">
                  <a16:creationId xmlns:a16="http://schemas.microsoft.com/office/drawing/2014/main" id="{FFFC3206-EF4B-4CD3-96E5-1899291219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2420112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A99A78-1B3E-42B0-B52A-ACA183B1384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36000">
                  <a:schemeClr val="accent5">
                    <a:lumMod val="50000"/>
                  </a:schemeClr>
                </a:gs>
                <a:gs pos="2000">
                  <a:schemeClr val="accent5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EA88BF-67A6-4393-8E82-4164660D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A822-B08B-424B-8284-19D678DD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C3E15E95-B431-4A40-9F99-A525B0FA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998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7149BF-74AA-42FD-B280-36AFE791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5816069-AAAD-4BAD-9D92-76FC60C260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1" y="5684426"/>
            <a:ext cx="1695796" cy="11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8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90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951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25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590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137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609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557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273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689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6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A1684FB-6ACE-41EC-979D-87C5B93A9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625" y="3536247"/>
            <a:ext cx="4650308" cy="31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34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2230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425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803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1679-3E3E-DA4C-882A-D9E185D172E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9B57-CC7C-AC49-BBB3-6807C8F2263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64FF-4D9B-47FD-8017-C0F467C6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1E70-FA8E-4DCC-913B-C9668B33F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F940B-971C-4D94-9CF3-4FF4D86D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8C313-8DB2-47E7-B150-FCAD2D2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289C1-F113-4217-969D-3C4ABD30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CCA62-CEA8-4151-A822-C5231FE4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C19A-7000-47F6-9623-ADF8B3EF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06350-CC21-473A-9043-CB039ECE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A2621-E0CB-402C-8E86-DEA8C507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0F31E-1D29-4404-9B31-BD1241F63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62D7F-8DDB-4611-AB87-ABBCAB55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15209-F003-47B6-A84C-B342E1AB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B4126-AE29-4432-AFDB-14A9D26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484E5-511C-4757-AA68-07E21F8D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4876-7003-408C-A3FD-E28E5322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70490-4187-49A0-B2A5-2B93F4D1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41BE-F4C1-45AD-8854-2004742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1D21-57B1-404B-B0A9-D486EB63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BF264-BEB0-4487-9844-6C1928B2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01871-B7AF-4C47-B5D4-FB1D100B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B9230-19E9-439B-9880-DD31D16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56D-10F7-43B1-93F9-D868108A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6575-3297-4B2D-A242-024CF615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E5DA-E600-45F0-A1E7-E219690E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2EAF-9C65-45B8-9478-DB32212B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0B29-0F53-40B8-9DBF-92750633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7687-50DB-42F6-9AD7-1AAF5605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154-CA35-4374-8A8E-3FB5DCBF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1A00B-C36D-439F-8F43-81650F8D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19BB1-16A9-4F97-8B69-3C11B071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F55B-DE1B-4B8C-8CBC-3787C135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12CE-3FBA-41BF-9697-6B38DC47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8E35E-4FDB-4206-9655-F9DE7B0E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5A8FA091-1957-45B1-AB17-42D88A853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3722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</p:spTree>
    <p:extLst>
      <p:ext uri="{BB962C8B-B14F-4D97-AF65-F5344CB8AC3E}">
        <p14:creationId xmlns:p14="http://schemas.microsoft.com/office/powerpoint/2010/main" val="325552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0" y="63722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085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541679-3E3E-DA4C-882A-D9E185D172E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11/17/2020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4169B57-CC7C-AC49-BBB3-6807C8F2263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81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terboards.ca.gov/drinking_water/certlic/drinkingwater/EDTlibrar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lik.com/us/" TargetMode="External"/><Relationship Id="rId2" Type="http://schemas.openxmlformats.org/officeDocument/2006/relationships/hyperlink" Target="https://www.waterboards.ca.gov/pfa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terboards.ca.gov/resources/data_databases/wq_science_symposium.html" TargetMode="External"/><Relationship Id="rId2" Type="http://schemas.openxmlformats.org/officeDocument/2006/relationships/hyperlink" Target="http://bit.ly/TrashDatathonFeb28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0E9-B512-469A-8188-FC74CBEC38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95400" y="1640696"/>
            <a:ext cx="9144000" cy="2387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PFAS Datathon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2E9CA-7BF3-4472-9149-ECDD2DFD5F8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0" y="2372534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Facilitator: Scott Coffin, Ph.D.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Research Scientist III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California State Water Boards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Division of Drinking Water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December 4-5, 2019</a:t>
            </a:r>
          </a:p>
        </p:txBody>
      </p:sp>
    </p:spTree>
    <p:extLst>
      <p:ext uri="{BB962C8B-B14F-4D97-AF65-F5344CB8AC3E}">
        <p14:creationId xmlns:p14="http://schemas.microsoft.com/office/powerpoint/2010/main" val="376397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0"/>
            <a:ext cx="10515600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Adona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C99DD540-D7C3-4DEF-9E22-8A7C102B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11708"/>
            <a:ext cx="12192000" cy="581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18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0"/>
            <a:ext cx="10515600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Adona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6F54F05E-13BA-4D1C-BCA7-D06D65100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711708"/>
            <a:ext cx="12192000" cy="578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52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0"/>
            <a:ext cx="10515600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Adona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3074" name="Picture 4" descr="image004">
            <a:extLst>
              <a:ext uri="{FF2B5EF4-FFF2-40B4-BE49-F238E27FC236}">
                <a16:creationId xmlns:a16="http://schemas.microsoft.com/office/drawing/2014/main" id="{4E6BE902-D922-4142-A181-2D7CAE02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1967"/>
            <a:ext cx="12192000" cy="603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6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553792" y="0"/>
            <a:ext cx="10952408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Fresno Area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7170" name="Picture 9" descr="image009">
            <a:extLst>
              <a:ext uri="{FF2B5EF4-FFF2-40B4-BE49-F238E27FC236}">
                <a16:creationId xmlns:a16="http://schemas.microsoft.com/office/drawing/2014/main" id="{A1C480A6-ADCF-49BE-9DA3-9904AB03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2695"/>
            <a:ext cx="12192000" cy="571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82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553792" y="0"/>
            <a:ext cx="10952408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Fresno Area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8194" name="Picture 10" descr="image010">
            <a:extLst>
              <a:ext uri="{FF2B5EF4-FFF2-40B4-BE49-F238E27FC236}">
                <a16:creationId xmlns:a16="http://schemas.microsoft.com/office/drawing/2014/main" id="{00C7D0EE-196D-40D3-BF7F-A7ECFD84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2695"/>
            <a:ext cx="12192000" cy="575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96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553792" y="0"/>
            <a:ext cx="10952408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Fresno Area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9218" name="Picture 12" descr="image011">
            <a:extLst>
              <a:ext uri="{FF2B5EF4-FFF2-40B4-BE49-F238E27FC236}">
                <a16:creationId xmlns:a16="http://schemas.microsoft.com/office/drawing/2014/main" id="{EAFEB6A4-1702-47F9-B0A5-C8D2DABC4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72695"/>
            <a:ext cx="12192000" cy="60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18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553792" y="0"/>
            <a:ext cx="10952408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San Jose Water Company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4098" name="Picture 6" descr="image006">
            <a:extLst>
              <a:ext uri="{FF2B5EF4-FFF2-40B4-BE49-F238E27FC236}">
                <a16:creationId xmlns:a16="http://schemas.microsoft.com/office/drawing/2014/main" id="{9C6839DB-4881-48F9-946A-0A3FD9B6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11707"/>
            <a:ext cx="12192000" cy="606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86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553792" y="0"/>
            <a:ext cx="10952408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San Jose Water Company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5122" name="Picture 7" descr="image007">
            <a:extLst>
              <a:ext uri="{FF2B5EF4-FFF2-40B4-BE49-F238E27FC236}">
                <a16:creationId xmlns:a16="http://schemas.microsoft.com/office/drawing/2014/main" id="{52184E13-1899-4845-941B-5F7CA15D4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11708"/>
            <a:ext cx="12192000" cy="61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85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553792" y="0"/>
            <a:ext cx="10952408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San Jose Water Company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6146" name="Picture 8" descr="image008">
            <a:extLst>
              <a:ext uri="{FF2B5EF4-FFF2-40B4-BE49-F238E27FC236}">
                <a16:creationId xmlns:a16="http://schemas.microsoft.com/office/drawing/2014/main" id="{E29BA10A-CF75-42CD-8C25-7BF6098A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67648"/>
            <a:ext cx="12192000" cy="514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79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Preliminary Trend: Fate and Transport Trend?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469EB1-A461-412A-AEDD-B3471BCDA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84420"/>
            <a:ext cx="12192000" cy="56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7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B94C9A7-0A31-4FE6-98D7-467142F4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64"/>
            <a:ext cx="10515600" cy="1325563"/>
          </a:xfrm>
        </p:spPr>
        <p:txBody>
          <a:bodyPr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Why We’re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F530C0-4CDA-4BDD-AB3A-B9F0C5A1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7595" y="2002532"/>
            <a:ext cx="4119418" cy="54186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might we build the foundation for solutions?</a:t>
            </a: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9F0922C-85A7-4E4A-916A-28C6D9A8F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571442"/>
              </p:ext>
            </p:extLst>
          </p:nvPr>
        </p:nvGraphicFramePr>
        <p:xfrm>
          <a:off x="4529111" y="1625600"/>
          <a:ext cx="570708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10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2076-28CE-45FE-9447-441473FC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312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Summary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0431-0768-46BE-8254-31AEE429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75"/>
            <a:ext cx="10515600" cy="2809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YES, we can visually discern any PFAS chemical occurrence trends from CA PFAS data.</a:t>
            </a:r>
          </a:p>
          <a:p>
            <a:r>
              <a:rPr lang="en-US" dirty="0">
                <a:solidFill>
                  <a:schemeClr val="bg1"/>
                </a:solidFill>
              </a:rPr>
              <a:t>Multiple potential explanations exist for these trends.</a:t>
            </a:r>
          </a:p>
          <a:p>
            <a:r>
              <a:rPr lang="en-US" dirty="0">
                <a:solidFill>
                  <a:schemeClr val="bg1"/>
                </a:solidFill>
              </a:rPr>
              <a:t>Additional detailed data is needed to further evaluate these trends such as: well data, pumping rates, capture zones, screen lengths, ground water flow vectors, business types, PFAS use trends, etc. </a:t>
            </a:r>
          </a:p>
          <a:p>
            <a:r>
              <a:rPr lang="en-US" dirty="0">
                <a:solidFill>
                  <a:schemeClr val="bg1"/>
                </a:solidFill>
              </a:rPr>
              <a:t>Evaluate observed trends using additional data sources.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74DE40-D71C-4AA5-A6E2-6A35B6C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</p:spTree>
    <p:extLst>
      <p:ext uri="{BB962C8B-B14F-4D97-AF65-F5344CB8AC3E}">
        <p14:creationId xmlns:p14="http://schemas.microsoft.com/office/powerpoint/2010/main" val="1709134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63C2E-0A6E-4866-B98C-03604B5656E8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</a:t>
            </a:r>
            <a:r>
              <a:rPr lang="en-US" sz="5400" b="1" dirty="0">
                <a:solidFill>
                  <a:schemeClr val="bg1"/>
                </a:solidFill>
              </a:rPr>
              <a:t> you!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48235F-6EC9-4DD9-83F9-A73051AEF247}"/>
              </a:ext>
            </a:extLst>
          </p:cNvPr>
          <p:cNvSpPr txBox="1">
            <a:spLocks/>
          </p:cNvSpPr>
          <p:nvPr/>
        </p:nvSpPr>
        <p:spPr>
          <a:xfrm>
            <a:off x="1524000" y="712318"/>
            <a:ext cx="9144000" cy="23948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chemeClr val="bg1"/>
                </a:solidFill>
              </a:rPr>
              <a:t>Draft/Preliminary: 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>
                <a:solidFill>
                  <a:schemeClr val="bg1"/>
                </a:solidFill>
              </a:rPr>
              <a:t>CA PFAS Data 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>
                <a:solidFill>
                  <a:schemeClr val="bg1"/>
                </a:solidFill>
              </a:rPr>
              <a:t>Fingerprint Analysis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AB19770-6DB0-4078-B1F2-193E4C824FEA}"/>
              </a:ext>
            </a:extLst>
          </p:cNvPr>
          <p:cNvSpPr txBox="1">
            <a:spLocks/>
          </p:cNvSpPr>
          <p:nvPr/>
        </p:nvSpPr>
        <p:spPr>
          <a:xfrm>
            <a:off x="1676400" y="3107173"/>
            <a:ext cx="9144000" cy="10105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Matt Small and Shea Caspersen, U.S. EPA Region 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93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0E9-B512-469A-8188-FC74CBEC38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95400" y="1699419"/>
            <a:ext cx="9144000" cy="2387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PFAS ANALYSIS AND INTERVENTION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2E9CA-7BF3-4472-9149-ECDD2DFD5F8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47800" y="3870960"/>
            <a:ext cx="9144000" cy="104394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Melissa Salazar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Andrew Cullen, Brittany </a:t>
            </a:r>
            <a:r>
              <a:rPr lang="en-US" dirty="0" err="1">
                <a:solidFill>
                  <a:schemeClr val="bg1"/>
                </a:solidFill>
              </a:rPr>
              <a:t>Saleeby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5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PFAS ANALYSIS AND INTERVENTION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Background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5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Web based application to analyze and possibly implement interventions to prevent further contamination.</a:t>
            </a:r>
          </a:p>
          <a:p>
            <a:r>
              <a:rPr lang="en-US" dirty="0">
                <a:solidFill>
                  <a:schemeClr val="bg1"/>
                </a:solidFill>
              </a:rPr>
              <a:t>Analysis may be time consuming or the personnel to do the analysis is non-existent</a:t>
            </a:r>
          </a:p>
          <a:p>
            <a:r>
              <a:rPr lang="en-US" dirty="0">
                <a:solidFill>
                  <a:schemeClr val="bg1"/>
                </a:solidFill>
              </a:rPr>
              <a:t>The initial dataset came from a test site along the Santa Ana River</a:t>
            </a:r>
          </a:p>
        </p:txBody>
      </p:sp>
    </p:spTree>
    <p:extLst>
      <p:ext uri="{BB962C8B-B14F-4D97-AF65-F5344CB8AC3E}">
        <p14:creationId xmlns:p14="http://schemas.microsoft.com/office/powerpoint/2010/main" val="2014798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2076-28CE-45FE-9447-441473FC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312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0431-0768-46BE-8254-31AEE429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75"/>
            <a:ext cx="10515600" cy="2809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Sourcing existing resources: CA Water Boards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https://www.waterboards.ca.gov/drinking_water/certlic/drinkingwater/EDTlibrary.html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Wrangling data to provide appropriate format for analysis</a:t>
            </a:r>
          </a:p>
          <a:p>
            <a:r>
              <a:rPr lang="en-US" dirty="0">
                <a:solidFill>
                  <a:schemeClr val="bg1"/>
                </a:solidFill>
              </a:rPr>
              <a:t>Standardizing the process to create consistency</a:t>
            </a:r>
          </a:p>
          <a:p>
            <a:r>
              <a:rPr lang="en-US" dirty="0">
                <a:solidFill>
                  <a:schemeClr val="bg1"/>
                </a:solidFill>
              </a:rPr>
              <a:t>Developing pipelines for long term analysis and insight generation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PFAS ANALYSIS AND INTERVENTION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</p:spTree>
    <p:extLst>
      <p:ext uri="{BB962C8B-B14F-4D97-AF65-F5344CB8AC3E}">
        <p14:creationId xmlns:p14="http://schemas.microsoft.com/office/powerpoint/2010/main" val="4046511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PFAS ANALYSIS AND INTERVENTION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9AFB-ECF4-4B51-8EDA-E79727F1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2076-28CE-45FE-9447-441473FC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312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Summary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0431-0768-46BE-8254-31AEE429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75"/>
            <a:ext cx="10515600" cy="2809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Minor code changes to improve efficiencies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 a weather API to bring in historical data as well as forecasted</a:t>
            </a:r>
          </a:p>
          <a:p>
            <a:r>
              <a:rPr lang="en-US" dirty="0">
                <a:solidFill>
                  <a:schemeClr val="bg1"/>
                </a:solidFill>
              </a:rPr>
              <a:t>https://meldataaa.shinyapps.io/PFAS_Analysis_and_Intervention/</a:t>
            </a:r>
          </a:p>
          <a:p>
            <a:r>
              <a:rPr lang="en-US" dirty="0">
                <a:solidFill>
                  <a:schemeClr val="bg1"/>
                </a:solidFill>
              </a:rPr>
              <a:t>https://github.com/CAWaterBoardDataCenter/PFAS-Analysis-and-Intervention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PFAS ANALYSIS AND INTERVENTION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</p:spTree>
    <p:extLst>
      <p:ext uri="{BB962C8B-B14F-4D97-AF65-F5344CB8AC3E}">
        <p14:creationId xmlns:p14="http://schemas.microsoft.com/office/powerpoint/2010/main" val="3826580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63C2E-0A6E-4866-B98C-03604B5656E8}"/>
              </a:ext>
            </a:extLst>
          </p:cNvPr>
          <p:cNvSpPr txBox="1">
            <a:spLocks/>
          </p:cNvSpPr>
          <p:nvPr/>
        </p:nvSpPr>
        <p:spPr>
          <a:xfrm>
            <a:off x="1190625" y="16589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</a:t>
            </a:r>
            <a:r>
              <a:rPr lang="en-US" sz="5400" b="1" dirty="0">
                <a:solidFill>
                  <a:schemeClr val="bg1"/>
                </a:solidFill>
              </a:rPr>
              <a:t> you!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FE0D6-7559-4200-BF77-70B82F8EAA87}"/>
              </a:ext>
            </a:extLst>
          </p:cNvPr>
          <p:cNvSpPr txBox="1">
            <a:spLocks/>
          </p:cNvSpPr>
          <p:nvPr/>
        </p:nvSpPr>
        <p:spPr>
          <a:xfrm>
            <a:off x="1276350" y="135969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PFAS ANALYSIS AND INTERVENTION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3C54C7-2141-44A4-B347-4DA3AE2DD9B5}"/>
              </a:ext>
            </a:extLst>
          </p:cNvPr>
          <p:cNvSpPr txBox="1">
            <a:spLocks/>
          </p:cNvSpPr>
          <p:nvPr/>
        </p:nvSpPr>
        <p:spPr>
          <a:xfrm>
            <a:off x="1276350" y="239236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Melissa Salazar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Andrew Cullen, Brittany </a:t>
            </a:r>
            <a:r>
              <a:rPr lang="en-US" dirty="0" err="1">
                <a:solidFill>
                  <a:schemeClr val="bg1"/>
                </a:solidFill>
              </a:rPr>
              <a:t>Saleeby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3999" y="93538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PFAS In Drinking Water: Correlations to PFAS in Blood Serum?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-104931" y="3127512"/>
            <a:ext cx="12296931" cy="174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12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Dori Bellan (DWQ), Emily Houlihan (DWQ),</a:t>
            </a:r>
            <a:endParaRPr sz="12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Payman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Alemi (DDW), Hung Bui (DDW),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Rassam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Zarghami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(DDW),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Heidi Dieffenbach-Carle (Wood E&amp;I, PLC)</a:t>
            </a:r>
            <a:endParaRPr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1217613" y="753533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THE RELATIVE CONTRIBUTION OF PFAS IN DRINKING WATER TO BODY LOAD IS UNKNOWN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sm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Groundwater Quality</a:t>
            </a:r>
            <a:endParaRPr kumimoji="0" sz="2800" b="0" i="0" u="none" strike="noStrike" kern="0" cap="sm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sm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State Water Board 13267 orders for groundwater quality in selective regions in the state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sm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Of the seven PFAS chemicals analyzed in blood serum, 926 records of groundwater quality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sm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sm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Blood Serum</a:t>
            </a:r>
            <a:endParaRPr kumimoji="0" sz="2800" b="0" i="0" u="none" strike="noStrike" kern="0" cap="sm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sm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CDPH conducted biomonitoring for PFAS in Los Angeles County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sm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 LA County, 425 people were tested for seven PFAS chemicals in their blood serum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sm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All data was scrambled- confidential issues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sm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89317" y="5660466"/>
            <a:ext cx="1121195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The goal of this project is to determine if drinking water PFAS levels are correlated measured exposure concentrations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0E9-B512-469A-8188-FC74CBEC38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95400" y="1603272"/>
            <a:ext cx="9144000" cy="239485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Draft/Preliminary: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CA PFAS Data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Fingerprint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2E9CA-7BF3-4472-9149-ECDD2DFD5F8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47800" y="3998127"/>
            <a:ext cx="9144000" cy="101055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Matt Small and Shea Caspersen, U.S. EPA Region 9</a:t>
            </a:r>
          </a:p>
        </p:txBody>
      </p:sp>
    </p:spTree>
    <p:extLst>
      <p:ext uri="{BB962C8B-B14F-4D97-AF65-F5344CB8AC3E}">
        <p14:creationId xmlns:p14="http://schemas.microsoft.com/office/powerpoint/2010/main" val="842671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1CA5B-C99D-4E2E-8AAC-4E3EDD0D2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194" y="775870"/>
            <a:ext cx="5645611" cy="530625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a79c6ebb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PFAS Levels in Blood Serum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g7aa79c6ebb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g7aa79c6eb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138238"/>
            <a:ext cx="108966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7F3D-038E-47E2-981A-DEBD6B78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338" y="365125"/>
            <a:ext cx="4248462" cy="3397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SPAs with Randomized Serum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3DB0-1293-495F-BAF5-C5EEBA5FE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83648-BD33-429A-B639-828FEE9C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92"/>
            <a:ext cx="6809914" cy="67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99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EEE61-20B2-43AA-9C0F-4A191A26A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267F5-DA88-481A-882F-FAB5840D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5"/>
            <a:ext cx="7299241" cy="68523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1F32FC-2BCE-47B5-B7D4-BA66ED45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913" y="365125"/>
            <a:ext cx="3798887" cy="26478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SPAs with Randomized Serum Points on Voronoi Plot of PFOS</a:t>
            </a:r>
          </a:p>
        </p:txBody>
      </p:sp>
    </p:spTree>
    <p:extLst>
      <p:ext uri="{BB962C8B-B14F-4D97-AF65-F5344CB8AC3E}">
        <p14:creationId xmlns:p14="http://schemas.microsoft.com/office/powerpoint/2010/main" val="1100997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3AF01-4204-4F2E-AB6B-AC8D57475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46111-D433-44BB-8214-236DBC0E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7" y="365125"/>
            <a:ext cx="6226484" cy="6084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BCEC5-23C6-4E71-955A-E63F708C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679" y="2053159"/>
            <a:ext cx="381053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2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 descr="A screenshot of a cell phone&#10;&#10;Description automatically generated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267"/>
          <a:stretch/>
        </p:blipFill>
        <p:spPr>
          <a:xfrm>
            <a:off x="245663" y="1284800"/>
            <a:ext cx="11587774" cy="47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10150" y="365125"/>
            <a:ext cx="114588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</a:rPr>
              <a:t>PFAS Levels in Raw Groundwater and Blood Serum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December 5, 2019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85800" y="16367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Future Work and Improvements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967353" y="2490788"/>
            <a:ext cx="10515600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Receiving actual blood serum would allow actual comparisons with groundwater quality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Attaining the source of drinking water per person analyzed for serum levels would eliminate assumptions of source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DDW can specify source (surface vs ground vs purchased) within the system, we can remove assumption of source by location in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14843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chemeClr val="lt1"/>
                </a:solidFill>
              </a:rPr>
              <a:t>Recommendations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38200" y="2809875"/>
            <a:ext cx="10515600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Collect more demographics and lifestyle information about participants for a better understanding of all PFAS exposure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Find way to remove excessive confidentiality from serum data so more accurate analyses can be completed timely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dirty="0"/>
          </a:p>
        </p:txBody>
      </p:sp>
      <p:sp>
        <p:nvSpPr>
          <p:cNvPr id="139" name="Google Shape;139;p7"/>
          <p:cNvSpPr txBox="1"/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December 5, 2019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1190625" y="1658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you!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1524000" y="123812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Dori Bellan (DWQ), Emily Houlihan (DWQ),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Payman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Alemi (DDW), Hung Bui (DDW),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Rassam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Zarghami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(DDW),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Heidi Dieffenbach-Carle (Wood E&amp;I, PLC)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0E9-B512-469A-8188-FC74CBEC38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699419"/>
            <a:ext cx="12192000" cy="2387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PFAS Source Identification and Prediction Through Fingerprinting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2E9CA-7BF3-4472-9149-ECDD2DFD5F8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47800" y="3259138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Sarabeth</a:t>
            </a:r>
            <a:r>
              <a:rPr lang="en-US" dirty="0">
                <a:solidFill>
                  <a:schemeClr val="bg1"/>
                </a:solidFill>
              </a:rPr>
              <a:t> George</a:t>
            </a:r>
          </a:p>
        </p:txBody>
      </p:sp>
    </p:spTree>
    <p:extLst>
      <p:ext uri="{BB962C8B-B14F-4D97-AF65-F5344CB8AC3E}">
        <p14:creationId xmlns:p14="http://schemas.microsoft.com/office/powerpoint/2010/main" val="346631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Background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525487"/>
            <a:ext cx="10515600" cy="3246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Question to be answered: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“Can we visually discern any PFAS chemical occurrence trends from CA PFAS data.”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Note: this analysis is draft and preliminary. Trends are for discussion only  and should be verified and investigated with additional data.</a:t>
            </a:r>
          </a:p>
        </p:txBody>
      </p:sp>
    </p:spTree>
    <p:extLst>
      <p:ext uri="{BB962C8B-B14F-4D97-AF65-F5344CB8AC3E}">
        <p14:creationId xmlns:p14="http://schemas.microsoft.com/office/powerpoint/2010/main" val="2054843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Background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[PROBLEM ADDRESSED]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[NOTE: KEEP BACKGROUND INFO LIMITED. ONLY INTRODUCE WHAT IS CRITICAL TO UNDERSTAND PROJECT, I.E. DATASETS USED, THEORETICAL BASIS, ETC.]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2"/>
            <a:ext cx="12192000" cy="65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3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Paleo</a:t>
            </a:r>
            <a:r>
              <a:rPr lang="en-US" dirty="0"/>
              <a:t>)climatology</a:t>
            </a:r>
          </a:p>
        </p:txBody>
      </p:sp>
      <p:pic>
        <p:nvPicPr>
          <p:cNvPr id="6" name="Picture 5" descr="Castañeda and Schouten - 2011 - A review of molecular organic proxies for examinin (dragged).pdf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39" t="27279" r="21106" b="53725"/>
          <a:stretch/>
        </p:blipFill>
        <p:spPr>
          <a:xfrm>
            <a:off x="609602" y="3518700"/>
            <a:ext cx="10389863" cy="3339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216" y="1417641"/>
            <a:ext cx="4642088" cy="1949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0614" y="1417641"/>
            <a:ext cx="4653593" cy="1949677"/>
          </a:xfrm>
          <a:prstGeom prst="rect">
            <a:avLst/>
          </a:prstGeom>
        </p:spPr>
      </p:pic>
      <p:pic>
        <p:nvPicPr>
          <p:cNvPr id="9" name="Picture 8" descr="Asset 1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3927" y="28181"/>
            <a:ext cx="8754637" cy="4154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83218" y="3554981"/>
            <a:ext cx="1161143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0614" y="3603361"/>
            <a:ext cx="1161143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2598" y="6478210"/>
            <a:ext cx="7835967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-479173" y="4692143"/>
            <a:ext cx="2704908" cy="430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32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4806" y="1557283"/>
            <a:ext cx="7485888" cy="530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3460750" y="1"/>
            <a:ext cx="5776214" cy="1754580"/>
            <a:chOff x="1597152" y="4607782"/>
            <a:chExt cx="6281927" cy="1908195"/>
          </a:xfrm>
        </p:grpSpPr>
        <p:pic>
          <p:nvPicPr>
            <p:cNvPr id="48" name="Content Placeholder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597152" y="4607782"/>
              <a:ext cx="6281927" cy="1908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9" name="Group 48"/>
            <p:cNvGrpSpPr/>
            <p:nvPr/>
          </p:nvGrpSpPr>
          <p:grpSpPr>
            <a:xfrm>
              <a:off x="1704913" y="4674735"/>
              <a:ext cx="5407131" cy="1754913"/>
              <a:chOff x="1704913" y="4674735"/>
              <a:chExt cx="5407131" cy="175491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04913" y="4674735"/>
                <a:ext cx="4873439" cy="1754913"/>
                <a:chOff x="2070673" y="4674735"/>
                <a:chExt cx="4873439" cy="1754913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2477612" y="5783614"/>
                  <a:ext cx="2788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215615" y="4674735"/>
                  <a:ext cx="2788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070673" y="4942366"/>
                  <a:ext cx="2788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825215" y="5857062"/>
                  <a:ext cx="2788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184272" y="5922782"/>
                  <a:ext cx="2788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581887" y="4726922"/>
                  <a:ext cx="2788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5848706" y="4739114"/>
                  <a:ext cx="491134" cy="47906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scene3d>
                  <a:camera prst="orthographicFront"/>
                  <a:lightRig rig="freezing" dir="t"/>
                </a:scene3d>
                <a:sp3d prstMaterial="matte">
                  <a:bevelT w="165100" prst="coolSlant"/>
                  <a:bevelB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H</a:t>
                  </a: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452978" y="5950586"/>
                  <a:ext cx="491134" cy="47906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scene3d>
                  <a:camera prst="orthographicFront"/>
                  <a:lightRig rig="freezing" dir="t"/>
                </a:scene3d>
                <a:sp3d prstMaterial="matte">
                  <a:bevelT w="165100" prst="coolSlant"/>
                  <a:bevelB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H</a:t>
                  </a:r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2217214" y="5344114"/>
                <a:ext cx="293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82999" y="5070233"/>
                <a:ext cx="293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513012" y="5409976"/>
                <a:ext cx="293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197861" y="5134908"/>
                <a:ext cx="293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37505" y="5467511"/>
                <a:ext cx="293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19522" y="5225159"/>
                <a:ext cx="293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153528" y="5519699"/>
                <a:ext cx="293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818775" y="5218176"/>
                <a:ext cx="293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</p:grpSp>
      </p:grpSp>
      <p:sp>
        <p:nvSpPr>
          <p:cNvPr id="71" name="Rectangle 70"/>
          <p:cNvSpPr/>
          <p:nvPr/>
        </p:nvSpPr>
        <p:spPr>
          <a:xfrm>
            <a:off x="10414000" y="6334780"/>
            <a:ext cx="177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Taryn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McKnight 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Eurofins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TestAmerica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404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1. Dataset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Downloaded all PFAS sampling results for the state of California and associated monitoring data for other chemicals (GAMA, DDW, SDWIS, UCMR3)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Cleaned and normalized data to uniform scale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Integrated data into single file for downstream analysis</a:t>
            </a:r>
          </a:p>
        </p:txBody>
      </p:sp>
    </p:spTree>
    <p:extLst>
      <p:ext uri="{BB962C8B-B14F-4D97-AF65-F5344CB8AC3E}">
        <p14:creationId xmlns:p14="http://schemas.microsoft.com/office/powerpoint/2010/main" val="3411060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2. Correlation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7577" y="2704355"/>
            <a:ext cx="4698251" cy="3167529"/>
            <a:chOff x="107578" y="2704353"/>
            <a:chExt cx="4698250" cy="3167529"/>
          </a:xfrm>
        </p:grpSpPr>
        <p:sp>
          <p:nvSpPr>
            <p:cNvPr id="23" name="Rectangle 22"/>
            <p:cNvSpPr/>
            <p:nvPr/>
          </p:nvSpPr>
          <p:spPr>
            <a:xfrm>
              <a:off x="107578" y="2707342"/>
              <a:ext cx="4688540" cy="3164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softEdge rad="889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Picture 10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749" y="2704353"/>
              <a:ext cx="4647079" cy="314138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75719" y="2912528"/>
            <a:ext cx="184523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correlation = 0.89</a:t>
            </a:r>
          </a:p>
        </p:txBody>
      </p:sp>
    </p:spTree>
    <p:extLst>
      <p:ext uri="{BB962C8B-B14F-4D97-AF65-F5344CB8AC3E}">
        <p14:creationId xmlns:p14="http://schemas.microsoft.com/office/powerpoint/2010/main" val="1856079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2. Correlation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05296" y="1374594"/>
            <a:ext cx="5319059" cy="5169645"/>
            <a:chOff x="4736353" y="1524002"/>
            <a:chExt cx="5319059" cy="5169645"/>
          </a:xfrm>
        </p:grpSpPr>
        <p:sp>
          <p:nvSpPr>
            <p:cNvPr id="7" name="Rectangle 6"/>
            <p:cNvSpPr/>
            <p:nvPr/>
          </p:nvSpPr>
          <p:spPr>
            <a:xfrm>
              <a:off x="4736353" y="1538941"/>
              <a:ext cx="5319059" cy="51547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softEdge rad="889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Picture 4" descr="download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8048" y="1524002"/>
              <a:ext cx="5232231" cy="5124824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7577" y="2704355"/>
            <a:ext cx="4698251" cy="3167529"/>
            <a:chOff x="107578" y="2704353"/>
            <a:chExt cx="4698250" cy="3167529"/>
          </a:xfrm>
        </p:grpSpPr>
        <p:sp>
          <p:nvSpPr>
            <p:cNvPr id="26" name="Rectangle 25"/>
            <p:cNvSpPr/>
            <p:nvPr/>
          </p:nvSpPr>
          <p:spPr>
            <a:xfrm>
              <a:off x="107578" y="2707342"/>
              <a:ext cx="4688540" cy="3164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softEdge rad="889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7" name="Picture 26" descr="downloa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749" y="2704353"/>
              <a:ext cx="4647079" cy="3141382"/>
            </a:xfrm>
            <a:prstGeom prst="rect">
              <a:avLst/>
            </a:prstGeom>
          </p:spPr>
        </p:pic>
      </p:grp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719" y="2893570"/>
            <a:ext cx="184523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correlation = 0.89</a:t>
            </a:r>
          </a:p>
        </p:txBody>
      </p:sp>
    </p:spTree>
    <p:extLst>
      <p:ext uri="{BB962C8B-B14F-4D97-AF65-F5344CB8AC3E}">
        <p14:creationId xmlns:p14="http://schemas.microsoft.com/office/powerpoint/2010/main" val="1458791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37198" y="-29834"/>
            <a:ext cx="7117605" cy="6917669"/>
            <a:chOff x="4736353" y="1524002"/>
            <a:chExt cx="5319059" cy="5169645"/>
          </a:xfrm>
        </p:grpSpPr>
        <p:sp>
          <p:nvSpPr>
            <p:cNvPr id="5" name="Rectangle 4"/>
            <p:cNvSpPr/>
            <p:nvPr/>
          </p:nvSpPr>
          <p:spPr>
            <a:xfrm>
              <a:off x="4736353" y="1538941"/>
              <a:ext cx="5319059" cy="51547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softEdge rad="889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Picture 7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8048" y="1524002"/>
              <a:ext cx="5232231" cy="5124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59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4440" y="1329763"/>
            <a:ext cx="5725328" cy="5378824"/>
            <a:chOff x="5928790" y="1240118"/>
            <a:chExt cx="5725328" cy="5378824"/>
          </a:xfrm>
        </p:grpSpPr>
        <p:pic>
          <p:nvPicPr>
            <p:cNvPr id="10" name="Picture 9" descr="download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8790" y="1434354"/>
              <a:ext cx="5568085" cy="518458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6379882" y="1240118"/>
              <a:ext cx="5274236" cy="5094941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3. Clustering &amp;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     Fingerprinting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2965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94440" y="1329763"/>
            <a:ext cx="5725328" cy="5378824"/>
            <a:chOff x="3015263" y="1269999"/>
            <a:chExt cx="5725328" cy="5378824"/>
          </a:xfrm>
        </p:grpSpPr>
        <p:grpSp>
          <p:nvGrpSpPr>
            <p:cNvPr id="3" name="Group 2"/>
            <p:cNvGrpSpPr/>
            <p:nvPr/>
          </p:nvGrpSpPr>
          <p:grpSpPr>
            <a:xfrm>
              <a:off x="3015263" y="1269999"/>
              <a:ext cx="5725328" cy="5378824"/>
              <a:chOff x="5928790" y="1240118"/>
              <a:chExt cx="5725328" cy="5378824"/>
            </a:xfrm>
          </p:grpSpPr>
          <p:pic>
            <p:nvPicPr>
              <p:cNvPr id="10" name="Picture 9" descr="download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28790" y="1434354"/>
                <a:ext cx="5568085" cy="5184588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6379882" y="1240118"/>
                <a:ext cx="5274236" cy="5094941"/>
              </a:xfrm>
              <a:prstGeom prst="rect">
                <a:avLst/>
              </a:prstGeom>
              <a:noFill/>
              <a:ln w="762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 rot="1594995">
              <a:off x="3600823" y="1733177"/>
              <a:ext cx="1404470" cy="2211294"/>
            </a:xfrm>
            <a:prstGeom prst="ellipse">
              <a:avLst/>
            </a:prstGeom>
            <a:noFill/>
            <a:ln w="76200" cmpd="sng">
              <a:solidFill>
                <a:srgbClr val="0ADC8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594995">
              <a:off x="5228320" y="2531382"/>
              <a:ext cx="781671" cy="701675"/>
            </a:xfrm>
            <a:prstGeom prst="ellipse">
              <a:avLst/>
            </a:prstGeom>
            <a:noFill/>
            <a:ln w="76200" cmpd="sng"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594995">
              <a:off x="6099131" y="1501983"/>
              <a:ext cx="652796" cy="632689"/>
            </a:xfrm>
            <a:prstGeom prst="ellipse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594995">
              <a:off x="7765332" y="3200748"/>
              <a:ext cx="781671" cy="701675"/>
            </a:xfrm>
            <a:prstGeom prst="ellipse">
              <a:avLst/>
            </a:prstGeom>
            <a:noFill/>
            <a:ln w="7620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 rot="1594995">
              <a:off x="5253756" y="4709349"/>
              <a:ext cx="639741" cy="674941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3. Clustering &amp;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     Fingerprinting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995" y="3287993"/>
            <a:ext cx="4332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ADC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474585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4. PFAS Prediction from non-PFAS monitoring data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2353" y="2237441"/>
            <a:ext cx="5207748" cy="3683000"/>
            <a:chOff x="3212352" y="2342029"/>
            <a:chExt cx="5207748" cy="3683000"/>
          </a:xfrm>
        </p:grpSpPr>
        <p:sp>
          <p:nvSpPr>
            <p:cNvPr id="22" name="Rectangle 21"/>
            <p:cNvSpPr/>
            <p:nvPr/>
          </p:nvSpPr>
          <p:spPr>
            <a:xfrm>
              <a:off x="3212352" y="2438401"/>
              <a:ext cx="5139765" cy="35530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softEdge rad="889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Picture 8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2000" y="2342029"/>
              <a:ext cx="5118100" cy="3683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825875" y="41275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BB1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EPA HAL = 70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B1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BB11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846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496457"/>
            <a:ext cx="10515600" cy="32756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Downloaded spreadsheet from CA Waterboard web site.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https://www.waterboards.ca.gov/pfas/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Edited spreadsheet: removed non-detects, removed summed PFOA/PFAS, renamed compounds with short names.</a:t>
            </a:r>
          </a:p>
          <a:p>
            <a:r>
              <a:rPr lang="en-US" dirty="0">
                <a:solidFill>
                  <a:schemeClr val="bg1"/>
                </a:solidFill>
              </a:rPr>
              <a:t>Created analysis app using EPA Enterprise data analytics tool Qlik.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https://www.qlik.com/us/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Soon to be released as a publicly available web app.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996F78-59C0-44D9-A4A5-233CE714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</p:spTree>
    <p:extLst>
      <p:ext uri="{BB962C8B-B14F-4D97-AF65-F5344CB8AC3E}">
        <p14:creationId xmlns:p14="http://schemas.microsoft.com/office/powerpoint/2010/main" val="438537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4. PFAS Prediction from non-PFAS monitoring data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2353" y="2237441"/>
            <a:ext cx="5207748" cy="3683000"/>
            <a:chOff x="3212352" y="2342029"/>
            <a:chExt cx="5207748" cy="3683000"/>
          </a:xfrm>
        </p:grpSpPr>
        <p:sp>
          <p:nvSpPr>
            <p:cNvPr id="22" name="Rectangle 21"/>
            <p:cNvSpPr/>
            <p:nvPr/>
          </p:nvSpPr>
          <p:spPr>
            <a:xfrm>
              <a:off x="3212352" y="2438401"/>
              <a:ext cx="5139765" cy="35530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softEdge rad="889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Picture 8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2000" y="2342029"/>
              <a:ext cx="5118100" cy="368300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5889812" y="2336801"/>
            <a:ext cx="5139765" cy="35530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875" y="41275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BB1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EPA HAL = 70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B1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BB11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50" y="2260326"/>
            <a:ext cx="5162550" cy="35816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29750" y="5461000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(false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417752" y="2517773"/>
            <a:ext cx="1386275" cy="28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(true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rate)</a:t>
            </a:r>
          </a:p>
        </p:txBody>
      </p:sp>
    </p:spTree>
    <p:extLst>
      <p:ext uri="{BB962C8B-B14F-4D97-AF65-F5344CB8AC3E}">
        <p14:creationId xmlns:p14="http://schemas.microsoft.com/office/powerpoint/2010/main" val="2266869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4. PFAS Prediction from non-PFAS monitoring data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2353" y="2237441"/>
            <a:ext cx="5207748" cy="3683000"/>
            <a:chOff x="3212352" y="2342029"/>
            <a:chExt cx="5207748" cy="3683000"/>
          </a:xfrm>
        </p:grpSpPr>
        <p:sp>
          <p:nvSpPr>
            <p:cNvPr id="22" name="Rectangle 21"/>
            <p:cNvSpPr/>
            <p:nvPr/>
          </p:nvSpPr>
          <p:spPr>
            <a:xfrm>
              <a:off x="3212352" y="2438401"/>
              <a:ext cx="5139765" cy="35530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softEdge rad="889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Picture 8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2000" y="2342029"/>
              <a:ext cx="5118100" cy="368300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5889812" y="2336801"/>
            <a:ext cx="5139765" cy="35530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875" y="41275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BB1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EPA HAL = 70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B1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BB11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9750" y="5461000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(false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417752" y="2517773"/>
            <a:ext cx="1386275" cy="28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(true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A0D81-A40A-4E51-B400-30BE2D80560F}"/>
              </a:ext>
            </a:extLst>
          </p:cNvPr>
          <p:cNvGrpSpPr/>
          <p:nvPr/>
        </p:nvGrpSpPr>
        <p:grpSpPr>
          <a:xfrm>
            <a:off x="5949950" y="2260326"/>
            <a:ext cx="5162550" cy="3581673"/>
            <a:chOff x="5949950" y="2260326"/>
            <a:chExt cx="5162550" cy="358167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9950" y="2260326"/>
              <a:ext cx="5162550" cy="3581673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75A65D1-7AD7-46BB-A6F9-6824BA13E662}"/>
                </a:ext>
              </a:extLst>
            </p:cNvPr>
            <p:cNvGrpSpPr/>
            <p:nvPr/>
          </p:nvGrpSpPr>
          <p:grpSpPr>
            <a:xfrm>
              <a:off x="6810374" y="2428872"/>
              <a:ext cx="4127504" cy="2682878"/>
              <a:chOff x="6810374" y="2428872"/>
              <a:chExt cx="4127504" cy="2682878"/>
            </a:xfrm>
          </p:grpSpPr>
          <p:sp>
            <p:nvSpPr>
              <p:cNvPr id="10" name="Right Triangle 9"/>
              <p:cNvSpPr/>
              <p:nvPr/>
            </p:nvSpPr>
            <p:spPr>
              <a:xfrm rot="16200000">
                <a:off x="7532690" y="1706561"/>
                <a:ext cx="2682877" cy="4127499"/>
              </a:xfrm>
              <a:prstGeom prst="rtTriangle">
                <a:avLst/>
              </a:prstGeom>
              <a:solidFill>
                <a:srgbClr val="FF0000">
                  <a:alpha val="15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407275" y="3184525"/>
                <a:ext cx="1809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Good model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Wingdings"/>
                  </a:rPr>
                  <a:t>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ight Triangle 23"/>
              <p:cNvSpPr/>
              <p:nvPr/>
            </p:nvSpPr>
            <p:spPr>
              <a:xfrm rot="16200000" flipH="1" flipV="1">
                <a:off x="7532686" y="1722439"/>
                <a:ext cx="2666999" cy="4111624"/>
              </a:xfrm>
              <a:prstGeom prst="rtTriangle">
                <a:avLst/>
              </a:prstGeom>
              <a:solidFill>
                <a:srgbClr val="008000">
                  <a:alpha val="15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4008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63694" y="171987"/>
            <a:ext cx="8248429" cy="6416456"/>
            <a:chOff x="2063694" y="171987"/>
            <a:chExt cx="8248429" cy="6416456"/>
          </a:xfrm>
        </p:grpSpPr>
        <p:sp>
          <p:nvSpPr>
            <p:cNvPr id="7" name="Rectangle 6"/>
            <p:cNvSpPr/>
            <p:nvPr/>
          </p:nvSpPr>
          <p:spPr>
            <a:xfrm>
              <a:off x="2063694" y="171987"/>
              <a:ext cx="7553649" cy="6416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softEdge rad="508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93641" y="298359"/>
              <a:ext cx="8118482" cy="6150370"/>
              <a:chOff x="2193641" y="298359"/>
              <a:chExt cx="8118482" cy="615037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C33D43AC-3E5C-4C93-913D-166889111514}"/>
                  </a:ext>
                </a:extLst>
              </p:cNvPr>
              <p:cNvSpPr/>
              <p:nvPr/>
            </p:nvSpPr>
            <p:spPr>
              <a:xfrm>
                <a:off x="4336300" y="1337707"/>
                <a:ext cx="5120638" cy="486066"/>
              </a:xfrm>
              <a:custGeom>
                <a:avLst/>
                <a:gdLst>
                  <a:gd name="connsiteX0" fmla="*/ 0 w 4976261"/>
                  <a:gd name="connsiteY0" fmla="*/ 693019 h 731520"/>
                  <a:gd name="connsiteX1" fmla="*/ 48126 w 4976261"/>
                  <a:gd name="connsiteY1" fmla="*/ 673768 h 731520"/>
                  <a:gd name="connsiteX2" fmla="*/ 125128 w 4976261"/>
                  <a:gd name="connsiteY2" fmla="*/ 616017 h 731520"/>
                  <a:gd name="connsiteX3" fmla="*/ 154004 w 4976261"/>
                  <a:gd name="connsiteY3" fmla="*/ 596766 h 731520"/>
                  <a:gd name="connsiteX4" fmla="*/ 221381 w 4976261"/>
                  <a:gd name="connsiteY4" fmla="*/ 529389 h 731520"/>
                  <a:gd name="connsiteX5" fmla="*/ 240631 w 4976261"/>
                  <a:gd name="connsiteY5" fmla="*/ 500514 h 731520"/>
                  <a:gd name="connsiteX6" fmla="*/ 288757 w 4976261"/>
                  <a:gd name="connsiteY6" fmla="*/ 462013 h 731520"/>
                  <a:gd name="connsiteX7" fmla="*/ 346509 w 4976261"/>
                  <a:gd name="connsiteY7" fmla="*/ 404261 h 731520"/>
                  <a:gd name="connsiteX8" fmla="*/ 404261 w 4976261"/>
                  <a:gd name="connsiteY8" fmla="*/ 356135 h 731520"/>
                  <a:gd name="connsiteX9" fmla="*/ 471637 w 4976261"/>
                  <a:gd name="connsiteY9" fmla="*/ 317634 h 731520"/>
                  <a:gd name="connsiteX10" fmla="*/ 500513 w 4976261"/>
                  <a:gd name="connsiteY10" fmla="*/ 298383 h 731520"/>
                  <a:gd name="connsiteX11" fmla="*/ 529389 w 4976261"/>
                  <a:gd name="connsiteY11" fmla="*/ 288758 h 731520"/>
                  <a:gd name="connsiteX12" fmla="*/ 837397 w 4976261"/>
                  <a:gd name="connsiteY12" fmla="*/ 259882 h 731520"/>
                  <a:gd name="connsiteX13" fmla="*/ 1299410 w 4976261"/>
                  <a:gd name="connsiteY13" fmla="*/ 250257 h 731520"/>
                  <a:gd name="connsiteX14" fmla="*/ 1376412 w 4976261"/>
                  <a:gd name="connsiteY14" fmla="*/ 269507 h 731520"/>
                  <a:gd name="connsiteX15" fmla="*/ 1414913 w 4976261"/>
                  <a:gd name="connsiteY15" fmla="*/ 279133 h 731520"/>
                  <a:gd name="connsiteX16" fmla="*/ 1443789 w 4976261"/>
                  <a:gd name="connsiteY16" fmla="*/ 298383 h 731520"/>
                  <a:gd name="connsiteX17" fmla="*/ 1530416 w 4976261"/>
                  <a:gd name="connsiteY17" fmla="*/ 327259 h 731520"/>
                  <a:gd name="connsiteX18" fmla="*/ 1559292 w 4976261"/>
                  <a:gd name="connsiteY18" fmla="*/ 336884 h 731520"/>
                  <a:gd name="connsiteX19" fmla="*/ 1626669 w 4976261"/>
                  <a:gd name="connsiteY19" fmla="*/ 375385 h 731520"/>
                  <a:gd name="connsiteX20" fmla="*/ 1742172 w 4976261"/>
                  <a:gd name="connsiteY20" fmla="*/ 423512 h 731520"/>
                  <a:gd name="connsiteX21" fmla="*/ 1857675 w 4976261"/>
                  <a:gd name="connsiteY21" fmla="*/ 500514 h 731520"/>
                  <a:gd name="connsiteX22" fmla="*/ 1915427 w 4976261"/>
                  <a:gd name="connsiteY22" fmla="*/ 539015 h 731520"/>
                  <a:gd name="connsiteX23" fmla="*/ 1944303 w 4976261"/>
                  <a:gd name="connsiteY23" fmla="*/ 558265 h 731520"/>
                  <a:gd name="connsiteX24" fmla="*/ 1982804 w 4976261"/>
                  <a:gd name="connsiteY24" fmla="*/ 577516 h 731520"/>
                  <a:gd name="connsiteX25" fmla="*/ 2011680 w 4976261"/>
                  <a:gd name="connsiteY25" fmla="*/ 596766 h 731520"/>
                  <a:gd name="connsiteX26" fmla="*/ 2107932 w 4976261"/>
                  <a:gd name="connsiteY26" fmla="*/ 625642 h 731520"/>
                  <a:gd name="connsiteX27" fmla="*/ 2156059 w 4976261"/>
                  <a:gd name="connsiteY27" fmla="*/ 635267 h 731520"/>
                  <a:gd name="connsiteX28" fmla="*/ 2213810 w 4976261"/>
                  <a:gd name="connsiteY28" fmla="*/ 654518 h 731520"/>
                  <a:gd name="connsiteX29" fmla="*/ 2329313 w 4976261"/>
                  <a:gd name="connsiteY29" fmla="*/ 693019 h 731520"/>
                  <a:gd name="connsiteX30" fmla="*/ 2387065 w 4976261"/>
                  <a:gd name="connsiteY30" fmla="*/ 712269 h 731520"/>
                  <a:gd name="connsiteX31" fmla="*/ 2464067 w 4976261"/>
                  <a:gd name="connsiteY31" fmla="*/ 731520 h 731520"/>
                  <a:gd name="connsiteX32" fmla="*/ 3176336 w 4976261"/>
                  <a:gd name="connsiteY32" fmla="*/ 721895 h 731520"/>
                  <a:gd name="connsiteX33" fmla="*/ 3224463 w 4976261"/>
                  <a:gd name="connsiteY33" fmla="*/ 702644 h 731520"/>
                  <a:gd name="connsiteX34" fmla="*/ 3262964 w 4976261"/>
                  <a:gd name="connsiteY34" fmla="*/ 693019 h 731520"/>
                  <a:gd name="connsiteX35" fmla="*/ 3311090 w 4976261"/>
                  <a:gd name="connsiteY35" fmla="*/ 654518 h 731520"/>
                  <a:gd name="connsiteX36" fmla="*/ 3330341 w 4976261"/>
                  <a:gd name="connsiteY36" fmla="*/ 625642 h 731520"/>
                  <a:gd name="connsiteX37" fmla="*/ 3388092 w 4976261"/>
                  <a:gd name="connsiteY37" fmla="*/ 587141 h 731520"/>
                  <a:gd name="connsiteX38" fmla="*/ 3416968 w 4976261"/>
                  <a:gd name="connsiteY38" fmla="*/ 567891 h 731520"/>
                  <a:gd name="connsiteX39" fmla="*/ 3455469 w 4976261"/>
                  <a:gd name="connsiteY39" fmla="*/ 539015 h 731520"/>
                  <a:gd name="connsiteX40" fmla="*/ 3493970 w 4976261"/>
                  <a:gd name="connsiteY40" fmla="*/ 519764 h 731520"/>
                  <a:gd name="connsiteX41" fmla="*/ 3551722 w 4976261"/>
                  <a:gd name="connsiteY41" fmla="*/ 462013 h 731520"/>
                  <a:gd name="connsiteX42" fmla="*/ 3580597 w 4976261"/>
                  <a:gd name="connsiteY42" fmla="*/ 442762 h 731520"/>
                  <a:gd name="connsiteX43" fmla="*/ 3609473 w 4976261"/>
                  <a:gd name="connsiteY43" fmla="*/ 413886 h 731520"/>
                  <a:gd name="connsiteX44" fmla="*/ 3647974 w 4976261"/>
                  <a:gd name="connsiteY44" fmla="*/ 404261 h 731520"/>
                  <a:gd name="connsiteX45" fmla="*/ 3715351 w 4976261"/>
                  <a:gd name="connsiteY45" fmla="*/ 375385 h 731520"/>
                  <a:gd name="connsiteX46" fmla="*/ 3801979 w 4976261"/>
                  <a:gd name="connsiteY46" fmla="*/ 327259 h 731520"/>
                  <a:gd name="connsiteX47" fmla="*/ 3859730 w 4976261"/>
                  <a:gd name="connsiteY47" fmla="*/ 288758 h 731520"/>
                  <a:gd name="connsiteX48" fmla="*/ 3888606 w 4976261"/>
                  <a:gd name="connsiteY48" fmla="*/ 259882 h 731520"/>
                  <a:gd name="connsiteX49" fmla="*/ 3975233 w 4976261"/>
                  <a:gd name="connsiteY49" fmla="*/ 202131 h 731520"/>
                  <a:gd name="connsiteX50" fmla="*/ 4013734 w 4976261"/>
                  <a:gd name="connsiteY50" fmla="*/ 173255 h 731520"/>
                  <a:gd name="connsiteX51" fmla="*/ 4090736 w 4976261"/>
                  <a:gd name="connsiteY51" fmla="*/ 96253 h 731520"/>
                  <a:gd name="connsiteX52" fmla="*/ 4148488 w 4976261"/>
                  <a:gd name="connsiteY52" fmla="*/ 67377 h 731520"/>
                  <a:gd name="connsiteX53" fmla="*/ 4206240 w 4976261"/>
                  <a:gd name="connsiteY53" fmla="*/ 28876 h 731520"/>
                  <a:gd name="connsiteX54" fmla="*/ 4244741 w 4976261"/>
                  <a:gd name="connsiteY54" fmla="*/ 19251 h 731520"/>
                  <a:gd name="connsiteX55" fmla="*/ 4302492 w 4976261"/>
                  <a:gd name="connsiteY55" fmla="*/ 0 h 731520"/>
                  <a:gd name="connsiteX56" fmla="*/ 4437246 w 4976261"/>
                  <a:gd name="connsiteY56" fmla="*/ 9625 h 731520"/>
                  <a:gd name="connsiteX57" fmla="*/ 4504623 w 4976261"/>
                  <a:gd name="connsiteY57" fmla="*/ 48126 h 731520"/>
                  <a:gd name="connsiteX58" fmla="*/ 4543124 w 4976261"/>
                  <a:gd name="connsiteY58" fmla="*/ 57752 h 731520"/>
                  <a:gd name="connsiteX59" fmla="*/ 4610501 w 4976261"/>
                  <a:gd name="connsiteY59" fmla="*/ 96253 h 731520"/>
                  <a:gd name="connsiteX60" fmla="*/ 4639376 w 4976261"/>
                  <a:gd name="connsiteY60" fmla="*/ 105878 h 731520"/>
                  <a:gd name="connsiteX61" fmla="*/ 4668252 w 4976261"/>
                  <a:gd name="connsiteY61" fmla="*/ 134754 h 731520"/>
                  <a:gd name="connsiteX62" fmla="*/ 4726004 w 4976261"/>
                  <a:gd name="connsiteY62" fmla="*/ 154004 h 731520"/>
                  <a:gd name="connsiteX63" fmla="*/ 4783755 w 4976261"/>
                  <a:gd name="connsiteY63" fmla="*/ 192505 h 731520"/>
                  <a:gd name="connsiteX64" fmla="*/ 4812631 w 4976261"/>
                  <a:gd name="connsiteY64" fmla="*/ 211756 h 731520"/>
                  <a:gd name="connsiteX65" fmla="*/ 4870383 w 4976261"/>
                  <a:gd name="connsiteY65" fmla="*/ 231006 h 731520"/>
                  <a:gd name="connsiteX66" fmla="*/ 4899259 w 4976261"/>
                  <a:gd name="connsiteY66" fmla="*/ 240632 h 731520"/>
                  <a:gd name="connsiteX67" fmla="*/ 4976261 w 4976261"/>
                  <a:gd name="connsiteY67" fmla="*/ 288758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976261" h="731520">
                    <a:moveTo>
                      <a:pt x="0" y="693019"/>
                    </a:moveTo>
                    <a:cubicBezTo>
                      <a:pt x="16042" y="686602"/>
                      <a:pt x="33411" y="682823"/>
                      <a:pt x="48126" y="673768"/>
                    </a:cubicBezTo>
                    <a:cubicBezTo>
                      <a:pt x="75451" y="656953"/>
                      <a:pt x="98433" y="633814"/>
                      <a:pt x="125128" y="616017"/>
                    </a:cubicBezTo>
                    <a:cubicBezTo>
                      <a:pt x="134753" y="609600"/>
                      <a:pt x="145405" y="604505"/>
                      <a:pt x="154004" y="596766"/>
                    </a:cubicBezTo>
                    <a:cubicBezTo>
                      <a:pt x="177612" y="575518"/>
                      <a:pt x="203763" y="555816"/>
                      <a:pt x="221381" y="529389"/>
                    </a:cubicBezTo>
                    <a:cubicBezTo>
                      <a:pt x="227798" y="519764"/>
                      <a:pt x="232451" y="508694"/>
                      <a:pt x="240631" y="500514"/>
                    </a:cubicBezTo>
                    <a:cubicBezTo>
                      <a:pt x="255158" y="485987"/>
                      <a:pt x="273556" y="475832"/>
                      <a:pt x="288757" y="462013"/>
                    </a:cubicBezTo>
                    <a:cubicBezTo>
                      <a:pt x="308902" y="443700"/>
                      <a:pt x="323857" y="419362"/>
                      <a:pt x="346509" y="404261"/>
                    </a:cubicBezTo>
                    <a:cubicBezTo>
                      <a:pt x="418190" y="356475"/>
                      <a:pt x="330163" y="417885"/>
                      <a:pt x="404261" y="356135"/>
                    </a:cubicBezTo>
                    <a:cubicBezTo>
                      <a:pt x="429848" y="334812"/>
                      <a:pt x="441675" y="334755"/>
                      <a:pt x="471637" y="317634"/>
                    </a:cubicBezTo>
                    <a:cubicBezTo>
                      <a:pt x="481681" y="311895"/>
                      <a:pt x="490166" y="303556"/>
                      <a:pt x="500513" y="298383"/>
                    </a:cubicBezTo>
                    <a:cubicBezTo>
                      <a:pt x="509588" y="293846"/>
                      <a:pt x="519633" y="291545"/>
                      <a:pt x="529389" y="288758"/>
                    </a:cubicBezTo>
                    <a:cubicBezTo>
                      <a:pt x="634286" y="258788"/>
                      <a:pt x="697528" y="269873"/>
                      <a:pt x="837397" y="259882"/>
                    </a:cubicBezTo>
                    <a:cubicBezTo>
                      <a:pt x="1038944" y="209497"/>
                      <a:pt x="887951" y="239971"/>
                      <a:pt x="1299410" y="250257"/>
                    </a:cubicBezTo>
                    <a:lnTo>
                      <a:pt x="1376412" y="269507"/>
                    </a:lnTo>
                    <a:lnTo>
                      <a:pt x="1414913" y="279133"/>
                    </a:lnTo>
                    <a:cubicBezTo>
                      <a:pt x="1424538" y="285550"/>
                      <a:pt x="1433442" y="293210"/>
                      <a:pt x="1443789" y="298383"/>
                    </a:cubicBezTo>
                    <a:cubicBezTo>
                      <a:pt x="1488040" y="320509"/>
                      <a:pt x="1487524" y="315004"/>
                      <a:pt x="1530416" y="327259"/>
                    </a:cubicBezTo>
                    <a:cubicBezTo>
                      <a:pt x="1540172" y="330046"/>
                      <a:pt x="1549667" y="333676"/>
                      <a:pt x="1559292" y="336884"/>
                    </a:cubicBezTo>
                    <a:cubicBezTo>
                      <a:pt x="1583231" y="352843"/>
                      <a:pt x="1598753" y="364916"/>
                      <a:pt x="1626669" y="375385"/>
                    </a:cubicBezTo>
                    <a:cubicBezTo>
                      <a:pt x="1687821" y="398317"/>
                      <a:pt x="1664595" y="365329"/>
                      <a:pt x="1742172" y="423512"/>
                    </a:cubicBezTo>
                    <a:cubicBezTo>
                      <a:pt x="1930819" y="564996"/>
                      <a:pt x="1745681" y="433317"/>
                      <a:pt x="1857675" y="500514"/>
                    </a:cubicBezTo>
                    <a:cubicBezTo>
                      <a:pt x="1877514" y="512418"/>
                      <a:pt x="1896176" y="526181"/>
                      <a:pt x="1915427" y="539015"/>
                    </a:cubicBezTo>
                    <a:cubicBezTo>
                      <a:pt x="1925052" y="545432"/>
                      <a:pt x="1933956" y="553091"/>
                      <a:pt x="1944303" y="558265"/>
                    </a:cubicBezTo>
                    <a:cubicBezTo>
                      <a:pt x="1957137" y="564682"/>
                      <a:pt x="1970346" y="570397"/>
                      <a:pt x="1982804" y="577516"/>
                    </a:cubicBezTo>
                    <a:cubicBezTo>
                      <a:pt x="1992848" y="583255"/>
                      <a:pt x="2001109" y="592068"/>
                      <a:pt x="2011680" y="596766"/>
                    </a:cubicBezTo>
                    <a:cubicBezTo>
                      <a:pt x="2035678" y="607432"/>
                      <a:pt x="2079931" y="619420"/>
                      <a:pt x="2107932" y="625642"/>
                    </a:cubicBezTo>
                    <a:cubicBezTo>
                      <a:pt x="2123902" y="629191"/>
                      <a:pt x="2140275" y="630962"/>
                      <a:pt x="2156059" y="635267"/>
                    </a:cubicBezTo>
                    <a:cubicBezTo>
                      <a:pt x="2175636" y="640606"/>
                      <a:pt x="2194560" y="648101"/>
                      <a:pt x="2213810" y="654518"/>
                    </a:cubicBezTo>
                    <a:lnTo>
                      <a:pt x="2329313" y="693019"/>
                    </a:lnTo>
                    <a:cubicBezTo>
                      <a:pt x="2348564" y="699436"/>
                      <a:pt x="2367379" y="707347"/>
                      <a:pt x="2387065" y="712269"/>
                    </a:cubicBezTo>
                    <a:lnTo>
                      <a:pt x="2464067" y="731520"/>
                    </a:lnTo>
                    <a:cubicBezTo>
                      <a:pt x="2701490" y="728312"/>
                      <a:pt x="2939062" y="730905"/>
                      <a:pt x="3176336" y="721895"/>
                    </a:cubicBezTo>
                    <a:cubicBezTo>
                      <a:pt x="3193602" y="721239"/>
                      <a:pt x="3208072" y="708108"/>
                      <a:pt x="3224463" y="702644"/>
                    </a:cubicBezTo>
                    <a:cubicBezTo>
                      <a:pt x="3237013" y="698461"/>
                      <a:pt x="3250130" y="696227"/>
                      <a:pt x="3262964" y="693019"/>
                    </a:cubicBezTo>
                    <a:cubicBezTo>
                      <a:pt x="3318130" y="610267"/>
                      <a:pt x="3244675" y="707649"/>
                      <a:pt x="3311090" y="654518"/>
                    </a:cubicBezTo>
                    <a:cubicBezTo>
                      <a:pt x="3320123" y="647291"/>
                      <a:pt x="3321635" y="633260"/>
                      <a:pt x="3330341" y="625642"/>
                    </a:cubicBezTo>
                    <a:cubicBezTo>
                      <a:pt x="3347753" y="610407"/>
                      <a:pt x="3368842" y="599975"/>
                      <a:pt x="3388092" y="587141"/>
                    </a:cubicBezTo>
                    <a:cubicBezTo>
                      <a:pt x="3397717" y="580724"/>
                      <a:pt x="3407714" y="574832"/>
                      <a:pt x="3416968" y="567891"/>
                    </a:cubicBezTo>
                    <a:cubicBezTo>
                      <a:pt x="3429802" y="558266"/>
                      <a:pt x="3441865" y="547517"/>
                      <a:pt x="3455469" y="539015"/>
                    </a:cubicBezTo>
                    <a:cubicBezTo>
                      <a:pt x="3467636" y="531410"/>
                      <a:pt x="3482766" y="528727"/>
                      <a:pt x="3493970" y="519764"/>
                    </a:cubicBezTo>
                    <a:cubicBezTo>
                      <a:pt x="3515229" y="502757"/>
                      <a:pt x="3529070" y="477115"/>
                      <a:pt x="3551722" y="462013"/>
                    </a:cubicBezTo>
                    <a:cubicBezTo>
                      <a:pt x="3561347" y="455596"/>
                      <a:pt x="3571710" y="450168"/>
                      <a:pt x="3580597" y="442762"/>
                    </a:cubicBezTo>
                    <a:cubicBezTo>
                      <a:pt x="3591054" y="434048"/>
                      <a:pt x="3597654" y="420640"/>
                      <a:pt x="3609473" y="413886"/>
                    </a:cubicBezTo>
                    <a:cubicBezTo>
                      <a:pt x="3620959" y="407323"/>
                      <a:pt x="3635140" y="407469"/>
                      <a:pt x="3647974" y="404261"/>
                    </a:cubicBezTo>
                    <a:cubicBezTo>
                      <a:pt x="3753087" y="334188"/>
                      <a:pt x="3591033" y="437544"/>
                      <a:pt x="3715351" y="375385"/>
                    </a:cubicBezTo>
                    <a:cubicBezTo>
                      <a:pt x="3847728" y="309196"/>
                      <a:pt x="3722131" y="353874"/>
                      <a:pt x="3801979" y="327259"/>
                    </a:cubicBezTo>
                    <a:cubicBezTo>
                      <a:pt x="3821229" y="314425"/>
                      <a:pt x="3843370" y="305118"/>
                      <a:pt x="3859730" y="288758"/>
                    </a:cubicBezTo>
                    <a:cubicBezTo>
                      <a:pt x="3869355" y="279133"/>
                      <a:pt x="3877861" y="268239"/>
                      <a:pt x="3888606" y="259882"/>
                    </a:cubicBezTo>
                    <a:cubicBezTo>
                      <a:pt x="3975341" y="192421"/>
                      <a:pt x="3917427" y="245486"/>
                      <a:pt x="3975233" y="202131"/>
                    </a:cubicBezTo>
                    <a:cubicBezTo>
                      <a:pt x="3988067" y="192506"/>
                      <a:pt x="4001908" y="184095"/>
                      <a:pt x="4013734" y="173255"/>
                    </a:cubicBezTo>
                    <a:cubicBezTo>
                      <a:pt x="4040492" y="148727"/>
                      <a:pt x="4056300" y="107732"/>
                      <a:pt x="4090736" y="96253"/>
                    </a:cubicBezTo>
                    <a:cubicBezTo>
                      <a:pt x="4119675" y="86606"/>
                      <a:pt x="4123611" y="88108"/>
                      <a:pt x="4148488" y="67377"/>
                    </a:cubicBezTo>
                    <a:cubicBezTo>
                      <a:pt x="4190636" y="32254"/>
                      <a:pt x="4159905" y="42114"/>
                      <a:pt x="4206240" y="28876"/>
                    </a:cubicBezTo>
                    <a:cubicBezTo>
                      <a:pt x="4218960" y="25242"/>
                      <a:pt x="4232070" y="23052"/>
                      <a:pt x="4244741" y="19251"/>
                    </a:cubicBezTo>
                    <a:cubicBezTo>
                      <a:pt x="4264177" y="13420"/>
                      <a:pt x="4302492" y="0"/>
                      <a:pt x="4302492" y="0"/>
                    </a:cubicBezTo>
                    <a:cubicBezTo>
                      <a:pt x="4347410" y="3208"/>
                      <a:pt x="4392522" y="4363"/>
                      <a:pt x="4437246" y="9625"/>
                    </a:cubicBezTo>
                    <a:cubicBezTo>
                      <a:pt x="4475741" y="14154"/>
                      <a:pt x="4466858" y="29244"/>
                      <a:pt x="4504623" y="48126"/>
                    </a:cubicBezTo>
                    <a:cubicBezTo>
                      <a:pt x="4516455" y="54042"/>
                      <a:pt x="4530738" y="53107"/>
                      <a:pt x="4543124" y="57752"/>
                    </a:cubicBezTo>
                    <a:cubicBezTo>
                      <a:pt x="4610628" y="83066"/>
                      <a:pt x="4554645" y="68325"/>
                      <a:pt x="4610501" y="96253"/>
                    </a:cubicBezTo>
                    <a:cubicBezTo>
                      <a:pt x="4619576" y="100790"/>
                      <a:pt x="4629751" y="102670"/>
                      <a:pt x="4639376" y="105878"/>
                    </a:cubicBezTo>
                    <a:cubicBezTo>
                      <a:pt x="4649001" y="115503"/>
                      <a:pt x="4656353" y="128143"/>
                      <a:pt x="4668252" y="134754"/>
                    </a:cubicBezTo>
                    <a:cubicBezTo>
                      <a:pt x="4685990" y="144609"/>
                      <a:pt x="4726004" y="154004"/>
                      <a:pt x="4726004" y="154004"/>
                    </a:cubicBezTo>
                    <a:lnTo>
                      <a:pt x="4783755" y="192505"/>
                    </a:lnTo>
                    <a:cubicBezTo>
                      <a:pt x="4793380" y="198922"/>
                      <a:pt x="4801656" y="208098"/>
                      <a:pt x="4812631" y="211756"/>
                    </a:cubicBezTo>
                    <a:lnTo>
                      <a:pt x="4870383" y="231006"/>
                    </a:lnTo>
                    <a:cubicBezTo>
                      <a:pt x="4880008" y="234214"/>
                      <a:pt x="4890817" y="235004"/>
                      <a:pt x="4899259" y="240632"/>
                    </a:cubicBezTo>
                    <a:cubicBezTo>
                      <a:pt x="4962979" y="283113"/>
                      <a:pt x="4936316" y="268787"/>
                      <a:pt x="4976261" y="288758"/>
                    </a:cubicBezTo>
                  </a:path>
                </a:pathLst>
              </a:custGeom>
              <a:noFill/>
              <a:ln w="28575" cmpd="sng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1320BAC-A395-449D-AE1A-D8CD725F9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5946" y="1337707"/>
                <a:ext cx="0" cy="1078030"/>
              </a:xfrm>
              <a:prstGeom prst="line">
                <a:avLst/>
              </a:prstGeom>
              <a:ln w="76200" cmpd="sng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002CF73-FF8B-4897-B3CA-4576A2E95B92}"/>
                  </a:ext>
                </a:extLst>
              </p:cNvPr>
              <p:cNvCxnSpPr/>
              <p:nvPr/>
            </p:nvCxnSpPr>
            <p:spPr>
              <a:xfrm>
                <a:off x="6076868" y="1364978"/>
                <a:ext cx="0" cy="1366788"/>
              </a:xfrm>
              <a:prstGeom prst="line">
                <a:avLst/>
              </a:prstGeom>
              <a:ln w="76200" cmpd="sng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3585007" y="2295628"/>
                <a:ext cx="3049509" cy="81337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  <a:alpha val="7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  <a:alpha val="74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  <a:alpha val="74000"/>
                    </a:schemeClr>
                  </a:gs>
                </a:gsLst>
                <a:lin ang="54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Water Bearing Zone 1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170044-219F-48F2-9A4C-B76819D7B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6299" y="3744027"/>
                <a:ext cx="51206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8">
                <a:extLst>
                  <a:ext uri="{FF2B5EF4-FFF2-40B4-BE49-F238E27FC236}">
                    <a16:creationId xmlns:a16="http://schemas.microsoft.com/office/drawing/2014/main" id="{AD1FE2CC-F546-4813-940A-9893220F34DB}"/>
                  </a:ext>
                </a:extLst>
              </p:cNvPr>
              <p:cNvSpPr/>
              <p:nvPr/>
            </p:nvSpPr>
            <p:spPr>
              <a:xfrm>
                <a:off x="4336299" y="4381705"/>
                <a:ext cx="5120641" cy="488481"/>
              </a:xfrm>
              <a:custGeom>
                <a:avLst/>
                <a:gdLst>
                  <a:gd name="connsiteX0" fmla="*/ 0 w 4908884"/>
                  <a:gd name="connsiteY0" fmla="*/ 388921 h 533300"/>
                  <a:gd name="connsiteX1" fmla="*/ 154004 w 4908884"/>
                  <a:gd name="connsiteY1" fmla="*/ 398546 h 533300"/>
                  <a:gd name="connsiteX2" fmla="*/ 221381 w 4908884"/>
                  <a:gd name="connsiteY2" fmla="*/ 408171 h 533300"/>
                  <a:gd name="connsiteX3" fmla="*/ 654518 w 4908884"/>
                  <a:gd name="connsiteY3" fmla="*/ 427422 h 533300"/>
                  <a:gd name="connsiteX4" fmla="*/ 712270 w 4908884"/>
                  <a:gd name="connsiteY4" fmla="*/ 437047 h 533300"/>
                  <a:gd name="connsiteX5" fmla="*/ 818148 w 4908884"/>
                  <a:gd name="connsiteY5" fmla="*/ 465923 h 533300"/>
                  <a:gd name="connsiteX6" fmla="*/ 1347537 w 4908884"/>
                  <a:gd name="connsiteY6" fmla="*/ 475548 h 533300"/>
                  <a:gd name="connsiteX7" fmla="*/ 1405289 w 4908884"/>
                  <a:gd name="connsiteY7" fmla="*/ 485173 h 533300"/>
                  <a:gd name="connsiteX8" fmla="*/ 1472665 w 4908884"/>
                  <a:gd name="connsiteY8" fmla="*/ 494799 h 533300"/>
                  <a:gd name="connsiteX9" fmla="*/ 1520792 w 4908884"/>
                  <a:gd name="connsiteY9" fmla="*/ 504424 h 533300"/>
                  <a:gd name="connsiteX10" fmla="*/ 1597794 w 4908884"/>
                  <a:gd name="connsiteY10" fmla="*/ 523674 h 533300"/>
                  <a:gd name="connsiteX11" fmla="*/ 1655545 w 4908884"/>
                  <a:gd name="connsiteY11" fmla="*/ 533300 h 533300"/>
                  <a:gd name="connsiteX12" fmla="*/ 2675823 w 4908884"/>
                  <a:gd name="connsiteY12" fmla="*/ 523674 h 533300"/>
                  <a:gd name="connsiteX13" fmla="*/ 2743200 w 4908884"/>
                  <a:gd name="connsiteY13" fmla="*/ 504424 h 533300"/>
                  <a:gd name="connsiteX14" fmla="*/ 2820202 w 4908884"/>
                  <a:gd name="connsiteY14" fmla="*/ 485173 h 533300"/>
                  <a:gd name="connsiteX15" fmla="*/ 2935705 w 4908884"/>
                  <a:gd name="connsiteY15" fmla="*/ 456297 h 533300"/>
                  <a:gd name="connsiteX16" fmla="*/ 2983832 w 4908884"/>
                  <a:gd name="connsiteY16" fmla="*/ 437047 h 533300"/>
                  <a:gd name="connsiteX17" fmla="*/ 3022333 w 4908884"/>
                  <a:gd name="connsiteY17" fmla="*/ 408171 h 533300"/>
                  <a:gd name="connsiteX18" fmla="*/ 3080084 w 4908884"/>
                  <a:gd name="connsiteY18" fmla="*/ 388921 h 533300"/>
                  <a:gd name="connsiteX19" fmla="*/ 3262964 w 4908884"/>
                  <a:gd name="connsiteY19" fmla="*/ 244542 h 533300"/>
                  <a:gd name="connsiteX20" fmla="*/ 3359217 w 4908884"/>
                  <a:gd name="connsiteY20" fmla="*/ 157914 h 533300"/>
                  <a:gd name="connsiteX21" fmla="*/ 3407343 w 4908884"/>
                  <a:gd name="connsiteY21" fmla="*/ 119413 h 533300"/>
                  <a:gd name="connsiteX22" fmla="*/ 3445844 w 4908884"/>
                  <a:gd name="connsiteY22" fmla="*/ 90537 h 533300"/>
                  <a:gd name="connsiteX23" fmla="*/ 3551722 w 4908884"/>
                  <a:gd name="connsiteY23" fmla="*/ 42411 h 533300"/>
                  <a:gd name="connsiteX24" fmla="*/ 3715352 w 4908884"/>
                  <a:gd name="connsiteY24" fmla="*/ 52036 h 533300"/>
                  <a:gd name="connsiteX25" fmla="*/ 3782729 w 4908884"/>
                  <a:gd name="connsiteY25" fmla="*/ 80912 h 533300"/>
                  <a:gd name="connsiteX26" fmla="*/ 3830855 w 4908884"/>
                  <a:gd name="connsiteY26" fmla="*/ 90537 h 533300"/>
                  <a:gd name="connsiteX27" fmla="*/ 3869356 w 4908884"/>
                  <a:gd name="connsiteY27" fmla="*/ 100163 h 533300"/>
                  <a:gd name="connsiteX28" fmla="*/ 3917482 w 4908884"/>
                  <a:gd name="connsiteY28" fmla="*/ 90537 h 533300"/>
                  <a:gd name="connsiteX29" fmla="*/ 3946358 w 4908884"/>
                  <a:gd name="connsiteY29" fmla="*/ 71287 h 533300"/>
                  <a:gd name="connsiteX30" fmla="*/ 4052236 w 4908884"/>
                  <a:gd name="connsiteY30" fmla="*/ 23161 h 533300"/>
                  <a:gd name="connsiteX31" fmla="*/ 4081112 w 4908884"/>
                  <a:gd name="connsiteY31" fmla="*/ 3910 h 533300"/>
                  <a:gd name="connsiteX32" fmla="*/ 4494998 w 4908884"/>
                  <a:gd name="connsiteY32" fmla="*/ 23161 h 533300"/>
                  <a:gd name="connsiteX33" fmla="*/ 4562375 w 4908884"/>
                  <a:gd name="connsiteY33" fmla="*/ 52036 h 533300"/>
                  <a:gd name="connsiteX34" fmla="*/ 4639377 w 4908884"/>
                  <a:gd name="connsiteY34" fmla="*/ 100163 h 533300"/>
                  <a:gd name="connsiteX35" fmla="*/ 4668253 w 4908884"/>
                  <a:gd name="connsiteY35" fmla="*/ 109788 h 533300"/>
                  <a:gd name="connsiteX36" fmla="*/ 4706754 w 4908884"/>
                  <a:gd name="connsiteY36" fmla="*/ 129039 h 533300"/>
                  <a:gd name="connsiteX37" fmla="*/ 4764505 w 4908884"/>
                  <a:gd name="connsiteY37" fmla="*/ 148289 h 533300"/>
                  <a:gd name="connsiteX38" fmla="*/ 4851133 w 4908884"/>
                  <a:gd name="connsiteY38" fmla="*/ 138664 h 533300"/>
                  <a:gd name="connsiteX39" fmla="*/ 4908884 w 4908884"/>
                  <a:gd name="connsiteY39" fmla="*/ 119413 h 533300"/>
                  <a:gd name="connsiteX40" fmla="*/ 4908884 w 4908884"/>
                  <a:gd name="connsiteY40" fmla="*/ 109788 h 53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08884" h="533300">
                    <a:moveTo>
                      <a:pt x="0" y="388921"/>
                    </a:moveTo>
                    <a:cubicBezTo>
                      <a:pt x="51335" y="392129"/>
                      <a:pt x="102763" y="394090"/>
                      <a:pt x="154004" y="398546"/>
                    </a:cubicBezTo>
                    <a:cubicBezTo>
                      <a:pt x="176606" y="400511"/>
                      <a:pt x="198732" y="406864"/>
                      <a:pt x="221381" y="408171"/>
                    </a:cubicBezTo>
                    <a:cubicBezTo>
                      <a:pt x="365663" y="416495"/>
                      <a:pt x="510139" y="421005"/>
                      <a:pt x="654518" y="427422"/>
                    </a:cubicBezTo>
                    <a:cubicBezTo>
                      <a:pt x="673769" y="430630"/>
                      <a:pt x="693219" y="432813"/>
                      <a:pt x="712270" y="437047"/>
                    </a:cubicBezTo>
                    <a:cubicBezTo>
                      <a:pt x="757802" y="447165"/>
                      <a:pt x="753321" y="464744"/>
                      <a:pt x="818148" y="465923"/>
                    </a:cubicBezTo>
                    <a:lnTo>
                      <a:pt x="1347537" y="475548"/>
                    </a:lnTo>
                    <a:lnTo>
                      <a:pt x="1405289" y="485173"/>
                    </a:lnTo>
                    <a:cubicBezTo>
                      <a:pt x="1427712" y="488623"/>
                      <a:pt x="1450287" y="491069"/>
                      <a:pt x="1472665" y="494799"/>
                    </a:cubicBezTo>
                    <a:cubicBezTo>
                      <a:pt x="1488802" y="497489"/>
                      <a:pt x="1504851" y="500745"/>
                      <a:pt x="1520792" y="504424"/>
                    </a:cubicBezTo>
                    <a:cubicBezTo>
                      <a:pt x="1546572" y="510373"/>
                      <a:pt x="1571697" y="519324"/>
                      <a:pt x="1597794" y="523674"/>
                    </a:cubicBezTo>
                    <a:lnTo>
                      <a:pt x="1655545" y="533300"/>
                    </a:lnTo>
                    <a:lnTo>
                      <a:pt x="2675823" y="523674"/>
                    </a:lnTo>
                    <a:cubicBezTo>
                      <a:pt x="2692998" y="523362"/>
                      <a:pt x="2725680" y="509202"/>
                      <a:pt x="2743200" y="504424"/>
                    </a:cubicBezTo>
                    <a:cubicBezTo>
                      <a:pt x="2768725" y="497463"/>
                      <a:pt x="2795102" y="493539"/>
                      <a:pt x="2820202" y="485173"/>
                    </a:cubicBezTo>
                    <a:cubicBezTo>
                      <a:pt x="2896468" y="459752"/>
                      <a:pt x="2857938" y="469259"/>
                      <a:pt x="2935705" y="456297"/>
                    </a:cubicBezTo>
                    <a:cubicBezTo>
                      <a:pt x="2951747" y="449880"/>
                      <a:pt x="2968728" y="445438"/>
                      <a:pt x="2983832" y="437047"/>
                    </a:cubicBezTo>
                    <a:cubicBezTo>
                      <a:pt x="2997855" y="429256"/>
                      <a:pt x="3007984" y="415345"/>
                      <a:pt x="3022333" y="408171"/>
                    </a:cubicBezTo>
                    <a:cubicBezTo>
                      <a:pt x="3040482" y="399096"/>
                      <a:pt x="3060834" y="395338"/>
                      <a:pt x="3080084" y="388921"/>
                    </a:cubicBezTo>
                    <a:cubicBezTo>
                      <a:pt x="3141044" y="340795"/>
                      <a:pt x="3208045" y="299461"/>
                      <a:pt x="3262964" y="244542"/>
                    </a:cubicBezTo>
                    <a:cubicBezTo>
                      <a:pt x="3338521" y="168985"/>
                      <a:pt x="3303914" y="194784"/>
                      <a:pt x="3359217" y="157914"/>
                    </a:cubicBezTo>
                    <a:cubicBezTo>
                      <a:pt x="3395747" y="103122"/>
                      <a:pt x="3357275" y="148024"/>
                      <a:pt x="3407343" y="119413"/>
                    </a:cubicBezTo>
                    <a:cubicBezTo>
                      <a:pt x="3421271" y="111454"/>
                      <a:pt x="3431987" y="98620"/>
                      <a:pt x="3445844" y="90537"/>
                    </a:cubicBezTo>
                    <a:cubicBezTo>
                      <a:pt x="3503227" y="57063"/>
                      <a:pt x="3505767" y="57729"/>
                      <a:pt x="3551722" y="42411"/>
                    </a:cubicBezTo>
                    <a:cubicBezTo>
                      <a:pt x="3606265" y="45619"/>
                      <a:pt x="3660961" y="46856"/>
                      <a:pt x="3715352" y="52036"/>
                    </a:cubicBezTo>
                    <a:cubicBezTo>
                      <a:pt x="3785114" y="58680"/>
                      <a:pt x="3725323" y="59385"/>
                      <a:pt x="3782729" y="80912"/>
                    </a:cubicBezTo>
                    <a:cubicBezTo>
                      <a:pt x="3798047" y="86656"/>
                      <a:pt x="3814885" y="86988"/>
                      <a:pt x="3830855" y="90537"/>
                    </a:cubicBezTo>
                    <a:cubicBezTo>
                      <a:pt x="3843769" y="93407"/>
                      <a:pt x="3856522" y="96954"/>
                      <a:pt x="3869356" y="100163"/>
                    </a:cubicBezTo>
                    <a:cubicBezTo>
                      <a:pt x="3885398" y="96954"/>
                      <a:pt x="3902164" y="96281"/>
                      <a:pt x="3917482" y="90537"/>
                    </a:cubicBezTo>
                    <a:cubicBezTo>
                      <a:pt x="3928314" y="86475"/>
                      <a:pt x="3936202" y="76826"/>
                      <a:pt x="3946358" y="71287"/>
                    </a:cubicBezTo>
                    <a:cubicBezTo>
                      <a:pt x="4013993" y="34396"/>
                      <a:pt x="4002656" y="39687"/>
                      <a:pt x="4052236" y="23161"/>
                    </a:cubicBezTo>
                    <a:cubicBezTo>
                      <a:pt x="4061861" y="16744"/>
                      <a:pt x="4069547" y="4199"/>
                      <a:pt x="4081112" y="3910"/>
                    </a:cubicBezTo>
                    <a:cubicBezTo>
                      <a:pt x="4354796" y="-2933"/>
                      <a:pt x="4336864" y="-3197"/>
                      <a:pt x="4494998" y="23161"/>
                    </a:cubicBezTo>
                    <a:cubicBezTo>
                      <a:pt x="4553519" y="62174"/>
                      <a:pt x="4491338" y="25397"/>
                      <a:pt x="4562375" y="52036"/>
                    </a:cubicBezTo>
                    <a:cubicBezTo>
                      <a:pt x="4622232" y="74483"/>
                      <a:pt x="4581563" y="67126"/>
                      <a:pt x="4639377" y="100163"/>
                    </a:cubicBezTo>
                    <a:cubicBezTo>
                      <a:pt x="4648186" y="105197"/>
                      <a:pt x="4658927" y="105791"/>
                      <a:pt x="4668253" y="109788"/>
                    </a:cubicBezTo>
                    <a:cubicBezTo>
                      <a:pt x="4681441" y="115440"/>
                      <a:pt x="4693432" y="123710"/>
                      <a:pt x="4706754" y="129039"/>
                    </a:cubicBezTo>
                    <a:cubicBezTo>
                      <a:pt x="4725594" y="136575"/>
                      <a:pt x="4764505" y="148289"/>
                      <a:pt x="4764505" y="148289"/>
                    </a:cubicBezTo>
                    <a:cubicBezTo>
                      <a:pt x="4793381" y="145081"/>
                      <a:pt x="4822644" y="144362"/>
                      <a:pt x="4851133" y="138664"/>
                    </a:cubicBezTo>
                    <a:cubicBezTo>
                      <a:pt x="4871031" y="134684"/>
                      <a:pt x="4908884" y="139705"/>
                      <a:pt x="4908884" y="119413"/>
                    </a:cubicBezTo>
                    <a:lnTo>
                      <a:pt x="4908884" y="109788"/>
                    </a:lnTo>
                  </a:path>
                </a:pathLst>
              </a:custGeom>
              <a:noFill/>
              <a:ln w="28575" cmpd="sng">
                <a:solidFill>
                  <a:srgbClr val="843C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6C76252-C727-40A4-A3EC-DB8937FF3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3171" y="1238245"/>
                <a:ext cx="0" cy="782856"/>
              </a:xfrm>
              <a:prstGeom prst="line">
                <a:avLst/>
              </a:prstGeom>
              <a:ln w="76200" cmpd="sng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9A27226-30E4-405D-87BF-9136F9E5E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1836" y="4648355"/>
                <a:ext cx="0" cy="1078030"/>
              </a:xfrm>
              <a:prstGeom prst="line">
                <a:avLst/>
              </a:prstGeom>
              <a:ln w="762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23C878-4F4F-4C36-BC57-E8BCDDDD3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925" y="4648355"/>
                <a:ext cx="0" cy="806116"/>
              </a:xfrm>
              <a:prstGeom prst="line">
                <a:avLst/>
              </a:prstGeom>
              <a:ln w="762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20C06C7-2E0B-4E45-9587-9C73DEE4B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5314" y="4254972"/>
                <a:ext cx="0" cy="1177492"/>
              </a:xfrm>
              <a:prstGeom prst="line">
                <a:avLst/>
              </a:prstGeom>
              <a:ln w="762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60A6F34-CF97-444D-90F0-42DC76A41AB4}"/>
                  </a:ext>
                </a:extLst>
              </p:cNvPr>
              <p:cNvCxnSpPr>
                <a:cxnSpLocks/>
                <a:stCxn id="10" idx="20"/>
              </p:cNvCxnSpPr>
              <p:nvPr/>
            </p:nvCxnSpPr>
            <p:spPr>
              <a:xfrm>
                <a:off x="6129018" y="1619114"/>
                <a:ext cx="2007158" cy="125546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5EEA39-35C4-420F-83B9-32675A38EA28}"/>
                  </a:ext>
                </a:extLst>
              </p:cNvPr>
              <p:cNvSpPr txBox="1"/>
              <p:nvPr/>
            </p:nvSpPr>
            <p:spPr>
              <a:xfrm>
                <a:off x="8043200" y="2576755"/>
                <a:ext cx="640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Fault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507453-2CBF-42E6-8CB2-67FBDD2C8DB0}"/>
                  </a:ext>
                </a:extLst>
              </p:cNvPr>
              <p:cNvSpPr txBox="1"/>
              <p:nvPr/>
            </p:nvSpPr>
            <p:spPr>
              <a:xfrm>
                <a:off x="4898559" y="961920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14C644-3B58-4C03-A604-9FCCC3BAF549}"/>
                  </a:ext>
                </a:extLst>
              </p:cNvPr>
              <p:cNvSpPr txBox="1"/>
              <p:nvPr/>
            </p:nvSpPr>
            <p:spPr>
              <a:xfrm>
                <a:off x="5879883" y="989297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B3E146-4CA9-4FC6-AFB2-1BDB93A91CCC}"/>
                  </a:ext>
                </a:extLst>
              </p:cNvPr>
              <p:cNvSpPr txBox="1"/>
              <p:nvPr/>
            </p:nvSpPr>
            <p:spPr>
              <a:xfrm>
                <a:off x="8568236" y="903585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7A1DBE-E00B-498B-A542-CFF1E0F47081}"/>
                  </a:ext>
                </a:extLst>
              </p:cNvPr>
              <p:cNvSpPr txBox="1"/>
              <p:nvPr/>
            </p:nvSpPr>
            <p:spPr>
              <a:xfrm>
                <a:off x="4709400" y="4351042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BB8F37-4667-4C56-BA16-85A56F3DD6B8}"/>
                  </a:ext>
                </a:extLst>
              </p:cNvPr>
              <p:cNvSpPr txBox="1"/>
              <p:nvPr/>
            </p:nvSpPr>
            <p:spPr>
              <a:xfrm>
                <a:off x="7181458" y="4326382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A231E7-0843-4EE0-B979-954863184CF4}"/>
                  </a:ext>
                </a:extLst>
              </p:cNvPr>
              <p:cNvSpPr txBox="1"/>
              <p:nvPr/>
            </p:nvSpPr>
            <p:spPr>
              <a:xfrm>
                <a:off x="8466385" y="3941355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EF0F67-8B5D-47F1-B907-EB028FAE14B4}"/>
                  </a:ext>
                </a:extLst>
              </p:cNvPr>
              <p:cNvSpPr txBox="1"/>
              <p:nvPr/>
            </p:nvSpPr>
            <p:spPr>
              <a:xfrm>
                <a:off x="4368383" y="1766455"/>
                <a:ext cx="325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4DA6D-2B78-435A-8C4D-6C351541C8A7}"/>
                  </a:ext>
                </a:extLst>
              </p:cNvPr>
              <p:cNvSpPr txBox="1"/>
              <p:nvPr/>
            </p:nvSpPr>
            <p:spPr>
              <a:xfrm>
                <a:off x="9116766" y="1505018"/>
                <a:ext cx="3672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A’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E94E47-41BC-4C39-8123-EF07448AB74D}"/>
                  </a:ext>
                </a:extLst>
              </p:cNvPr>
              <p:cNvSpPr txBox="1"/>
              <p:nvPr/>
            </p:nvSpPr>
            <p:spPr>
              <a:xfrm>
                <a:off x="4320258" y="4744853"/>
                <a:ext cx="332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B2A748-3B83-45F5-A2D0-FAFC353411A8}"/>
                  </a:ext>
                </a:extLst>
              </p:cNvPr>
              <p:cNvSpPr txBox="1"/>
              <p:nvPr/>
            </p:nvSpPr>
            <p:spPr>
              <a:xfrm>
                <a:off x="9116766" y="4563004"/>
                <a:ext cx="378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B’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A12D9-DC97-436F-8C9B-0E5F1A7F0DA1}"/>
                  </a:ext>
                </a:extLst>
              </p:cNvPr>
              <p:cNvSpPr txBox="1"/>
              <p:nvPr/>
            </p:nvSpPr>
            <p:spPr>
              <a:xfrm>
                <a:off x="4346623" y="3468552"/>
                <a:ext cx="6351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 miles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7C1A5D-328D-4D3D-9A47-6E04EDCD2F92}"/>
                  </a:ext>
                </a:extLst>
              </p:cNvPr>
              <p:cNvSpPr txBox="1"/>
              <p:nvPr/>
            </p:nvSpPr>
            <p:spPr>
              <a:xfrm>
                <a:off x="4338933" y="298359"/>
                <a:ext cx="5132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Cross Section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553650" y="1944781"/>
                <a:ext cx="2539931" cy="39689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  <a:alpha val="57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  <a:alpha val="57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  <a:alpha val="57000"/>
                    </a:schemeClr>
                  </a:gs>
                </a:gsLst>
                <a:lin ang="54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Water Bearing Zone 2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479177" y="2010930"/>
                <a:ext cx="846643" cy="17727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465480" y="1263703"/>
                <a:ext cx="846643" cy="17727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C3B321-0EA9-4CBC-A62B-120C863B8E44}"/>
                  </a:ext>
                </a:extLst>
              </p:cNvPr>
              <p:cNvSpPr/>
              <p:nvPr/>
            </p:nvSpPr>
            <p:spPr>
              <a:xfrm>
                <a:off x="4336299" y="808325"/>
                <a:ext cx="5120641" cy="5640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391965" y="5172854"/>
                <a:ext cx="4960802" cy="8384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  <a:alpha val="7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  <a:alpha val="74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  <a:alpha val="74000"/>
                    </a:schemeClr>
                  </a:gs>
                </a:gsLst>
                <a:lin ang="54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Water Bearing Zone 3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1D177DE-8760-434A-A640-0A4240114F0A}"/>
                  </a:ext>
                </a:extLst>
              </p:cNvPr>
              <p:cNvSpPr/>
              <p:nvPr/>
            </p:nvSpPr>
            <p:spPr>
              <a:xfrm>
                <a:off x="2264762" y="1256286"/>
                <a:ext cx="1903751" cy="173709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54A3D3-CE5D-4112-93BC-EC0B73BFB5FA}"/>
                  </a:ext>
                </a:extLst>
              </p:cNvPr>
              <p:cNvCxnSpPr/>
              <p:nvPr/>
            </p:nvCxnSpPr>
            <p:spPr>
              <a:xfrm flipV="1">
                <a:off x="2597902" y="1593177"/>
                <a:ext cx="635267" cy="635267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484F8C5-F815-466D-AB3E-9B46757DD9EB}"/>
                  </a:ext>
                </a:extLst>
              </p:cNvPr>
              <p:cNvCxnSpPr/>
              <p:nvPr/>
            </p:nvCxnSpPr>
            <p:spPr>
              <a:xfrm>
                <a:off x="3056944" y="2099468"/>
                <a:ext cx="596766" cy="596766"/>
              </a:xfrm>
              <a:prstGeom prst="line">
                <a:avLst/>
              </a:prstGeom>
              <a:ln w="381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21876A3-DC76-4D3A-A50E-58B4E07C87E3}"/>
                  </a:ext>
                </a:extLst>
              </p:cNvPr>
              <p:cNvSpPr txBox="1"/>
              <p:nvPr/>
            </p:nvSpPr>
            <p:spPr>
              <a:xfrm>
                <a:off x="2345973" y="2046975"/>
                <a:ext cx="325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3B566A-B568-4168-A5DF-BF0654642E3C}"/>
                  </a:ext>
                </a:extLst>
              </p:cNvPr>
              <p:cNvSpPr txBox="1"/>
              <p:nvPr/>
            </p:nvSpPr>
            <p:spPr>
              <a:xfrm>
                <a:off x="3029967" y="1294376"/>
                <a:ext cx="3672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A’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F1ECA5-CE0C-40D0-86E3-EE97E4399F78}"/>
                  </a:ext>
                </a:extLst>
              </p:cNvPr>
              <p:cNvSpPr txBox="1"/>
              <p:nvPr/>
            </p:nvSpPr>
            <p:spPr>
              <a:xfrm>
                <a:off x="2929916" y="1821566"/>
                <a:ext cx="332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EC6A868-A9EE-4DAC-A0F0-D06CC78FD67D}"/>
                  </a:ext>
                </a:extLst>
              </p:cNvPr>
              <p:cNvSpPr txBox="1"/>
              <p:nvPr/>
            </p:nvSpPr>
            <p:spPr>
              <a:xfrm>
                <a:off x="3577857" y="2533580"/>
                <a:ext cx="378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B’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E7C1A5D-328D-4D3D-9A47-6E04EDCD2F92}"/>
                  </a:ext>
                </a:extLst>
              </p:cNvPr>
              <p:cNvSpPr txBox="1"/>
              <p:nvPr/>
            </p:nvSpPr>
            <p:spPr>
              <a:xfrm>
                <a:off x="2193641" y="817766"/>
                <a:ext cx="19395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Map View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93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7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94440" y="1329763"/>
            <a:ext cx="5725328" cy="5378824"/>
            <a:chOff x="3015263" y="1269999"/>
            <a:chExt cx="5725328" cy="5378824"/>
          </a:xfrm>
        </p:grpSpPr>
        <p:grpSp>
          <p:nvGrpSpPr>
            <p:cNvPr id="3" name="Group 2"/>
            <p:cNvGrpSpPr/>
            <p:nvPr/>
          </p:nvGrpSpPr>
          <p:grpSpPr>
            <a:xfrm>
              <a:off x="3015263" y="1269999"/>
              <a:ext cx="5725328" cy="5378824"/>
              <a:chOff x="5928790" y="1240118"/>
              <a:chExt cx="5725328" cy="5378824"/>
            </a:xfrm>
          </p:grpSpPr>
          <p:pic>
            <p:nvPicPr>
              <p:cNvPr id="10" name="Picture 9" descr="download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28790" y="1434354"/>
                <a:ext cx="5568085" cy="5184588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6379882" y="1240118"/>
                <a:ext cx="5274236" cy="5094941"/>
              </a:xfrm>
              <a:prstGeom prst="rect">
                <a:avLst/>
              </a:prstGeom>
              <a:noFill/>
              <a:ln w="762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 rot="1594995">
              <a:off x="3600823" y="1733177"/>
              <a:ext cx="1404470" cy="2211294"/>
            </a:xfrm>
            <a:prstGeom prst="ellipse">
              <a:avLst/>
            </a:prstGeom>
            <a:noFill/>
            <a:ln w="76200" cmpd="sng">
              <a:solidFill>
                <a:srgbClr val="0ADC8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594995">
              <a:off x="5228320" y="2531382"/>
              <a:ext cx="781671" cy="701675"/>
            </a:xfrm>
            <a:prstGeom prst="ellipse">
              <a:avLst/>
            </a:prstGeom>
            <a:noFill/>
            <a:ln w="76200" cmpd="sng"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594995">
              <a:off x="6099131" y="1501983"/>
              <a:ext cx="652796" cy="632689"/>
            </a:xfrm>
            <a:prstGeom prst="ellipse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594995">
              <a:off x="7765332" y="3200748"/>
              <a:ext cx="781671" cy="701675"/>
            </a:xfrm>
            <a:prstGeom prst="ellipse">
              <a:avLst/>
            </a:prstGeom>
            <a:noFill/>
            <a:ln w="7620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 rot="1594995">
              <a:off x="5253756" y="4709349"/>
              <a:ext cx="639741" cy="674941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0" y="15620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5. Source Identification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995" y="3287993"/>
            <a:ext cx="43320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ADC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1 = Source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2 = Source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3 = Source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4 = Source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Fingerprint 5 = Source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266205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2076-28CE-45FE-9447-441473FC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314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Summary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0431-0768-46BE-8254-31AEE429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77"/>
            <a:ext cx="10515600" cy="2809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Existing PFAS and other chemical monitoring data contain useful information for identifying areas of concern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tool could be used to ‘fingerprint’ PFAS profiles, identify source areas, and expedite the cleanup process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tool could also be used as guidance for future monitoring programs where groundwater is used as a source of drinking water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 5, 2019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0788" y="6540499"/>
            <a:ext cx="5170424" cy="2381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PFAS Source Identification Through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542091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63C2E-0A6E-4866-B98C-03604B5656E8}"/>
              </a:ext>
            </a:extLst>
          </p:cNvPr>
          <p:cNvSpPr txBox="1">
            <a:spLocks/>
          </p:cNvSpPr>
          <p:nvPr/>
        </p:nvSpPr>
        <p:spPr>
          <a:xfrm>
            <a:off x="1190625" y="16589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Thank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 you!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FE0D6-7559-4200-BF77-70B82F8EAA87}"/>
              </a:ext>
            </a:extLst>
          </p:cNvPr>
          <p:cNvSpPr txBox="1">
            <a:spLocks/>
          </p:cNvSpPr>
          <p:nvPr/>
        </p:nvSpPr>
        <p:spPr>
          <a:xfrm>
            <a:off x="0" y="1486694"/>
            <a:ext cx="12192000" cy="9898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PFAS Source Identification Through Fingerprinting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3C54C7-2141-44A4-B347-4DA3AE2DD9B5}"/>
              </a:ext>
            </a:extLst>
          </p:cNvPr>
          <p:cNvSpPr txBox="1">
            <a:spLocks/>
          </p:cNvSpPr>
          <p:nvPr/>
        </p:nvSpPr>
        <p:spPr>
          <a:xfrm>
            <a:off x="0" y="2392363"/>
            <a:ext cx="12192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 ~wonderful~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Datathon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collaborators!*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Shivaani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Chauhan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Jennifer Chen, Sara Huber, Erica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Kalve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Brittany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Saleeby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Susie Smith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 txBox="1">
            <a:spLocks/>
          </p:cNvSpPr>
          <p:nvPr/>
        </p:nvSpPr>
        <p:spPr>
          <a:xfrm>
            <a:off x="7021576" y="6540499"/>
            <a:ext cx="5170424" cy="238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*Collaborators listed in alphabetical order.</a:t>
            </a:r>
          </a:p>
        </p:txBody>
      </p:sp>
    </p:spTree>
    <p:extLst>
      <p:ext uri="{BB962C8B-B14F-4D97-AF65-F5344CB8AC3E}">
        <p14:creationId xmlns:p14="http://schemas.microsoft.com/office/powerpoint/2010/main" val="2699618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8C3E63-A2C5-4EDB-92C6-61EF5DFE1CB2}"/>
              </a:ext>
            </a:extLst>
          </p:cNvPr>
          <p:cNvSpPr/>
          <p:nvPr/>
        </p:nvSpPr>
        <p:spPr>
          <a:xfrm>
            <a:off x="0" y="0"/>
            <a:ext cx="12192000" cy="1750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1DBBA-02B0-426B-9650-91AF5F0D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419600" cy="175085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15619D"/>
                </a:solidFill>
                <a:latin typeface="Verdana Pro Black" panose="020B0604020202020204" pitchFamily="34" charset="0"/>
              </a:rPr>
              <a:t>Upcoming Events!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9A4AD-025D-4FC3-A6F3-0666E7FE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433" y="1841420"/>
            <a:ext cx="5249320" cy="1330700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Trash Datathon 2020 Event Series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1A8F-C2A7-40DB-B0AD-FEF34046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33" y="3233393"/>
            <a:ext cx="5249319" cy="3276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February 28, 2020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9:00 AM – 4:00 PM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CalEPA Building  - Klamath Room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More Info and RSVP: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http://bit.ly/TrashDatathonFeb28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92AD0-D417-4000-8F02-A4DF95531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9126" y="1841420"/>
            <a:ext cx="5176262" cy="1540445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Water Data Science Symposium &amp; Concurrent PFAS Hackathon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6228C-0134-477F-9F9F-984529EE8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9126" y="3751868"/>
            <a:ext cx="5944959" cy="2758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June 29-30, 2020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CalEPA Building - Klamath Room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More details coming soon! </a:t>
            </a: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https://www.waterboards.ca.gov/resources/ </a:t>
            </a:r>
            <a:r>
              <a:rPr lang="en-US" sz="24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data_databases</a:t>
            </a: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/wq_science_symposium.html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D76D1B-1908-403A-959E-E0E4D5352F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018" y="76415"/>
            <a:ext cx="2305878" cy="1598024"/>
          </a:xfrm>
          <a:prstGeom prst="rect">
            <a:avLst/>
          </a:prstGeom>
          <a:ln w="6350">
            <a:noFill/>
          </a:ln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3190E66-4A41-44DA-8744-2B11C730F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768" y="79979"/>
            <a:ext cx="1200318" cy="1590897"/>
          </a:xfrm>
          <a:prstGeom prst="rect">
            <a:avLst/>
          </a:prstGeom>
          <a:ln w="635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92D33-3225-4BEB-909A-7A48107419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720" y="376767"/>
            <a:ext cx="3956225" cy="9973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2850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5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Preliminary observations 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</p:spTree>
    <p:extLst>
      <p:ext uri="{BB962C8B-B14F-4D97-AF65-F5344CB8AC3E}">
        <p14:creationId xmlns:p14="http://schemas.microsoft.com/office/powerpoint/2010/main" val="105330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0"/>
            <a:ext cx="10515600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App Overview: Data 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C99DD540-D7C3-4DEF-9E22-8A7C102B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11708"/>
            <a:ext cx="12192000" cy="581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193183" y="0"/>
            <a:ext cx="11797048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App Overview: Pie Chart Map and Tree 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C99DD540-D7C3-4DEF-9E22-8A7C102B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11708"/>
            <a:ext cx="12192000" cy="581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62A269-B87F-4686-BC79-9786E736BF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44380"/>
            <a:ext cx="12192000" cy="55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0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193183" y="0"/>
            <a:ext cx="11797048" cy="672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App Overview: Well Tree Map and Data 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2098A8-07EB-4F5C-96D7-2848446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4514" y="6492874"/>
            <a:ext cx="70799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Draft: CA PFAS Data Fingerprint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78B1F-497D-43B8-8A81-F6C34D9A4E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65915"/>
            <a:ext cx="12192000" cy="55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9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2225</Words>
  <Application>Microsoft Office PowerPoint</Application>
  <PresentationFormat>Widescreen</PresentationFormat>
  <Paragraphs>329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Century Gothic</vt:lpstr>
      <vt:lpstr>Times New Roman</vt:lpstr>
      <vt:lpstr>Verdana Pro Black</vt:lpstr>
      <vt:lpstr>Office Theme</vt:lpstr>
      <vt:lpstr>1_Office Theme</vt:lpstr>
      <vt:lpstr>2_Office Theme</vt:lpstr>
      <vt:lpstr>PFAS Datathon</vt:lpstr>
      <vt:lpstr>Why We’re Here</vt:lpstr>
      <vt:lpstr>Draft/Preliminary:  CA PFAS Data  Fingerprint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PFAS ANALYSIS AND INTERVENTION</vt:lpstr>
      <vt:lpstr>PowerPoint Presentation</vt:lpstr>
      <vt:lpstr>Process</vt:lpstr>
      <vt:lpstr>PowerPoint Presentation</vt:lpstr>
      <vt:lpstr>Summary</vt:lpstr>
      <vt:lpstr>PowerPoint Presentation</vt:lpstr>
      <vt:lpstr>PFAS In Drinking Water: Correlations to PFAS in Blood Serum?</vt:lpstr>
      <vt:lpstr>PowerPoint Presentation</vt:lpstr>
      <vt:lpstr>PowerPoint Presentation</vt:lpstr>
      <vt:lpstr>PFAS Levels in Blood Serum</vt:lpstr>
      <vt:lpstr>SPAs with Randomized Serum Points</vt:lpstr>
      <vt:lpstr>SPAs with Randomized Serum Points on Voronoi Plot of PFOS</vt:lpstr>
      <vt:lpstr>PowerPoint Presentation</vt:lpstr>
      <vt:lpstr>PFAS Levels in Raw Groundwater and Blood Serum</vt:lpstr>
      <vt:lpstr>PowerPoint Presentation</vt:lpstr>
      <vt:lpstr>Recommendations</vt:lpstr>
      <vt:lpstr>PowerPoint Presentation</vt:lpstr>
      <vt:lpstr>PFAS Source Identification and Prediction Through Fingerprinting</vt:lpstr>
      <vt:lpstr>PowerPoint Presentation</vt:lpstr>
      <vt:lpstr>(Paleo)climatology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Upcoming Events!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Coffin, Scott@Waterboards</dc:creator>
  <cp:lastModifiedBy>Coffin, Scott@Waterboards</cp:lastModifiedBy>
  <cp:revision>24</cp:revision>
  <dcterms:created xsi:type="dcterms:W3CDTF">2019-12-03T18:07:16Z</dcterms:created>
  <dcterms:modified xsi:type="dcterms:W3CDTF">2020-11-18T01:04:52Z</dcterms:modified>
</cp:coreProperties>
</file>