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</p:sldIdLst>
  <p:sldSz cx="9144000" cy="6858000" type="letter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F4F6"/>
    <a:srgbClr val="FDFECE"/>
    <a:srgbClr val="F9FC2D"/>
    <a:srgbClr val="F3F8EF"/>
    <a:srgbClr val="FFBE56"/>
    <a:srgbClr val="F274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18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916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52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1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62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5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742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63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29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44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8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B1673-BAE8-457D-9A04-2BB6D1DDE3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C1280-82B7-4539-B3C1-DF3513BFA9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550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7" name="Rectangle 1046">
            <a:extLst>
              <a:ext uri="{FF2B5EF4-FFF2-40B4-BE49-F238E27FC236}">
                <a16:creationId xmlns:a16="http://schemas.microsoft.com/office/drawing/2014/main" id="{D4325106-28B9-F9A0-DC33-E31692A436CB}"/>
              </a:ext>
            </a:extLst>
          </p:cNvPr>
          <p:cNvSpPr/>
          <p:nvPr/>
        </p:nvSpPr>
        <p:spPr>
          <a:xfrm>
            <a:off x="-609600" y="365125"/>
            <a:ext cx="10004119" cy="54229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D9C93D-ABD3-7730-81A6-A4C86C04212E}"/>
              </a:ext>
            </a:extLst>
          </p:cNvPr>
          <p:cNvSpPr>
            <a:spLocks noChangeAspect="1"/>
          </p:cNvSpPr>
          <p:nvPr/>
        </p:nvSpPr>
        <p:spPr>
          <a:xfrm>
            <a:off x="2281337" y="2534623"/>
            <a:ext cx="4198303" cy="3115904"/>
          </a:xfrm>
          <a:prstGeom prst="ellipse">
            <a:avLst/>
          </a:prstGeom>
          <a:solidFill>
            <a:srgbClr val="FDFECE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Accessibility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36F101-FC81-C6C1-8C53-E5B4BA2C022D}"/>
              </a:ext>
            </a:extLst>
          </p:cNvPr>
          <p:cNvSpPr>
            <a:spLocks noChangeAspect="1"/>
          </p:cNvSpPr>
          <p:nvPr/>
        </p:nvSpPr>
        <p:spPr>
          <a:xfrm>
            <a:off x="2613283" y="3156665"/>
            <a:ext cx="3534410" cy="2405220"/>
          </a:xfrm>
          <a:prstGeom prst="ellipse">
            <a:avLst/>
          </a:prstGeom>
          <a:solidFill>
            <a:srgbClr val="F9FC2D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Transparency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DC4B1DD-28C8-2409-F0ED-2D5302972818}"/>
              </a:ext>
            </a:extLst>
          </p:cNvPr>
          <p:cNvSpPr>
            <a:spLocks noChangeAspect="1"/>
          </p:cNvSpPr>
          <p:nvPr/>
        </p:nvSpPr>
        <p:spPr>
          <a:xfrm>
            <a:off x="2848868" y="3678239"/>
            <a:ext cx="3063240" cy="1756727"/>
          </a:xfrm>
          <a:prstGeom prst="ellipse">
            <a:avLst/>
          </a:prstGeom>
          <a:solidFill>
            <a:srgbClr val="FFBE5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rtlCol="0" anchor="t" anchorCtr="0">
            <a:prstTxWarp prst="textArchUp">
              <a:avLst/>
            </a:prstTxWarp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Reproducibility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F7679-3670-69CB-B0CA-2BBCEA0EAFDA}"/>
              </a:ext>
            </a:extLst>
          </p:cNvPr>
          <p:cNvSpPr/>
          <p:nvPr/>
        </p:nvSpPr>
        <p:spPr>
          <a:xfrm>
            <a:off x="3145413" y="4092575"/>
            <a:ext cx="2470150" cy="1231900"/>
          </a:xfrm>
          <a:prstGeom prst="ellipse">
            <a:avLst/>
          </a:prstGeom>
          <a:solidFill>
            <a:srgbClr val="F27406"/>
          </a:solidFill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Benefits </a:t>
            </a:r>
          </a:p>
          <a:p>
            <a:pPr algn="ctr"/>
            <a:r>
              <a:rPr lang="en-US" dirty="0"/>
              <a:t>Of</a:t>
            </a:r>
          </a:p>
          <a:p>
            <a:pPr algn="ctr"/>
            <a:r>
              <a:rPr lang="en-US" dirty="0"/>
              <a:t>Documentation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FAD38E-ACA1-0AF2-8412-3FD5B85AFFC9}"/>
              </a:ext>
            </a:extLst>
          </p:cNvPr>
          <p:cNvSpPr/>
          <p:nvPr/>
        </p:nvSpPr>
        <p:spPr>
          <a:xfrm>
            <a:off x="1455751" y="491868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Problem Solving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050808-4F25-5DA3-BF36-1DC13AEF351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6E086D-6FC2-84D1-7687-69A32E249628}"/>
              </a:ext>
            </a:extLst>
          </p:cNvPr>
          <p:cNvSpPr/>
          <p:nvPr/>
        </p:nvSpPr>
        <p:spPr>
          <a:xfrm>
            <a:off x="5243770" y="50571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Knowledge Retention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165B62-F90E-1EE7-BD07-D06D3467B9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198247"/>
            <a:ext cx="881959" cy="941832"/>
          </a:xfrm>
          <a:prstGeom prst="ellipse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C83CF8D8-A1C8-54FE-0A89-877FA7A7E69D}"/>
              </a:ext>
            </a:extLst>
          </p:cNvPr>
          <p:cNvSpPr/>
          <p:nvPr/>
        </p:nvSpPr>
        <p:spPr>
          <a:xfrm>
            <a:off x="7551431" y="1438149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Collaboration &amp; Partnership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030" name="Group 1029">
            <a:extLst>
              <a:ext uri="{FF2B5EF4-FFF2-40B4-BE49-F238E27FC236}">
                <a16:creationId xmlns:a16="http://schemas.microsoft.com/office/drawing/2014/main" id="{90F9ECE1-E0FF-ED76-7A17-569D58E179FE}"/>
              </a:ext>
            </a:extLst>
          </p:cNvPr>
          <p:cNvGrpSpPr/>
          <p:nvPr/>
        </p:nvGrpSpPr>
        <p:grpSpPr>
          <a:xfrm>
            <a:off x="2281337" y="2534623"/>
            <a:ext cx="4198303" cy="3115904"/>
            <a:chOff x="1600701" y="4023698"/>
            <a:chExt cx="4198303" cy="3115904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9049434-C55B-E6E6-E858-1B378002C1E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00701" y="4023698"/>
              <a:ext cx="4198303" cy="3115904"/>
            </a:xfrm>
            <a:prstGeom prst="ellipse">
              <a:avLst/>
            </a:prstGeom>
            <a:solidFill>
              <a:srgbClr val="FDFECE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Accessibility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EEAE09F-E3B2-9928-7821-371D51CB5E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32648" y="4645740"/>
              <a:ext cx="3534410" cy="2405220"/>
            </a:xfrm>
            <a:prstGeom prst="ellipse">
              <a:avLst/>
            </a:prstGeom>
            <a:solidFill>
              <a:srgbClr val="F9FC2D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Transparency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6EF65B28-F0EF-0963-7E8F-1C8DB8F9A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168233" y="5167313"/>
              <a:ext cx="3063240" cy="1756727"/>
            </a:xfrm>
            <a:prstGeom prst="ellipse">
              <a:avLst/>
            </a:prstGeom>
            <a:solidFill>
              <a:srgbClr val="FFBE5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rtlCol="0" anchor="t" anchorCtr="0">
              <a:prstTxWarp prst="textArchUp">
                <a:avLst/>
              </a:prstTxWarp>
            </a:bodyPr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Reproducibility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A4F34A4C-169F-C4A8-645F-6966EB4032EA}"/>
                </a:ext>
              </a:extLst>
            </p:cNvPr>
            <p:cNvSpPr/>
            <p:nvPr/>
          </p:nvSpPr>
          <p:spPr>
            <a:xfrm>
              <a:off x="2464778" y="5581650"/>
              <a:ext cx="2470150" cy="1231900"/>
            </a:xfrm>
            <a:prstGeom prst="ellipse">
              <a:avLst/>
            </a:prstGeom>
            <a:solidFill>
              <a:srgbClr val="F27406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Benefits </a:t>
              </a:r>
            </a:p>
            <a:p>
              <a:pPr algn="ctr"/>
              <a:r>
                <a:rPr lang="en-US" dirty="0"/>
                <a:t>Of</a:t>
              </a:r>
            </a:p>
            <a:p>
              <a:pPr algn="ctr"/>
              <a:r>
                <a:rPr lang="en-US" dirty="0"/>
                <a:t>Documentation</a:t>
              </a:r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D08BFFFF-2F72-EC1B-7AB5-CDB1A4D78F28}"/>
              </a:ext>
            </a:extLst>
          </p:cNvPr>
          <p:cNvSpPr/>
          <p:nvPr/>
        </p:nvSpPr>
        <p:spPr>
          <a:xfrm>
            <a:off x="-609600" y="1438082"/>
            <a:ext cx="1843088" cy="7853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Onboarding &amp; Offboarding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E8F908CB-EB5A-3FC6-EE5B-1C8AA576E6C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02" t="6339" r="5960" b="9143"/>
          <a:stretch/>
        </p:blipFill>
        <p:spPr>
          <a:xfrm>
            <a:off x="-316696" y="2140079"/>
            <a:ext cx="1257283" cy="1078992"/>
          </a:xfrm>
          <a:prstGeom prst="ellipse">
            <a:avLst/>
          </a:prstGeom>
        </p:spPr>
      </p:pic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187C96A-01E0-1727-3F47-048B6727A6E9}"/>
              </a:ext>
            </a:extLst>
          </p:cNvPr>
          <p:cNvCxnSpPr>
            <a:cxnSpLocks/>
          </p:cNvCxnSpPr>
          <p:nvPr/>
        </p:nvCxnSpPr>
        <p:spPr>
          <a:xfrm flipH="1" flipV="1">
            <a:off x="809292" y="3084964"/>
            <a:ext cx="2587752" cy="1700784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4E344CA5-01E1-3DDC-4656-992E99B2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51" t="2610" r="7255" b="8648"/>
          <a:stretch/>
        </p:blipFill>
        <p:spPr>
          <a:xfrm>
            <a:off x="2047175" y="1214666"/>
            <a:ext cx="660241" cy="941832"/>
          </a:xfrm>
          <a:prstGeom prst="ellipse">
            <a:avLst/>
          </a:prstGeom>
        </p:spPr>
      </p:pic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5D565F8-3A46-C506-51C0-D4EF4782C791}"/>
              </a:ext>
            </a:extLst>
          </p:cNvPr>
          <p:cNvCxnSpPr>
            <a:cxnSpLocks/>
            <a:endCxn id="60" idx="5"/>
          </p:cNvCxnSpPr>
          <p:nvPr/>
        </p:nvCxnSpPr>
        <p:spPr>
          <a:xfrm flipH="1" flipV="1">
            <a:off x="2610726" y="2018570"/>
            <a:ext cx="973661" cy="2423806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3" name="Picture 62">
            <a:extLst>
              <a:ext uri="{FF2B5EF4-FFF2-40B4-BE49-F238E27FC236}">
                <a16:creationId xmlns:a16="http://schemas.microsoft.com/office/drawing/2014/main" id="{6BF06CEE-0E52-81A4-4417-38573DBCE6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528" t="-3021" r="8228" b="5964"/>
          <a:stretch/>
        </p:blipFill>
        <p:spPr>
          <a:xfrm>
            <a:off x="5702584" y="1214666"/>
            <a:ext cx="881959" cy="941832"/>
          </a:xfrm>
          <a:prstGeom prst="ellipse">
            <a:avLst/>
          </a:prstGeom>
        </p:spPr>
      </p:pic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D25428DB-2B86-57F8-9CCC-520BD9EF7A82}"/>
              </a:ext>
            </a:extLst>
          </p:cNvPr>
          <p:cNvCxnSpPr>
            <a:cxnSpLocks/>
          </p:cNvCxnSpPr>
          <p:nvPr/>
        </p:nvCxnSpPr>
        <p:spPr>
          <a:xfrm flipV="1">
            <a:off x="5175248" y="2006456"/>
            <a:ext cx="652197" cy="2435921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Arrow Connector 1024">
            <a:extLst>
              <a:ext uri="{FF2B5EF4-FFF2-40B4-BE49-F238E27FC236}">
                <a16:creationId xmlns:a16="http://schemas.microsoft.com/office/drawing/2014/main" id="{E8DE0570-E945-3378-8A9A-8AFC6C9C41C1}"/>
              </a:ext>
            </a:extLst>
          </p:cNvPr>
          <p:cNvCxnSpPr>
            <a:cxnSpLocks/>
          </p:cNvCxnSpPr>
          <p:nvPr/>
        </p:nvCxnSpPr>
        <p:spPr>
          <a:xfrm flipV="1">
            <a:off x="5362588" y="3081176"/>
            <a:ext cx="2586406" cy="1704573"/>
          </a:xfrm>
          <a:prstGeom prst="straightConnector1">
            <a:avLst/>
          </a:prstGeom>
          <a:ln w="57150">
            <a:solidFill>
              <a:schemeClr val="tx1"/>
            </a:solidFill>
            <a:headEnd w="lg" len="lg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9" name="Picture 1028">
            <a:extLst>
              <a:ext uri="{FF2B5EF4-FFF2-40B4-BE49-F238E27FC236}">
                <a16:creationId xmlns:a16="http://schemas.microsoft.com/office/drawing/2014/main" id="{3AA67FB1-E884-118E-1578-DE732C1A0B7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245" t="3386" r="1756" b="4738"/>
          <a:stretch/>
        </p:blipFill>
        <p:spPr>
          <a:xfrm>
            <a:off x="7880128" y="2140080"/>
            <a:ext cx="1185695" cy="1076833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039966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F609B19-2FEB-CD5F-3E69-388D6E2DD923}"/>
              </a:ext>
            </a:extLst>
          </p:cNvPr>
          <p:cNvSpPr/>
          <p:nvPr/>
        </p:nvSpPr>
        <p:spPr>
          <a:xfrm>
            <a:off x="3024187" y="104775"/>
            <a:ext cx="3095625" cy="5905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Project Documentation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B2B1D8-04AD-B7A5-8985-E647872A6A5A}"/>
              </a:ext>
            </a:extLst>
          </p:cNvPr>
          <p:cNvGrpSpPr/>
          <p:nvPr/>
        </p:nvGrpSpPr>
        <p:grpSpPr>
          <a:xfrm>
            <a:off x="2330451" y="1228725"/>
            <a:ext cx="2143123" cy="5610224"/>
            <a:chOff x="2362201" y="1228725"/>
            <a:chExt cx="2143123" cy="561022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55A7431-C831-2E08-72F3-5B1319414850}"/>
                </a:ext>
              </a:extLst>
            </p:cNvPr>
            <p:cNvSpPr/>
            <p:nvPr/>
          </p:nvSpPr>
          <p:spPr>
            <a:xfrm>
              <a:off x="2362201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Strategic Documents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Planning Documents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Management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Engagement / Outreach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Quality Assurance Project Plans (QAPPs)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Work Plans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Timelines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Budget and Contracts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Standard Operating Procedures (SOPs)</a:t>
              </a:r>
              <a:endParaRPr lang="en-US" sz="16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Review &amp; Feedback Process</a:t>
              </a:r>
            </a:p>
          </p:txBody>
        </p: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18E7D5E6-6618-86CF-6737-001B66538F89}"/>
                </a:ext>
              </a:extLst>
            </p:cNvPr>
            <p:cNvSpPr/>
            <p:nvPr/>
          </p:nvSpPr>
          <p:spPr>
            <a:xfrm>
              <a:off x="2362201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Process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DE54A9-EDBF-4416-16F9-0E6D3FFC99EE}"/>
              </a:ext>
            </a:extLst>
          </p:cNvPr>
          <p:cNvGrpSpPr/>
          <p:nvPr/>
        </p:nvGrpSpPr>
        <p:grpSpPr>
          <a:xfrm>
            <a:off x="4660902" y="1228725"/>
            <a:ext cx="2143123" cy="5610224"/>
            <a:chOff x="4714877" y="1228725"/>
            <a:chExt cx="2143123" cy="561022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384F101-227D-5AAC-9FFB-D425FA4F39F6}"/>
                </a:ext>
              </a:extLst>
            </p:cNvPr>
            <p:cNvSpPr/>
            <p:nvPr/>
          </p:nvSpPr>
          <p:spPr>
            <a:xfrm>
              <a:off x="4714877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Life Cycle Workflow Diagrams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Architecture &amp; Relationships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Metadata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Dictionaries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&amp; Product Governance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Data Categorization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Security Checklists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/ Repository Access Settings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GitHub Repositories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Source code with inline comments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ReadMe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Code outputs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6FE7749-F166-A17C-3F34-E77DECBA0658}"/>
                </a:ext>
              </a:extLst>
            </p:cNvPr>
            <p:cNvSpPr/>
            <p:nvPr/>
          </p:nvSpPr>
          <p:spPr>
            <a:xfrm>
              <a:off x="4714877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Technical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A4F0222-D2D3-E991-26D8-A421DFA5ABBA}"/>
              </a:ext>
            </a:extLst>
          </p:cNvPr>
          <p:cNvGrpSpPr/>
          <p:nvPr/>
        </p:nvGrpSpPr>
        <p:grpSpPr>
          <a:xfrm>
            <a:off x="0" y="1228725"/>
            <a:ext cx="2143123" cy="5610224"/>
            <a:chOff x="0" y="1228725"/>
            <a:chExt cx="2143123" cy="5610224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57DF4364-36A0-7B1C-8E3F-1EDD10DBDD2B}"/>
                </a:ext>
              </a:extLst>
            </p:cNvPr>
            <p:cNvSpPr/>
            <p:nvPr/>
          </p:nvSpPr>
          <p:spPr>
            <a:xfrm>
              <a:off x="0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Onboarding &amp; Offboarding Resources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Useful Background Information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Values, Culture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Expectations, Codes of Conduct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Roles, Responsibilities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Administrative Resources 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Where to find things (e.g. data, products)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Training Materials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Project Management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Meeting Agendas, Notes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Tracking Systems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8B35579-FF65-008F-0FFB-A68497F424A5}"/>
                </a:ext>
              </a:extLst>
            </p:cNvPr>
            <p:cNvSpPr/>
            <p:nvPr/>
          </p:nvSpPr>
          <p:spPr>
            <a:xfrm>
              <a:off x="0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Team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A9B8F25-05AD-74C2-23BA-ADB0A3E382A0}"/>
              </a:ext>
            </a:extLst>
          </p:cNvPr>
          <p:cNvGrpSpPr/>
          <p:nvPr/>
        </p:nvGrpSpPr>
        <p:grpSpPr>
          <a:xfrm>
            <a:off x="6991352" y="1228725"/>
            <a:ext cx="2143123" cy="5610224"/>
            <a:chOff x="6991352" y="1228725"/>
            <a:chExt cx="2143123" cy="5610224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F7D12119-756A-6655-8ED9-C4A32C16E1EA}"/>
                </a:ext>
              </a:extLst>
            </p:cNvPr>
            <p:cNvSpPr/>
            <p:nvPr/>
          </p:nvSpPr>
          <p:spPr>
            <a:xfrm>
              <a:off x="6991352" y="1752598"/>
              <a:ext cx="2143123" cy="5086351"/>
            </a:xfrm>
            <a:prstGeom prst="roundRect">
              <a:avLst>
                <a:gd name="adj" fmla="val 3704"/>
              </a:avLst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1440" rtlCol="0" anchor="t" anchorCtr="0"/>
            <a:lstStyle/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Guides, Tutorials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Product Help, FAQs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Process Reporting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Updates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Responses to Feedback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Reasoning Behind Key Decisions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Fact Sheets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Reports, Publications</a:t>
              </a:r>
            </a:p>
            <a:p>
              <a:pPr>
                <a:spcAft>
                  <a:spcPts val="600"/>
                </a:spcAft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Materials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Agendas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Notes/Summaries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Recordings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Slides</a:t>
              </a:r>
            </a:p>
            <a:p>
              <a:pPr marL="2857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400" dirty="0">
                  <a:solidFill>
                    <a:sysClr val="windowText" lastClr="000000"/>
                  </a:solidFill>
                </a:rPr>
                <a:t>Event Summaries </a:t>
              </a:r>
            </a:p>
            <a:p>
              <a:pPr>
                <a:spcAft>
                  <a:spcPts val="600"/>
                </a:spcAft>
              </a:pPr>
              <a:endParaRPr lang="en-US" sz="1400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AF8F548-2C37-89F3-6335-DEA6FDA31DCF}"/>
                </a:ext>
              </a:extLst>
            </p:cNvPr>
            <p:cNvSpPr/>
            <p:nvPr/>
          </p:nvSpPr>
          <p:spPr>
            <a:xfrm>
              <a:off x="6991352" y="1228725"/>
              <a:ext cx="2143123" cy="5905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/>
                <a:t>User</a:t>
              </a:r>
            </a:p>
            <a:p>
              <a:pPr algn="ctr"/>
              <a:r>
                <a:rPr lang="en-US" sz="1600" b="1" dirty="0"/>
                <a:t>Documentation</a:t>
              </a:r>
            </a:p>
          </p:txBody>
        </p:sp>
      </p:grp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B68708F5-FF76-3BF8-57EE-8ECF37711EE0}"/>
              </a:ext>
            </a:extLst>
          </p:cNvPr>
          <p:cNvCxnSpPr>
            <a:stCxn id="2" idx="2"/>
            <a:endCxn id="8" idx="0"/>
          </p:cNvCxnSpPr>
          <p:nvPr/>
        </p:nvCxnSpPr>
        <p:spPr>
          <a:xfrm rot="5400000">
            <a:off x="2555081" y="-788194"/>
            <a:ext cx="533400" cy="350043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433201BD-76A6-E82F-824F-173A2182CDC0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rot="5400000">
            <a:off x="3720307" y="377032"/>
            <a:ext cx="533400" cy="11699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C2E5E4A-03EF-99AF-4929-6F975850E647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rot="16200000" flipH="1">
            <a:off x="4885532" y="381793"/>
            <a:ext cx="533400" cy="11604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8BBA543-8084-755D-D2E7-D756EC970F82}"/>
              </a:ext>
            </a:extLst>
          </p:cNvPr>
          <p:cNvCxnSpPr>
            <a:cxnSpLocks/>
            <a:stCxn id="2" idx="2"/>
            <a:endCxn id="10" idx="0"/>
          </p:cNvCxnSpPr>
          <p:nvPr/>
        </p:nvCxnSpPr>
        <p:spPr>
          <a:xfrm rot="16200000" flipH="1">
            <a:off x="6050757" y="-783432"/>
            <a:ext cx="533400" cy="34909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474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237</TotalTime>
  <Words>177</Words>
  <Application>Microsoft Office PowerPoint</Application>
  <PresentationFormat>Letter Paper (8.5x11 in)</PresentationFormat>
  <Paragraphs>72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SWRCB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Holder, Anna@Waterboards</dc:creator>
  <cp:lastModifiedBy>Holder, Anna@Waterboards</cp:lastModifiedBy>
  <cp:revision>2</cp:revision>
  <dcterms:created xsi:type="dcterms:W3CDTF">2024-10-07T21:18:58Z</dcterms:created>
  <dcterms:modified xsi:type="dcterms:W3CDTF">2024-11-21T20:22:07Z</dcterms:modified>
</cp:coreProperties>
</file>