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D5EF"/>
    <a:srgbClr val="F4F4F6"/>
    <a:srgbClr val="FDFECE"/>
    <a:srgbClr val="F9FC2D"/>
    <a:srgbClr val="F3F8EF"/>
    <a:srgbClr val="FFBE56"/>
    <a:srgbClr val="F2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1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1673-BAE8-457D-9A04-2BB6D1DDE3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4325106-28B9-F9A0-DC33-E31692A436CB}"/>
              </a:ext>
            </a:extLst>
          </p:cNvPr>
          <p:cNvSpPr/>
          <p:nvPr/>
        </p:nvSpPr>
        <p:spPr>
          <a:xfrm>
            <a:off x="-609600" y="365125"/>
            <a:ext cx="10004119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D9C93D-ABD3-7730-81A6-A4C86C04212E}"/>
              </a:ext>
            </a:extLst>
          </p:cNvPr>
          <p:cNvSpPr>
            <a:spLocks noChangeAspect="1"/>
          </p:cNvSpPr>
          <p:nvPr/>
        </p:nvSpPr>
        <p:spPr>
          <a:xfrm>
            <a:off x="2281337" y="2534623"/>
            <a:ext cx="4198303" cy="3115904"/>
          </a:xfrm>
          <a:prstGeom prst="ellipse">
            <a:avLst/>
          </a:prstGeom>
          <a:solidFill>
            <a:srgbClr val="FDFECE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Accessibility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36F101-FC81-C6C1-8C53-E5B4BA2C022D}"/>
              </a:ext>
            </a:extLst>
          </p:cNvPr>
          <p:cNvSpPr>
            <a:spLocks noChangeAspect="1"/>
          </p:cNvSpPr>
          <p:nvPr/>
        </p:nvSpPr>
        <p:spPr>
          <a:xfrm>
            <a:off x="2613283" y="3156665"/>
            <a:ext cx="3534410" cy="2405220"/>
          </a:xfrm>
          <a:prstGeom prst="ellipse">
            <a:avLst/>
          </a:prstGeom>
          <a:solidFill>
            <a:srgbClr val="F9FC2D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Transparency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4B1DD-28C8-2409-F0ED-2D5302972818}"/>
              </a:ext>
            </a:extLst>
          </p:cNvPr>
          <p:cNvSpPr>
            <a:spLocks noChangeAspect="1"/>
          </p:cNvSpPr>
          <p:nvPr/>
        </p:nvSpPr>
        <p:spPr>
          <a:xfrm>
            <a:off x="2848868" y="3678239"/>
            <a:ext cx="3063240" cy="1756727"/>
          </a:xfrm>
          <a:prstGeom prst="ellipse">
            <a:avLst/>
          </a:prstGeom>
          <a:solidFill>
            <a:srgbClr val="FFBE5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Reproducibility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F7679-3670-69CB-B0CA-2BBCEA0EAFDA}"/>
              </a:ext>
            </a:extLst>
          </p:cNvPr>
          <p:cNvSpPr/>
          <p:nvPr/>
        </p:nvSpPr>
        <p:spPr>
          <a:xfrm>
            <a:off x="3145413" y="4092575"/>
            <a:ext cx="2470150" cy="1231900"/>
          </a:xfrm>
          <a:prstGeom prst="ellipse">
            <a:avLst/>
          </a:prstGeom>
          <a:solidFill>
            <a:srgbClr val="F2740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 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dirty="0"/>
              <a:t>Documentation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D38E-ACA1-0AF2-8412-3FD5B85AFFC9}"/>
              </a:ext>
            </a:extLst>
          </p:cNvPr>
          <p:cNvSpPr/>
          <p:nvPr/>
        </p:nvSpPr>
        <p:spPr>
          <a:xfrm>
            <a:off x="1455751" y="491868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Solving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050808-4F25-5DA3-BF36-1DC13AEF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6E086D-6FC2-84D1-7687-69A32E249628}"/>
              </a:ext>
            </a:extLst>
          </p:cNvPr>
          <p:cNvSpPr/>
          <p:nvPr/>
        </p:nvSpPr>
        <p:spPr>
          <a:xfrm>
            <a:off x="5243770" y="50571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Knowledge Retention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65B62-F90E-1EE7-BD07-D06D3467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198247"/>
            <a:ext cx="881959" cy="941832"/>
          </a:xfrm>
          <a:prstGeom prst="ellipse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83CF8D8-A1C8-54FE-0A89-877FA7A7E69D}"/>
              </a:ext>
            </a:extLst>
          </p:cNvPr>
          <p:cNvSpPr/>
          <p:nvPr/>
        </p:nvSpPr>
        <p:spPr>
          <a:xfrm>
            <a:off x="7551431" y="1438149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Collaboration &amp; Partnership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90F9ECE1-E0FF-ED76-7A17-569D58E179FE}"/>
              </a:ext>
            </a:extLst>
          </p:cNvPr>
          <p:cNvGrpSpPr/>
          <p:nvPr/>
        </p:nvGrpSpPr>
        <p:grpSpPr>
          <a:xfrm>
            <a:off x="2281337" y="2534623"/>
            <a:ext cx="4198303" cy="3115904"/>
            <a:chOff x="1600701" y="4023698"/>
            <a:chExt cx="4198303" cy="311590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049434-C55B-E6E6-E858-1B378002C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701" y="4023698"/>
              <a:ext cx="4198303" cy="3115904"/>
            </a:xfrm>
            <a:prstGeom prst="ellipse">
              <a:avLst/>
            </a:prstGeom>
            <a:solidFill>
              <a:srgbClr val="FDFECE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Accessibility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EAE09F-E3B2-9928-7821-371D51CB5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2648" y="4645740"/>
              <a:ext cx="3534410" cy="2405220"/>
            </a:xfrm>
            <a:prstGeom prst="ellipse">
              <a:avLst/>
            </a:prstGeom>
            <a:solidFill>
              <a:srgbClr val="F9FC2D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Transparency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F65B28-F0EF-0963-7E8F-1C8DB8F9A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8233" y="5167313"/>
              <a:ext cx="3063240" cy="1756727"/>
            </a:xfrm>
            <a:prstGeom prst="ellipse">
              <a:avLst/>
            </a:prstGeom>
            <a:solidFill>
              <a:srgbClr val="FFBE5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4F34A4C-169F-C4A8-645F-6966EB4032EA}"/>
                </a:ext>
              </a:extLst>
            </p:cNvPr>
            <p:cNvSpPr/>
            <p:nvPr/>
          </p:nvSpPr>
          <p:spPr>
            <a:xfrm>
              <a:off x="2464778" y="5581650"/>
              <a:ext cx="2470150" cy="1231900"/>
            </a:xfrm>
            <a:prstGeom prst="ellipse">
              <a:avLst/>
            </a:prstGeom>
            <a:solidFill>
              <a:srgbClr val="F2740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Benefits 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dirty="0"/>
                <a:t>Documentation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BFFFF-2F72-EC1B-7AB5-CDB1A4D78F28}"/>
              </a:ext>
            </a:extLst>
          </p:cNvPr>
          <p:cNvSpPr/>
          <p:nvPr/>
        </p:nvSpPr>
        <p:spPr>
          <a:xfrm>
            <a:off x="-609600" y="143808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Onboarding &amp; Offboarding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8F908CB-EB5A-3FC6-EE5B-1C8AA576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2" t="6339" r="5960" b="9143"/>
          <a:stretch/>
        </p:blipFill>
        <p:spPr>
          <a:xfrm>
            <a:off x="-316696" y="2140079"/>
            <a:ext cx="1257283" cy="1078992"/>
          </a:xfrm>
          <a:prstGeom prst="ellipse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87C96A-01E0-1727-3F47-048B6727A6E9}"/>
              </a:ext>
            </a:extLst>
          </p:cNvPr>
          <p:cNvCxnSpPr>
            <a:cxnSpLocks/>
          </p:cNvCxnSpPr>
          <p:nvPr/>
        </p:nvCxnSpPr>
        <p:spPr>
          <a:xfrm flipH="1" flipV="1">
            <a:off x="809292" y="3084964"/>
            <a:ext cx="2587752" cy="1700784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E344CA5-01E1-3DDC-4656-992E99B2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D565F8-3A46-C506-51C0-D4EF4782C791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2610726" y="2018570"/>
            <a:ext cx="973661" cy="2423806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6BF06CEE-0E52-81A4-4417-38573DBC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214666"/>
            <a:ext cx="881959" cy="941832"/>
          </a:xfrm>
          <a:prstGeom prst="ellipse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25428DB-2B86-57F8-9CCC-520BD9EF7A82}"/>
              </a:ext>
            </a:extLst>
          </p:cNvPr>
          <p:cNvCxnSpPr>
            <a:cxnSpLocks/>
          </p:cNvCxnSpPr>
          <p:nvPr/>
        </p:nvCxnSpPr>
        <p:spPr>
          <a:xfrm flipV="1">
            <a:off x="5175248" y="2006456"/>
            <a:ext cx="652197" cy="2435921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8DE0570-E945-3378-8A9A-8AFC6C9C41C1}"/>
              </a:ext>
            </a:extLst>
          </p:cNvPr>
          <p:cNvCxnSpPr>
            <a:cxnSpLocks/>
          </p:cNvCxnSpPr>
          <p:nvPr/>
        </p:nvCxnSpPr>
        <p:spPr>
          <a:xfrm flipV="1">
            <a:off x="5362588" y="3081176"/>
            <a:ext cx="2586406" cy="1704573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AA67FB1-E884-118E-1578-DE732C1A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245" t="3386" r="1756" b="4738"/>
          <a:stretch/>
        </p:blipFill>
        <p:spPr>
          <a:xfrm>
            <a:off x="7880128" y="2140080"/>
            <a:ext cx="1185695" cy="10768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3996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609B19-2FEB-CD5F-3E69-388D6E2DD923}"/>
              </a:ext>
            </a:extLst>
          </p:cNvPr>
          <p:cNvSpPr/>
          <p:nvPr/>
        </p:nvSpPr>
        <p:spPr>
          <a:xfrm>
            <a:off x="3024187" y="104775"/>
            <a:ext cx="309562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Documentation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B2B1D8-04AD-B7A5-8985-E647872A6A5A}"/>
              </a:ext>
            </a:extLst>
          </p:cNvPr>
          <p:cNvGrpSpPr/>
          <p:nvPr/>
        </p:nvGrpSpPr>
        <p:grpSpPr>
          <a:xfrm>
            <a:off x="2330451" y="1228725"/>
            <a:ext cx="2143123" cy="5610224"/>
            <a:chOff x="2362201" y="1228725"/>
            <a:chExt cx="2143123" cy="56102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55A7431-C831-2E08-72F3-5B1319414850}"/>
                </a:ext>
              </a:extLst>
            </p:cNvPr>
            <p:cNvSpPr/>
            <p:nvPr/>
          </p:nvSpPr>
          <p:spPr>
            <a:xfrm>
              <a:off x="2362201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Strategic Documents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Planning Documents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Management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Engagement / Outreach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Quality Assurance Project Plans (QAPPs)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Work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Timelines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Budget and Contracts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Standard Operating Procedures (SOPs)</a:t>
              </a:r>
              <a:endParaRPr lang="en-US" sz="1600" dirty="0">
                <a:solidFill>
                  <a:sysClr val="windowText" lastClr="000000"/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Product Review &amp; Feedback Process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8E7D5E6-6618-86CF-6737-001B66538F89}"/>
                </a:ext>
              </a:extLst>
            </p:cNvPr>
            <p:cNvSpPr/>
            <p:nvPr/>
          </p:nvSpPr>
          <p:spPr>
            <a:xfrm>
              <a:off x="2362201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Process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DE54A9-EDBF-4416-16F9-0E6D3FFC99EE}"/>
              </a:ext>
            </a:extLst>
          </p:cNvPr>
          <p:cNvGrpSpPr/>
          <p:nvPr/>
        </p:nvGrpSpPr>
        <p:grpSpPr>
          <a:xfrm>
            <a:off x="4660902" y="1228725"/>
            <a:ext cx="2143123" cy="5610224"/>
            <a:chOff x="4714877" y="1228725"/>
            <a:chExt cx="2143123" cy="56102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84F101-227D-5AAC-9FFB-D425FA4F39F6}"/>
                </a:ext>
              </a:extLst>
            </p:cNvPr>
            <p:cNvSpPr/>
            <p:nvPr/>
          </p:nvSpPr>
          <p:spPr>
            <a:xfrm>
              <a:off x="4714877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Life Cycle Workflow Diagrams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Architecture &amp; Relationships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Metadata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Dictionaries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&amp; Product Governance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Categorization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Security Checklists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Code / Repository Access Settings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GitHub Repositories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Source code with inline comments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ReadMe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Code outputs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6FE7749-F166-A17C-3F34-E77DECBA0658}"/>
                </a:ext>
              </a:extLst>
            </p:cNvPr>
            <p:cNvSpPr/>
            <p:nvPr/>
          </p:nvSpPr>
          <p:spPr>
            <a:xfrm>
              <a:off x="4714877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Technical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4F0222-D2D3-E991-26D8-A421DFA5ABBA}"/>
              </a:ext>
            </a:extLst>
          </p:cNvPr>
          <p:cNvGrpSpPr/>
          <p:nvPr/>
        </p:nvGrpSpPr>
        <p:grpSpPr>
          <a:xfrm>
            <a:off x="0" y="1228725"/>
            <a:ext cx="2143123" cy="5610224"/>
            <a:chOff x="0" y="1228725"/>
            <a:chExt cx="2143123" cy="56102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F4364-36A0-7B1C-8E3F-1EDD10DBDD2B}"/>
                </a:ext>
              </a:extLst>
            </p:cNvPr>
            <p:cNvSpPr/>
            <p:nvPr/>
          </p:nvSpPr>
          <p:spPr>
            <a:xfrm>
              <a:off x="0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Onboarding &amp; Offboarding Resources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Useful Background Information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Values, Culture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Expectations, Codes of Conduct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Roles, Responsibilities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Administrative Resources 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Where to find things (e.g. data, products)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Training Materials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Project Management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Meeting Agendas, Notes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Tracking Systems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B35579-FF65-008F-0FFB-A68497F424A5}"/>
                </a:ext>
              </a:extLst>
            </p:cNvPr>
            <p:cNvSpPr/>
            <p:nvPr/>
          </p:nvSpPr>
          <p:spPr>
            <a:xfrm>
              <a:off x="0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Team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9B8F25-05AD-74C2-23BA-ADB0A3E382A0}"/>
              </a:ext>
            </a:extLst>
          </p:cNvPr>
          <p:cNvGrpSpPr/>
          <p:nvPr/>
        </p:nvGrpSpPr>
        <p:grpSpPr>
          <a:xfrm>
            <a:off x="6991352" y="1228725"/>
            <a:ext cx="2143123" cy="5610224"/>
            <a:chOff x="6991352" y="1228725"/>
            <a:chExt cx="2143123" cy="56102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D12119-756A-6655-8ED9-C4A32C16E1EA}"/>
                </a:ext>
              </a:extLst>
            </p:cNvPr>
            <p:cNvSpPr/>
            <p:nvPr/>
          </p:nvSpPr>
          <p:spPr>
            <a:xfrm>
              <a:off x="6991352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Guides, Tutorials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Product Help, FAQs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Process Reporting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Updates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Responses to Feedback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Reasoning Behind Key Decisions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Fact Sheets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Reports, Publications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Event Materials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Agendas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Notes/Summaries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Recordings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Slides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Event Summaries 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AF8F548-2C37-89F3-6335-DEA6FDA31DCF}"/>
                </a:ext>
              </a:extLst>
            </p:cNvPr>
            <p:cNvSpPr/>
            <p:nvPr/>
          </p:nvSpPr>
          <p:spPr>
            <a:xfrm>
              <a:off x="6991352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User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8708F5-FF76-3BF8-57EE-8ECF37711EE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2555081" y="-788194"/>
            <a:ext cx="533400" cy="35004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201BD-76A6-E82F-824F-173A2182CDC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20307" y="377032"/>
            <a:ext cx="533400" cy="1169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2E5E4A-03EF-99AF-4929-6F975850E64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885532" y="381793"/>
            <a:ext cx="533400" cy="1160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8BBA543-8084-755D-D2E7-D756EC970F82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050757" y="-783432"/>
            <a:ext cx="533400" cy="34909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7FE3EF7-D7D3-05F9-EEEB-49E44CF1F227}"/>
              </a:ext>
            </a:extLst>
          </p:cNvPr>
          <p:cNvSpPr/>
          <p:nvPr/>
        </p:nvSpPr>
        <p:spPr>
          <a:xfrm>
            <a:off x="223838" y="104775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algn="ctr"/>
            <a:endParaRPr lang="en-US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53C0C62-FAEF-AF71-1651-D4C6BB14ABA0}"/>
              </a:ext>
            </a:extLst>
          </p:cNvPr>
          <p:cNvSpPr/>
          <p:nvPr/>
        </p:nvSpPr>
        <p:spPr>
          <a:xfrm>
            <a:off x="223838" y="115252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EA060AA7-F62A-9025-B0A6-560CABA368C8}"/>
              </a:ext>
            </a:extLst>
          </p:cNvPr>
          <p:cNvSpPr/>
          <p:nvPr/>
        </p:nvSpPr>
        <p:spPr>
          <a:xfrm>
            <a:off x="3805238" y="69532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5317FF-F801-C493-3F87-35FEE90B6E17}"/>
              </a:ext>
            </a:extLst>
          </p:cNvPr>
          <p:cNvSpPr/>
          <p:nvPr/>
        </p:nvSpPr>
        <p:spPr>
          <a:xfrm>
            <a:off x="223838" y="534352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Root Cause(s):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EDBB45-81B4-73B7-E71F-4146C4CE817A}"/>
              </a:ext>
            </a:extLst>
          </p:cNvPr>
          <p:cNvSpPr/>
          <p:nvPr/>
        </p:nvSpPr>
        <p:spPr>
          <a:xfrm>
            <a:off x="223838" y="220027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17" name="Flowchart: Merge 16">
            <a:extLst>
              <a:ext uri="{FF2B5EF4-FFF2-40B4-BE49-F238E27FC236}">
                <a16:creationId xmlns:a16="http://schemas.microsoft.com/office/drawing/2014/main" id="{D3325509-18A6-3BDF-ED1E-781F4F8BA59A}"/>
              </a:ext>
            </a:extLst>
          </p:cNvPr>
          <p:cNvSpPr/>
          <p:nvPr/>
        </p:nvSpPr>
        <p:spPr>
          <a:xfrm>
            <a:off x="3805238" y="174307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E7DDB3-3826-B54E-CED9-7B84738D4525}"/>
              </a:ext>
            </a:extLst>
          </p:cNvPr>
          <p:cNvSpPr/>
          <p:nvPr/>
        </p:nvSpPr>
        <p:spPr>
          <a:xfrm>
            <a:off x="223838" y="324802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29FB62FE-BF1B-0015-D11C-C2344BB9A578}"/>
              </a:ext>
            </a:extLst>
          </p:cNvPr>
          <p:cNvSpPr/>
          <p:nvPr/>
        </p:nvSpPr>
        <p:spPr>
          <a:xfrm>
            <a:off x="3805238" y="279082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114CBC-86AB-545E-A4B3-2D68965B1BE3}"/>
              </a:ext>
            </a:extLst>
          </p:cNvPr>
          <p:cNvSpPr/>
          <p:nvPr/>
        </p:nvSpPr>
        <p:spPr>
          <a:xfrm>
            <a:off x="223838" y="4295775"/>
            <a:ext cx="8696324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Cause(s):</a:t>
            </a:r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48339C42-6B71-0992-CB56-255A952B3BF5}"/>
              </a:ext>
            </a:extLst>
          </p:cNvPr>
          <p:cNvSpPr/>
          <p:nvPr/>
        </p:nvSpPr>
        <p:spPr>
          <a:xfrm>
            <a:off x="3805238" y="383857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7F106DA0-B970-67A7-86FD-142CAC0C6427}"/>
              </a:ext>
            </a:extLst>
          </p:cNvPr>
          <p:cNvSpPr/>
          <p:nvPr/>
        </p:nvSpPr>
        <p:spPr>
          <a:xfrm>
            <a:off x="3805238" y="4886325"/>
            <a:ext cx="1533525" cy="42862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2BBC47B-5223-DB14-3AB1-23D5210556CC}"/>
              </a:ext>
            </a:extLst>
          </p:cNvPr>
          <p:cNvSpPr/>
          <p:nvPr/>
        </p:nvSpPr>
        <p:spPr>
          <a:xfrm>
            <a:off x="223838" y="6157913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Priority Actions to Address Root Cause(s)</a:t>
            </a:r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044A57D-1361-0ABF-A038-2121C2A95012}"/>
              </a:ext>
            </a:extLst>
          </p:cNvPr>
          <p:cNvSpPr/>
          <p:nvPr/>
        </p:nvSpPr>
        <p:spPr>
          <a:xfrm>
            <a:off x="223838" y="104775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algn="ctr"/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DA5511-C68E-4565-CF09-A6D992058E61}"/>
              </a:ext>
            </a:extLst>
          </p:cNvPr>
          <p:cNvSpPr/>
          <p:nvPr/>
        </p:nvSpPr>
        <p:spPr>
          <a:xfrm>
            <a:off x="223838" y="6157913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Priority Actions to Address Root Cause(s)</a:t>
            </a:r>
          </a:p>
          <a:p>
            <a:pPr algn="ctr"/>
            <a:endParaRPr lang="en-US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9BD442-B78D-A509-93C1-B810E184D9FC}"/>
              </a:ext>
            </a:extLst>
          </p:cNvPr>
          <p:cNvSpPr/>
          <p:nvPr/>
        </p:nvSpPr>
        <p:spPr>
          <a:xfrm>
            <a:off x="1266822" y="885825"/>
            <a:ext cx="2224087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60A036-A694-0EDC-745A-0989E9C52D34}"/>
              </a:ext>
            </a:extLst>
          </p:cNvPr>
          <p:cNvSpPr/>
          <p:nvPr/>
        </p:nvSpPr>
        <p:spPr>
          <a:xfrm>
            <a:off x="223838" y="885825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B51E8-5F44-82AE-391A-8719FBFF9819}"/>
              </a:ext>
            </a:extLst>
          </p:cNvPr>
          <p:cNvSpPr/>
          <p:nvPr/>
        </p:nvSpPr>
        <p:spPr>
          <a:xfrm>
            <a:off x="3876673" y="885825"/>
            <a:ext cx="2224087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F387E9-07ED-1AD6-7326-8F433CA43CE9}"/>
              </a:ext>
            </a:extLst>
          </p:cNvPr>
          <p:cNvSpPr/>
          <p:nvPr/>
        </p:nvSpPr>
        <p:spPr>
          <a:xfrm>
            <a:off x="6486524" y="885825"/>
            <a:ext cx="2224087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Cause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C73856-E6F9-2984-CC6C-3DE9A9AAF9D9}"/>
              </a:ext>
            </a:extLst>
          </p:cNvPr>
          <p:cNvSpPr/>
          <p:nvPr/>
        </p:nvSpPr>
        <p:spPr>
          <a:xfrm>
            <a:off x="1266822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F18D00-3DF7-7F64-2EA2-5B3289CE3A78}"/>
              </a:ext>
            </a:extLst>
          </p:cNvPr>
          <p:cNvSpPr/>
          <p:nvPr/>
        </p:nvSpPr>
        <p:spPr>
          <a:xfrm>
            <a:off x="223838" y="1698650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740771-849C-CA22-BFD7-27F0C5C17336}"/>
              </a:ext>
            </a:extLst>
          </p:cNvPr>
          <p:cNvSpPr/>
          <p:nvPr/>
        </p:nvSpPr>
        <p:spPr>
          <a:xfrm>
            <a:off x="2636040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A80911A-474E-2519-5A9D-0291F86232BC}"/>
              </a:ext>
            </a:extLst>
          </p:cNvPr>
          <p:cNvSpPr/>
          <p:nvPr/>
        </p:nvSpPr>
        <p:spPr>
          <a:xfrm>
            <a:off x="4561282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636902F-53CF-B111-EFDA-BB127F9C687D}"/>
              </a:ext>
            </a:extLst>
          </p:cNvPr>
          <p:cNvSpPr/>
          <p:nvPr/>
        </p:nvSpPr>
        <p:spPr>
          <a:xfrm>
            <a:off x="6507960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95A5F70-19ED-53B8-B707-80FF53F987BA}"/>
              </a:ext>
            </a:extLst>
          </p:cNvPr>
          <p:cNvSpPr/>
          <p:nvPr/>
        </p:nvSpPr>
        <p:spPr>
          <a:xfrm>
            <a:off x="7877178" y="1698650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EBE653F-71C7-B0D5-BAB5-9B22C4415F55}"/>
              </a:ext>
            </a:extLst>
          </p:cNvPr>
          <p:cNvSpPr/>
          <p:nvPr/>
        </p:nvSpPr>
        <p:spPr>
          <a:xfrm>
            <a:off x="223838" y="2549575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7D5B12B-DB2F-A937-B610-9F7D574EBF80}"/>
              </a:ext>
            </a:extLst>
          </p:cNvPr>
          <p:cNvSpPr/>
          <p:nvPr/>
        </p:nvSpPr>
        <p:spPr>
          <a:xfrm>
            <a:off x="1266822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00A1DC9-39C2-F0CC-D9C8-7D4CCFC3BD96}"/>
              </a:ext>
            </a:extLst>
          </p:cNvPr>
          <p:cNvSpPr/>
          <p:nvPr/>
        </p:nvSpPr>
        <p:spPr>
          <a:xfrm>
            <a:off x="4561282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A76CBB0-E21F-94DD-4E81-F63526D7C260}"/>
              </a:ext>
            </a:extLst>
          </p:cNvPr>
          <p:cNvSpPr/>
          <p:nvPr/>
        </p:nvSpPr>
        <p:spPr>
          <a:xfrm>
            <a:off x="6143624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7FB9FB6-AAFE-9B04-9106-D319B3B32A7C}"/>
              </a:ext>
            </a:extLst>
          </p:cNvPr>
          <p:cNvSpPr/>
          <p:nvPr/>
        </p:nvSpPr>
        <p:spPr>
          <a:xfrm>
            <a:off x="8065293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464F0E9-E35F-3667-41A6-52A26CE3029F}"/>
              </a:ext>
            </a:extLst>
          </p:cNvPr>
          <p:cNvSpPr/>
          <p:nvPr/>
        </p:nvSpPr>
        <p:spPr>
          <a:xfrm>
            <a:off x="7061006" y="2549575"/>
            <a:ext cx="854869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9EB8B5-AE6E-2215-E2E8-3E5B09E57784}"/>
              </a:ext>
            </a:extLst>
          </p:cNvPr>
          <p:cNvSpPr/>
          <p:nvPr/>
        </p:nvSpPr>
        <p:spPr>
          <a:xfrm>
            <a:off x="1266822" y="3477522"/>
            <a:ext cx="85487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E6D443C-C2E1-985D-82F6-F7487C76BB5A}"/>
              </a:ext>
            </a:extLst>
          </p:cNvPr>
          <p:cNvSpPr/>
          <p:nvPr/>
        </p:nvSpPr>
        <p:spPr>
          <a:xfrm>
            <a:off x="223838" y="3477522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6A59F8B-82AD-9CFF-132B-0C57AF977652}"/>
              </a:ext>
            </a:extLst>
          </p:cNvPr>
          <p:cNvSpPr/>
          <p:nvPr/>
        </p:nvSpPr>
        <p:spPr>
          <a:xfrm>
            <a:off x="5987657" y="3477522"/>
            <a:ext cx="85487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A2C4E1A-89BA-86ED-26F4-14ACAA136BC0}"/>
              </a:ext>
            </a:extLst>
          </p:cNvPr>
          <p:cNvSpPr/>
          <p:nvPr/>
        </p:nvSpPr>
        <p:spPr>
          <a:xfrm>
            <a:off x="8610311" y="3477522"/>
            <a:ext cx="854870" cy="59055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Cause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CD3A0A8-2BD3-1718-38E3-9CC69D4921EA}"/>
              </a:ext>
            </a:extLst>
          </p:cNvPr>
          <p:cNvSpPr/>
          <p:nvPr/>
        </p:nvSpPr>
        <p:spPr>
          <a:xfrm>
            <a:off x="223838" y="4822853"/>
            <a:ext cx="823911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Why?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0BED41E-CA80-E10B-7114-3038CF499C2F}"/>
              </a:ext>
            </a:extLst>
          </p:cNvPr>
          <p:cNvGrpSpPr/>
          <p:nvPr/>
        </p:nvGrpSpPr>
        <p:grpSpPr>
          <a:xfrm>
            <a:off x="4127891" y="3477522"/>
            <a:ext cx="1321601" cy="1220764"/>
            <a:chOff x="4327916" y="3800550"/>
            <a:chExt cx="1321601" cy="122076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529EED7-FE80-0808-AA8C-7F20220EB503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CDE9A7E-5696-8046-E083-F22FF1E0EE43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9DF6501-91EB-5222-ADC1-75CFA0D2C4E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378866" y="706486"/>
            <a:ext cx="176213" cy="179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2078E49-ED48-B16D-484C-A75103A1CA9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988717" y="675531"/>
            <a:ext cx="0" cy="210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9934852-AE7A-AEB3-D1A9-8BA2E0F33A4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488440" y="695325"/>
            <a:ext cx="110128" cy="190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9EB07E6-2505-3B34-9839-71FA33018171}"/>
              </a:ext>
            </a:extLst>
          </p:cNvPr>
          <p:cNvCxnSpPr>
            <a:cxnSpLocks/>
            <a:stCxn id="33" idx="0"/>
            <a:endCxn id="7" idx="2"/>
          </p:cNvCxnSpPr>
          <p:nvPr/>
        </p:nvCxnSpPr>
        <p:spPr>
          <a:xfrm flipV="1">
            <a:off x="4988717" y="1476375"/>
            <a:ext cx="0" cy="2222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EE482A-0D65-256E-B743-17C8D01407B4}"/>
              </a:ext>
            </a:extLst>
          </p:cNvPr>
          <p:cNvCxnSpPr>
            <a:cxnSpLocks/>
            <a:stCxn id="39" idx="0"/>
            <a:endCxn id="33" idx="2"/>
          </p:cNvCxnSpPr>
          <p:nvPr/>
        </p:nvCxnSpPr>
        <p:spPr>
          <a:xfrm flipV="1">
            <a:off x="4988717" y="2289200"/>
            <a:ext cx="0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AEF947B-FCA2-4870-CCAB-B167D1D452B8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V="1">
            <a:off x="4788692" y="3140125"/>
            <a:ext cx="200025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AE35D50-0D68-D79D-135F-EB0CE729EF9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1694257" y="1481938"/>
            <a:ext cx="188127" cy="216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C4543D7-51FA-A4C4-32C5-E790110BF552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2784864" y="1487536"/>
            <a:ext cx="278611" cy="21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6D20D05-04F6-E2A4-9D74-610674481D56}"/>
              </a:ext>
            </a:extLst>
          </p:cNvPr>
          <p:cNvGrpSpPr/>
          <p:nvPr/>
        </p:nvGrpSpPr>
        <p:grpSpPr>
          <a:xfrm>
            <a:off x="2402673" y="2549575"/>
            <a:ext cx="1321601" cy="1220764"/>
            <a:chOff x="4327916" y="3800550"/>
            <a:chExt cx="1321601" cy="1220764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8101614-3355-9A72-E6EA-6098D39DCF1A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C8F7FAA4-7B69-4859-A04F-FE9B48911B1D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80F442E-E6CA-16F5-2C99-CFAC7B0D559D}"/>
              </a:ext>
            </a:extLst>
          </p:cNvPr>
          <p:cNvCxnSpPr>
            <a:cxnSpLocks/>
            <a:stCxn id="100" idx="0"/>
            <a:endCxn id="32" idx="2"/>
          </p:cNvCxnSpPr>
          <p:nvPr/>
        </p:nvCxnSpPr>
        <p:spPr>
          <a:xfrm flipV="1">
            <a:off x="3063474" y="2289200"/>
            <a:ext cx="1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82F925-635D-B0D6-3A32-E502141DC907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flipV="1">
            <a:off x="1694257" y="2289200"/>
            <a:ext cx="0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EBB2E07-824D-E8F7-C1CB-A881AEA534AB}"/>
              </a:ext>
            </a:extLst>
          </p:cNvPr>
          <p:cNvCxnSpPr>
            <a:cxnSpLocks/>
            <a:stCxn id="26" idx="0"/>
            <a:endCxn id="38" idx="2"/>
          </p:cNvCxnSpPr>
          <p:nvPr/>
        </p:nvCxnSpPr>
        <p:spPr>
          <a:xfrm flipV="1">
            <a:off x="1694257" y="3140125"/>
            <a:ext cx="0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4E8341F5-0BC1-F0DF-6CFD-6C4B076265CC}"/>
              </a:ext>
            </a:extLst>
          </p:cNvPr>
          <p:cNvGrpSpPr/>
          <p:nvPr/>
        </p:nvGrpSpPr>
        <p:grpSpPr>
          <a:xfrm>
            <a:off x="1266822" y="4822853"/>
            <a:ext cx="1321601" cy="1220764"/>
            <a:chOff x="4327916" y="3800550"/>
            <a:chExt cx="1321601" cy="122076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71E46A08-5995-1622-8B7C-FB6CE330501E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96490D67-FBD4-23C8-67E6-9B9622989888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BBFC2C31-203E-5DE7-0A1E-1C996AF8349C}"/>
              </a:ext>
            </a:extLst>
          </p:cNvPr>
          <p:cNvGrpSpPr/>
          <p:nvPr/>
        </p:nvGrpSpPr>
        <p:grpSpPr>
          <a:xfrm>
            <a:off x="2696185" y="4822853"/>
            <a:ext cx="1321601" cy="1220764"/>
            <a:chOff x="4327916" y="3800550"/>
            <a:chExt cx="1321601" cy="1220764"/>
          </a:xfrm>
        </p:grpSpPr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A7EE1023-6014-3C95-F1BE-006367442782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2AF3CD4-B8AD-6629-FA2D-021F49A93F69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91FCF0-D14B-383F-7E7A-DE6598B867F0}"/>
              </a:ext>
            </a:extLst>
          </p:cNvPr>
          <p:cNvCxnSpPr>
            <a:cxnSpLocks/>
            <a:stCxn id="113" idx="0"/>
            <a:endCxn id="26" idx="2"/>
          </p:cNvCxnSpPr>
          <p:nvPr/>
        </p:nvCxnSpPr>
        <p:spPr>
          <a:xfrm flipH="1" flipV="1">
            <a:off x="1694257" y="4068072"/>
            <a:ext cx="233366" cy="7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C9891C7-4AE2-073F-CCEB-93C11CDBF004}"/>
              </a:ext>
            </a:extLst>
          </p:cNvPr>
          <p:cNvCxnSpPr>
            <a:cxnSpLocks/>
            <a:stCxn id="116" idx="0"/>
            <a:endCxn id="26" idx="3"/>
          </p:cNvCxnSpPr>
          <p:nvPr/>
        </p:nvCxnSpPr>
        <p:spPr>
          <a:xfrm flipH="1" flipV="1">
            <a:off x="2121692" y="3772797"/>
            <a:ext cx="1235294" cy="1050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92FEBF2-69B1-717A-F65E-E8B75088FFB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6935395" y="1499407"/>
            <a:ext cx="257174" cy="199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9C8F30E9-0D24-135E-A052-781C83F035C9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8095051" y="1487536"/>
            <a:ext cx="209562" cy="211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BD87BD8-1536-BDAD-8CD8-161A3755AC9E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6571059" y="2298725"/>
            <a:ext cx="250628" cy="2508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8E31835-689D-83A7-5875-57D926A2E7D9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7175894" y="2289200"/>
            <a:ext cx="312547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1555CB5-E748-6005-2294-AD3097562A1E}"/>
              </a:ext>
            </a:extLst>
          </p:cNvPr>
          <p:cNvCxnSpPr>
            <a:cxnSpLocks/>
            <a:stCxn id="41" idx="0"/>
            <a:endCxn id="35" idx="2"/>
          </p:cNvCxnSpPr>
          <p:nvPr/>
        </p:nvCxnSpPr>
        <p:spPr>
          <a:xfrm flipH="1" flipV="1">
            <a:off x="8304613" y="2289200"/>
            <a:ext cx="188115" cy="260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480C209-DE66-E04E-1895-4B1D21AB0956}"/>
              </a:ext>
            </a:extLst>
          </p:cNvPr>
          <p:cNvCxnSpPr>
            <a:cxnSpLocks/>
            <a:stCxn id="46" idx="0"/>
            <a:endCxn id="40" idx="2"/>
          </p:cNvCxnSpPr>
          <p:nvPr/>
        </p:nvCxnSpPr>
        <p:spPr>
          <a:xfrm flipV="1">
            <a:off x="6415092" y="3140125"/>
            <a:ext cx="155967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47279FE-72ED-3150-A460-02001FD93530}"/>
              </a:ext>
            </a:extLst>
          </p:cNvPr>
          <p:cNvCxnSpPr>
            <a:cxnSpLocks/>
            <a:stCxn id="141" idx="0"/>
            <a:endCxn id="42" idx="2"/>
          </p:cNvCxnSpPr>
          <p:nvPr/>
        </p:nvCxnSpPr>
        <p:spPr>
          <a:xfrm flipH="1" flipV="1">
            <a:off x="7488441" y="3140125"/>
            <a:ext cx="237978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AFDCBC7-11F4-E30D-F6D9-E97D961EE453}"/>
              </a:ext>
            </a:extLst>
          </p:cNvPr>
          <p:cNvCxnSpPr>
            <a:cxnSpLocks/>
            <a:stCxn id="49" idx="0"/>
            <a:endCxn id="41" idx="2"/>
          </p:cNvCxnSpPr>
          <p:nvPr/>
        </p:nvCxnSpPr>
        <p:spPr>
          <a:xfrm flipH="1" flipV="1">
            <a:off x="8492728" y="3140125"/>
            <a:ext cx="545018" cy="337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DD3ADAD-E260-EDA2-EA65-20F459F82705}"/>
              </a:ext>
            </a:extLst>
          </p:cNvPr>
          <p:cNvGrpSpPr/>
          <p:nvPr/>
        </p:nvGrpSpPr>
        <p:grpSpPr>
          <a:xfrm>
            <a:off x="5092911" y="4822853"/>
            <a:ext cx="1321601" cy="1220764"/>
            <a:chOff x="4327916" y="3800550"/>
            <a:chExt cx="1321601" cy="1220764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3419D798-F1E8-3619-6B73-CF67AA329F4B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EACB31AC-D34B-F308-127B-6261B9389290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4904BED4-7D67-10B0-C863-0647D3FB3344}"/>
              </a:ext>
            </a:extLst>
          </p:cNvPr>
          <p:cNvGrpSpPr/>
          <p:nvPr/>
        </p:nvGrpSpPr>
        <p:grpSpPr>
          <a:xfrm>
            <a:off x="6493075" y="4822853"/>
            <a:ext cx="1321601" cy="1220764"/>
            <a:chOff x="4327916" y="3800550"/>
            <a:chExt cx="1321601" cy="1220764"/>
          </a:xfrm>
        </p:grpSpPr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ED4B9AD1-1729-E561-20FF-A6600AA525EE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1932758-E19F-F776-E172-706FC3DC96AE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6B29AA5-4291-EA6E-7FA3-A407AA8622EA}"/>
              </a:ext>
            </a:extLst>
          </p:cNvPr>
          <p:cNvGrpSpPr/>
          <p:nvPr/>
        </p:nvGrpSpPr>
        <p:grpSpPr>
          <a:xfrm>
            <a:off x="8143580" y="4822853"/>
            <a:ext cx="1321601" cy="1220764"/>
            <a:chOff x="4327916" y="3800550"/>
            <a:chExt cx="1321601" cy="1220764"/>
          </a:xfrm>
        </p:grpSpPr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662780A6-D43D-24EB-0669-298E99210D39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885617A4-D5CE-262B-5563-AD645B07B9DA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6A5AC40-732C-D657-C9E5-9DF0DB410738}"/>
              </a:ext>
            </a:extLst>
          </p:cNvPr>
          <p:cNvCxnSpPr>
            <a:cxnSpLocks/>
            <a:stCxn id="153" idx="0"/>
          </p:cNvCxnSpPr>
          <p:nvPr/>
        </p:nvCxnSpPr>
        <p:spPr>
          <a:xfrm flipV="1">
            <a:off x="5753712" y="4067250"/>
            <a:ext cx="410459" cy="7556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00D8635-6569-7DD3-73AF-11044E378B6A}"/>
              </a:ext>
            </a:extLst>
          </p:cNvPr>
          <p:cNvCxnSpPr>
            <a:cxnSpLocks/>
            <a:stCxn id="165" idx="0"/>
            <a:endCxn id="46" idx="2"/>
          </p:cNvCxnSpPr>
          <p:nvPr/>
        </p:nvCxnSpPr>
        <p:spPr>
          <a:xfrm flipH="1" flipV="1">
            <a:off x="6415092" y="4068072"/>
            <a:ext cx="738784" cy="7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4B36939-ACAC-6649-06FA-7F4CF7491475}"/>
              </a:ext>
            </a:extLst>
          </p:cNvPr>
          <p:cNvGrpSpPr/>
          <p:nvPr/>
        </p:nvGrpSpPr>
        <p:grpSpPr>
          <a:xfrm>
            <a:off x="7065618" y="3477522"/>
            <a:ext cx="1321601" cy="1220764"/>
            <a:chOff x="4327916" y="3800550"/>
            <a:chExt cx="1321601" cy="1220764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E07CC15A-6195-2524-6C5F-358C105AB1A9}"/>
                </a:ext>
              </a:extLst>
            </p:cNvPr>
            <p:cNvSpPr/>
            <p:nvPr/>
          </p:nvSpPr>
          <p:spPr>
            <a:xfrm>
              <a:off x="4327916" y="3800550"/>
              <a:ext cx="1321601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Root Cause</a:t>
              </a:r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15575C01-4BE8-B8A2-26F7-8210A316FECC}"/>
                </a:ext>
              </a:extLst>
            </p:cNvPr>
            <p:cNvSpPr/>
            <p:nvPr/>
          </p:nvSpPr>
          <p:spPr>
            <a:xfrm>
              <a:off x="4327916" y="4430764"/>
              <a:ext cx="1321601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8DF195BD-25A6-537F-D97D-4CD4FF06DAFB}"/>
              </a:ext>
            </a:extLst>
          </p:cNvPr>
          <p:cNvCxnSpPr>
            <a:cxnSpLocks/>
            <a:stCxn id="168" idx="0"/>
            <a:endCxn id="49" idx="2"/>
          </p:cNvCxnSpPr>
          <p:nvPr/>
        </p:nvCxnSpPr>
        <p:spPr>
          <a:xfrm flipV="1">
            <a:off x="8804381" y="4068072"/>
            <a:ext cx="233365" cy="754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43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981411-2C28-DB75-7846-EFCF2425C5FB}"/>
              </a:ext>
            </a:extLst>
          </p:cNvPr>
          <p:cNvSpPr/>
          <p:nvPr/>
        </p:nvSpPr>
        <p:spPr>
          <a:xfrm>
            <a:off x="223838" y="104775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Statement</a:t>
            </a:r>
          </a:p>
          <a:p>
            <a:pPr algn="ctr"/>
            <a:endParaRPr lang="en-US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EBB4BA-7BFB-60B0-4ED0-16C1B0F614F7}"/>
              </a:ext>
            </a:extLst>
          </p:cNvPr>
          <p:cNvSpPr/>
          <p:nvPr/>
        </p:nvSpPr>
        <p:spPr>
          <a:xfrm>
            <a:off x="223838" y="6157913"/>
            <a:ext cx="8696324" cy="5905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Priority Actions to Address Root Cause(s)</a:t>
            </a:r>
          </a:p>
          <a:p>
            <a:pPr algn="ctr"/>
            <a:endParaRPr lang="en-US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BAEAB6E-8837-D6A7-665B-A3F889E368FE}"/>
              </a:ext>
            </a:extLst>
          </p:cNvPr>
          <p:cNvGrpSpPr/>
          <p:nvPr/>
        </p:nvGrpSpPr>
        <p:grpSpPr>
          <a:xfrm>
            <a:off x="223838" y="1520032"/>
            <a:ext cx="8696323" cy="590550"/>
            <a:chOff x="223838" y="1704975"/>
            <a:chExt cx="8696323" cy="5905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FBE4282-C28D-92EC-8BC8-8E8386044B94}"/>
                </a:ext>
              </a:extLst>
            </p:cNvPr>
            <p:cNvSpPr/>
            <p:nvPr/>
          </p:nvSpPr>
          <p:spPr>
            <a:xfrm>
              <a:off x="223838" y="1704975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6BCAA1A-E470-9E7E-72E3-7EFFBCA80BC8}"/>
                </a:ext>
              </a:extLst>
            </p:cNvPr>
            <p:cNvSpPr/>
            <p:nvPr/>
          </p:nvSpPr>
          <p:spPr>
            <a:xfrm>
              <a:off x="1266822" y="1704975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2A79E5A-47DF-33ED-9CB6-EBD084DDA388}"/>
                </a:ext>
              </a:extLst>
            </p:cNvPr>
            <p:cNvSpPr/>
            <p:nvPr/>
          </p:nvSpPr>
          <p:spPr>
            <a:xfrm>
              <a:off x="3938587" y="1704975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0A0A8D2-867D-5649-F36C-C1ADA0F17361}"/>
                </a:ext>
              </a:extLst>
            </p:cNvPr>
            <p:cNvSpPr/>
            <p:nvPr/>
          </p:nvSpPr>
          <p:spPr>
            <a:xfrm>
              <a:off x="6610352" y="1704975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BB059C-19A0-8C88-1F73-65DAF6BE1DB8}"/>
              </a:ext>
            </a:extLst>
          </p:cNvPr>
          <p:cNvGrpSpPr/>
          <p:nvPr/>
        </p:nvGrpSpPr>
        <p:grpSpPr>
          <a:xfrm>
            <a:off x="1266822" y="821532"/>
            <a:ext cx="7653339" cy="504825"/>
            <a:chOff x="1266822" y="876299"/>
            <a:chExt cx="7653339" cy="504825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6C220026-0152-B2A6-99D6-70B4BE3D22B4}"/>
                </a:ext>
              </a:extLst>
            </p:cNvPr>
            <p:cNvSpPr/>
            <p:nvPr/>
          </p:nvSpPr>
          <p:spPr>
            <a:xfrm>
              <a:off x="1266822" y="876299"/>
              <a:ext cx="2309809" cy="50482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Why did this specific issue occur?</a:t>
              </a:r>
            </a:p>
          </p:txBody>
        </p:sp>
        <p:sp>
          <p:nvSpPr>
            <p:cNvPr id="13" name="Arrow: Pentagon 12">
              <a:extLst>
                <a:ext uri="{FF2B5EF4-FFF2-40B4-BE49-F238E27FC236}">
                  <a16:creationId xmlns:a16="http://schemas.microsoft.com/office/drawing/2014/main" id="{72D870A0-995A-293C-96E2-8595753E0A6D}"/>
                </a:ext>
              </a:extLst>
            </p:cNvPr>
            <p:cNvSpPr/>
            <p:nvPr/>
          </p:nvSpPr>
          <p:spPr>
            <a:xfrm>
              <a:off x="3938587" y="876299"/>
              <a:ext cx="2309809" cy="50482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Why did this problem go unnoticed?</a:t>
              </a:r>
            </a:p>
          </p:txBody>
        </p:sp>
        <p:sp>
          <p:nvSpPr>
            <p:cNvPr id="14" name="Arrow: Pentagon 13">
              <a:extLst>
                <a:ext uri="{FF2B5EF4-FFF2-40B4-BE49-F238E27FC236}">
                  <a16:creationId xmlns:a16="http://schemas.microsoft.com/office/drawing/2014/main" id="{AD9CF2B5-75BC-5D09-FBB5-01622A4C5476}"/>
                </a:ext>
              </a:extLst>
            </p:cNvPr>
            <p:cNvSpPr/>
            <p:nvPr/>
          </p:nvSpPr>
          <p:spPr>
            <a:xfrm>
              <a:off x="6610352" y="876299"/>
              <a:ext cx="2309809" cy="504825"/>
            </a:xfrm>
            <a:prstGeom prst="homePlat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accent1"/>
                  </a:solidFill>
                </a:rPr>
                <a:t>Why was the problem not prevented?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D3E5E9-25B9-440C-0D95-CA083F91C08D}"/>
              </a:ext>
            </a:extLst>
          </p:cNvPr>
          <p:cNvGrpSpPr/>
          <p:nvPr/>
        </p:nvGrpSpPr>
        <p:grpSpPr>
          <a:xfrm>
            <a:off x="223838" y="2304257"/>
            <a:ext cx="8696323" cy="590550"/>
            <a:chOff x="223838" y="2540794"/>
            <a:chExt cx="8696323" cy="59055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C100C0F-47FA-484C-2432-F8C1B1987CE4}"/>
                </a:ext>
              </a:extLst>
            </p:cNvPr>
            <p:cNvSpPr/>
            <p:nvPr/>
          </p:nvSpPr>
          <p:spPr>
            <a:xfrm>
              <a:off x="223838" y="2540794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91CCBA4-8C1C-08AC-31FC-362227714BC9}"/>
                </a:ext>
              </a:extLst>
            </p:cNvPr>
            <p:cNvSpPr/>
            <p:nvPr/>
          </p:nvSpPr>
          <p:spPr>
            <a:xfrm>
              <a:off x="1266822" y="25407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8CCF403-510D-6599-4BE1-BF01105EDBC1}"/>
                </a:ext>
              </a:extLst>
            </p:cNvPr>
            <p:cNvSpPr/>
            <p:nvPr/>
          </p:nvSpPr>
          <p:spPr>
            <a:xfrm>
              <a:off x="3938587" y="25407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6A68F0-8C05-D666-340A-F7E2B82A6507}"/>
                </a:ext>
              </a:extLst>
            </p:cNvPr>
            <p:cNvSpPr/>
            <p:nvPr/>
          </p:nvSpPr>
          <p:spPr>
            <a:xfrm>
              <a:off x="6610352" y="25407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906621-C597-F128-CC32-6C4F4F6F00DE}"/>
              </a:ext>
            </a:extLst>
          </p:cNvPr>
          <p:cNvGrpSpPr/>
          <p:nvPr/>
        </p:nvGrpSpPr>
        <p:grpSpPr>
          <a:xfrm>
            <a:off x="223838" y="3088482"/>
            <a:ext cx="8696323" cy="590550"/>
            <a:chOff x="223838" y="3340894"/>
            <a:chExt cx="8696323" cy="59055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351C6A2-8E93-B4D5-E986-8CAC23E57CA2}"/>
                </a:ext>
              </a:extLst>
            </p:cNvPr>
            <p:cNvSpPr/>
            <p:nvPr/>
          </p:nvSpPr>
          <p:spPr>
            <a:xfrm>
              <a:off x="223838" y="3340894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13B5B7B-7790-B68B-8701-F7DBC623C585}"/>
                </a:ext>
              </a:extLst>
            </p:cNvPr>
            <p:cNvSpPr/>
            <p:nvPr/>
          </p:nvSpPr>
          <p:spPr>
            <a:xfrm>
              <a:off x="1266822" y="33408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286F11-874F-8B9B-BDFE-76A0CFF0CF98}"/>
                </a:ext>
              </a:extLst>
            </p:cNvPr>
            <p:cNvSpPr/>
            <p:nvPr/>
          </p:nvSpPr>
          <p:spPr>
            <a:xfrm>
              <a:off x="3938587" y="33408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B460A99-5D21-BB99-C593-CA5AACBE9738}"/>
                </a:ext>
              </a:extLst>
            </p:cNvPr>
            <p:cNvSpPr/>
            <p:nvPr/>
          </p:nvSpPr>
          <p:spPr>
            <a:xfrm>
              <a:off x="6610352" y="3340894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FFA321-BC1B-20E6-73AA-21997337512E}"/>
              </a:ext>
            </a:extLst>
          </p:cNvPr>
          <p:cNvGrpSpPr/>
          <p:nvPr/>
        </p:nvGrpSpPr>
        <p:grpSpPr>
          <a:xfrm>
            <a:off x="223838" y="3872707"/>
            <a:ext cx="8696323" cy="590550"/>
            <a:chOff x="223838" y="4112418"/>
            <a:chExt cx="8696323" cy="59055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308A026-AF29-FA96-6AF8-A7707B0BFE70}"/>
                </a:ext>
              </a:extLst>
            </p:cNvPr>
            <p:cNvSpPr/>
            <p:nvPr/>
          </p:nvSpPr>
          <p:spPr>
            <a:xfrm>
              <a:off x="223838" y="4112418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22B1B75B-5AFA-6E26-C862-90B93020C393}"/>
                </a:ext>
              </a:extLst>
            </p:cNvPr>
            <p:cNvSpPr/>
            <p:nvPr/>
          </p:nvSpPr>
          <p:spPr>
            <a:xfrm>
              <a:off x="1266822" y="4112418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948B80F-A53B-E66B-D35A-B91B647C4494}"/>
                </a:ext>
              </a:extLst>
            </p:cNvPr>
            <p:cNvSpPr/>
            <p:nvPr/>
          </p:nvSpPr>
          <p:spPr>
            <a:xfrm>
              <a:off x="3938587" y="4112418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BCFE87FE-937E-6BD9-C312-34160D6B0B16}"/>
                </a:ext>
              </a:extLst>
            </p:cNvPr>
            <p:cNvSpPr/>
            <p:nvPr/>
          </p:nvSpPr>
          <p:spPr>
            <a:xfrm>
              <a:off x="6610352" y="4112418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410209-9E20-5DEE-38B1-4A0483F7C128}"/>
              </a:ext>
            </a:extLst>
          </p:cNvPr>
          <p:cNvGrpSpPr/>
          <p:nvPr/>
        </p:nvGrpSpPr>
        <p:grpSpPr>
          <a:xfrm>
            <a:off x="223838" y="4656932"/>
            <a:ext cx="8696323" cy="590550"/>
            <a:chOff x="223838" y="4857750"/>
            <a:chExt cx="8696323" cy="590550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AD385BB-75CA-B067-E303-4F023065C5D0}"/>
                </a:ext>
              </a:extLst>
            </p:cNvPr>
            <p:cNvSpPr/>
            <p:nvPr/>
          </p:nvSpPr>
          <p:spPr>
            <a:xfrm>
              <a:off x="223838" y="4857750"/>
              <a:ext cx="823911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Why?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C80EAC6-BD1A-16C6-E161-830CBA819347}"/>
                </a:ext>
              </a:extLst>
            </p:cNvPr>
            <p:cNvSpPr/>
            <p:nvPr/>
          </p:nvSpPr>
          <p:spPr>
            <a:xfrm>
              <a:off x="1266822" y="4857750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Root Cause(</a:t>
              </a:r>
              <a:r>
                <a:rPr lang="en-US" b="1" dirty="0">
                  <a:solidFill>
                    <a:schemeClr val="accent1"/>
                  </a:solidFill>
                </a:rPr>
                <a:t>s)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F57BCED-58FF-BDC8-BF4A-B69477F5033A}"/>
                </a:ext>
              </a:extLst>
            </p:cNvPr>
            <p:cNvSpPr/>
            <p:nvPr/>
          </p:nvSpPr>
          <p:spPr>
            <a:xfrm>
              <a:off x="3938587" y="4857750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Root Cause(</a:t>
              </a:r>
              <a:r>
                <a:rPr lang="en-US" b="1" dirty="0">
                  <a:solidFill>
                    <a:schemeClr val="accent1"/>
                  </a:solidFill>
                </a:rPr>
                <a:t>s)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CFDE8FB-3E11-BC03-B132-49EB062F6726}"/>
                </a:ext>
              </a:extLst>
            </p:cNvPr>
            <p:cNvSpPr/>
            <p:nvPr/>
          </p:nvSpPr>
          <p:spPr>
            <a:xfrm>
              <a:off x="6610352" y="4857750"/>
              <a:ext cx="2309809" cy="59055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accent1"/>
                  </a:solidFill>
                </a:rPr>
                <a:t>Root Cause(</a:t>
              </a:r>
              <a:r>
                <a:rPr lang="en-US" b="1" dirty="0">
                  <a:solidFill>
                    <a:schemeClr val="accent1"/>
                  </a:solidFill>
                </a:rPr>
                <a:t>s)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55F3B7D-6F2F-3ACD-59FB-6628CF1B08DB}"/>
              </a:ext>
            </a:extLst>
          </p:cNvPr>
          <p:cNvGrpSpPr/>
          <p:nvPr/>
        </p:nvGrpSpPr>
        <p:grpSpPr>
          <a:xfrm>
            <a:off x="1266822" y="5441156"/>
            <a:ext cx="7653339" cy="590550"/>
            <a:chOff x="1266822" y="5507831"/>
            <a:chExt cx="7653339" cy="59055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2FF5836-D81B-152F-5D8E-E67587EEB248}"/>
                </a:ext>
              </a:extLst>
            </p:cNvPr>
            <p:cNvSpPr/>
            <p:nvPr/>
          </p:nvSpPr>
          <p:spPr>
            <a:xfrm>
              <a:off x="1266822" y="5507831"/>
              <a:ext cx="2309809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5C0C176-9108-7158-7725-9042AA9ED777}"/>
                </a:ext>
              </a:extLst>
            </p:cNvPr>
            <p:cNvSpPr/>
            <p:nvPr/>
          </p:nvSpPr>
          <p:spPr>
            <a:xfrm>
              <a:off x="3938587" y="5507831"/>
              <a:ext cx="2309809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4C7B8B9F-DCA8-2BDB-F4B9-0CFCD2673FB7}"/>
                </a:ext>
              </a:extLst>
            </p:cNvPr>
            <p:cNvSpPr/>
            <p:nvPr/>
          </p:nvSpPr>
          <p:spPr>
            <a:xfrm>
              <a:off x="6610352" y="5507831"/>
              <a:ext cx="2309809" cy="590550"/>
            </a:xfrm>
            <a:prstGeom prst="roundRect">
              <a:avLst/>
            </a:prstGeom>
            <a:solidFill>
              <a:srgbClr val="9BD5EF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Potential 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455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D3CE06-D93E-8722-55D2-6FF95E43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74" y="72860"/>
            <a:ext cx="4165460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B31924-0ECB-FDB9-103D-ADCE6DCA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916" y="3549981"/>
            <a:ext cx="4424167" cy="3200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EA001D-A61B-5E20-1B87-59525295CF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68" y="72860"/>
            <a:ext cx="4171275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2E253A-09F0-570D-3ED9-BECFF38C7FF1}"/>
              </a:ext>
            </a:extLst>
          </p:cNvPr>
          <p:cNvSpPr txBox="1"/>
          <p:nvPr/>
        </p:nvSpPr>
        <p:spPr>
          <a:xfrm>
            <a:off x="271657" y="53810"/>
            <a:ext cx="3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8F93-21F1-60CB-4B09-77BBCF979260}"/>
              </a:ext>
            </a:extLst>
          </p:cNvPr>
          <p:cNvSpPr txBox="1"/>
          <p:nvPr/>
        </p:nvSpPr>
        <p:spPr>
          <a:xfrm>
            <a:off x="4701068" y="53810"/>
            <a:ext cx="3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B8B2AB-369A-0A87-E293-B1232CC49EC6}"/>
              </a:ext>
            </a:extLst>
          </p:cNvPr>
          <p:cNvSpPr txBox="1"/>
          <p:nvPr/>
        </p:nvSpPr>
        <p:spPr>
          <a:xfrm>
            <a:off x="2340866" y="3540456"/>
            <a:ext cx="32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0566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</TotalTime>
  <Words>354</Words>
  <Application>Microsoft Office PowerPoint</Application>
  <PresentationFormat>Letter Paper (8.5x11 in)</PresentationFormat>
  <Paragraphs>142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SWRCB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Holder, Anna@Waterboards</dc:creator>
  <cp:lastModifiedBy>Holder, Anna@Waterboards</cp:lastModifiedBy>
  <cp:revision>3</cp:revision>
  <dcterms:created xsi:type="dcterms:W3CDTF">2024-10-07T21:18:58Z</dcterms:created>
  <dcterms:modified xsi:type="dcterms:W3CDTF">2024-11-25T21:03:22Z</dcterms:modified>
</cp:coreProperties>
</file>