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69" d="100"/>
          <a:sy n="69" d="100"/>
        </p:scale>
        <p:origin x="67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61191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162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14388" y="598051"/>
            <a:ext cx="7515225" cy="468272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7374"/>
              </a:lnSpc>
              <a:buNone/>
            </a:pPr>
            <a:r>
              <a:rPr lang="en-US" sz="5900" b="1" kern="0" spc="-177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Введение в строевую подготовку в Российской Федерации</a:t>
            </a:r>
            <a:endParaRPr lang="en-US" sz="5900" dirty="0"/>
          </a:p>
        </p:txBody>
      </p:sp>
      <p:sp>
        <p:nvSpPr>
          <p:cNvPr id="6" name="Text 3"/>
          <p:cNvSpPr/>
          <p:nvPr/>
        </p:nvSpPr>
        <p:spPr>
          <a:xfrm>
            <a:off x="814388" y="5606534"/>
            <a:ext cx="7515225" cy="13896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6"/>
              </a:lnSpc>
              <a:buNone/>
            </a:pPr>
            <a:r>
              <a:rPr lang="en-US" sz="1710" kern="0" spc="-34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Строевая подготовка является неотъемлемой частью военной подготовки в Российской Федерации. Она включает в себя различные строевые приёмы и упражнения, направленные на развитие дисциплины, слаженности и боевой готовности военнослужащих.</a:t>
            </a:r>
            <a:endParaRPr lang="en-US" sz="1710" dirty="0"/>
          </a:p>
        </p:txBody>
      </p:sp>
      <p:sp>
        <p:nvSpPr>
          <p:cNvPr id="7" name="Shape 4"/>
          <p:cNvSpPr/>
          <p:nvPr/>
        </p:nvSpPr>
        <p:spPr>
          <a:xfrm>
            <a:off x="814388" y="7240548"/>
            <a:ext cx="347424" cy="347424"/>
          </a:xfrm>
          <a:prstGeom prst="roundRect">
            <a:avLst>
              <a:gd name="adj" fmla="val 26316793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008" y="7248168"/>
            <a:ext cx="332184" cy="332184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1270397" y="7245906"/>
            <a:ext cx="2269569" cy="38004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993"/>
              </a:lnSpc>
              <a:buNone/>
            </a:pPr>
            <a:r>
              <a:rPr lang="en-US" sz="2138" b="1" kern="0" spc="-34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By Kopylov Denis </a:t>
            </a:r>
            <a:r>
              <a:rPr lang="en-US" sz="2138" b="1" kern="0" spc="-34" dirty="0" err="1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Andreevich</a:t>
            </a:r>
            <a:endParaRPr lang="en-US" sz="2138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2047280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Основные элементы строевой подготовки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037993" y="3991451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Строевая стойка</a:t>
            </a:r>
            <a:endParaRPr lang="en-US" sz="2187" dirty="0"/>
          </a:p>
        </p:txBody>
      </p:sp>
      <p:sp>
        <p:nvSpPr>
          <p:cNvPr id="6" name="Text 4"/>
          <p:cNvSpPr/>
          <p:nvPr/>
        </p:nvSpPr>
        <p:spPr>
          <a:xfrm>
            <a:off x="2037993" y="4560808"/>
            <a:ext cx="315634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Правильная постановка корпуса, ног и рук является основой строевой подготовки.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5743932" y="3991451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Повороты на месте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5743932" y="4560808"/>
            <a:ext cx="315634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Точное и синхронное выполнение поворотов на месте развивает дисциплину и слаженность.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9449872" y="3991451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Строевой шаг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9449872" y="4560808"/>
            <a:ext cx="315634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Отработка чёткого и ритмичного строевого шага является залогом слаженных построений.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1775103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Строевые приёмы и движение без оружия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3781782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110080"/>
          </a:solidFill>
          <a:ln w="7620">
            <a:solidFill>
              <a:srgbClr val="2A1999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2211348" y="3823454"/>
            <a:ext cx="153114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79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</a:t>
            </a:r>
            <a:endParaRPr lang="en-US" sz="2624" dirty="0"/>
          </a:p>
        </p:txBody>
      </p:sp>
      <p:sp>
        <p:nvSpPr>
          <p:cNvPr id="7" name="Text 5"/>
          <p:cNvSpPr/>
          <p:nvPr/>
        </p:nvSpPr>
        <p:spPr>
          <a:xfrm>
            <a:off x="2760107" y="3858101"/>
            <a:ext cx="2647950" cy="104155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Выход из строя и возвращение в строй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2760107" y="5032891"/>
            <a:ext cx="2647950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Отработка точного и синхронного выхода из строя и возвращения в строй.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5630228" y="3781782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110080"/>
          </a:solidFill>
          <a:ln w="7620">
            <a:solidFill>
              <a:srgbClr val="2A1999"/>
            </a:solidFill>
            <a:prstDash val="solid"/>
          </a:ln>
        </p:spPr>
      </p:sp>
      <p:sp>
        <p:nvSpPr>
          <p:cNvPr id="10" name="Text 8"/>
          <p:cNvSpPr/>
          <p:nvPr/>
        </p:nvSpPr>
        <p:spPr>
          <a:xfrm>
            <a:off x="5780127" y="3823454"/>
            <a:ext cx="20002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79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</a:t>
            </a:r>
            <a:endParaRPr lang="en-US" sz="2624" dirty="0"/>
          </a:p>
        </p:txBody>
      </p:sp>
      <p:sp>
        <p:nvSpPr>
          <p:cNvPr id="11" name="Text 9"/>
          <p:cNvSpPr/>
          <p:nvPr/>
        </p:nvSpPr>
        <p:spPr>
          <a:xfrm>
            <a:off x="6352342" y="3858101"/>
            <a:ext cx="2647950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Повороты в движении</a:t>
            </a:r>
            <a:endParaRPr lang="en-US" sz="2187" dirty="0"/>
          </a:p>
        </p:txBody>
      </p:sp>
      <p:sp>
        <p:nvSpPr>
          <p:cNvPr id="12" name="Text 10"/>
          <p:cNvSpPr/>
          <p:nvPr/>
        </p:nvSpPr>
        <p:spPr>
          <a:xfrm>
            <a:off x="6352342" y="4685705"/>
            <a:ext cx="2647950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Выполнение поворотов в движении требует особой слаженности и координации.</a:t>
            </a:r>
            <a:endParaRPr lang="en-US" sz="1750" dirty="0"/>
          </a:p>
        </p:txBody>
      </p:sp>
      <p:sp>
        <p:nvSpPr>
          <p:cNvPr id="13" name="Shape 11"/>
          <p:cNvSpPr/>
          <p:nvPr/>
        </p:nvSpPr>
        <p:spPr>
          <a:xfrm>
            <a:off x="9222462" y="3781782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110080"/>
          </a:solidFill>
          <a:ln w="7620">
            <a:solidFill>
              <a:srgbClr val="2A1999"/>
            </a:solidFill>
            <a:prstDash val="solid"/>
          </a:ln>
        </p:spPr>
      </p:sp>
      <p:sp>
        <p:nvSpPr>
          <p:cNvPr id="14" name="Text 12"/>
          <p:cNvSpPr/>
          <p:nvPr/>
        </p:nvSpPr>
        <p:spPr>
          <a:xfrm>
            <a:off x="9367480" y="3823454"/>
            <a:ext cx="20978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79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3</a:t>
            </a:r>
            <a:endParaRPr lang="en-US" sz="2624" dirty="0"/>
          </a:p>
        </p:txBody>
      </p:sp>
      <p:sp>
        <p:nvSpPr>
          <p:cNvPr id="15" name="Text 13"/>
          <p:cNvSpPr/>
          <p:nvPr/>
        </p:nvSpPr>
        <p:spPr>
          <a:xfrm>
            <a:off x="9944576" y="3858101"/>
            <a:ext cx="2647950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Построение в шеренгу и колонну</a:t>
            </a:r>
            <a:endParaRPr lang="en-US" sz="2187" dirty="0"/>
          </a:p>
        </p:txBody>
      </p:sp>
      <p:sp>
        <p:nvSpPr>
          <p:cNvPr id="16" name="Text 14"/>
          <p:cNvSpPr/>
          <p:nvPr/>
        </p:nvSpPr>
        <p:spPr>
          <a:xfrm>
            <a:off x="9944576" y="4685705"/>
            <a:ext cx="2647950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Чёткие и быстрые построения в шеренгу и колонну являются ключевыми элементами.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30791"/>
          </a:xfrm>
          <a:prstGeom prst="rect">
            <a:avLst/>
          </a:prstGeom>
          <a:solidFill>
            <a:srgbClr val="272525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620" y="0"/>
            <a:ext cx="3657600" cy="8230791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4486156" y="607576"/>
            <a:ext cx="9315688" cy="138112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37"/>
              </a:lnSpc>
              <a:buNone/>
            </a:pPr>
            <a:r>
              <a:rPr lang="en-US" sz="4350" b="1" kern="0" spc="-130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Строевые приёмы и движение с оружием</a:t>
            </a:r>
            <a:endParaRPr lang="en-US" sz="4350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6156" y="2320052"/>
            <a:ext cx="1104781" cy="1767721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5922288" y="2540913"/>
            <a:ext cx="3147060" cy="3452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19"/>
              </a:lnSpc>
              <a:buNone/>
            </a:pPr>
            <a:r>
              <a:rPr lang="en-US" sz="2175" b="1" kern="0" spc="-6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Положение "на ремень"</a:t>
            </a:r>
            <a:endParaRPr lang="en-US" sz="2175" dirty="0"/>
          </a:p>
        </p:txBody>
      </p:sp>
      <p:sp>
        <p:nvSpPr>
          <p:cNvPr id="8" name="Text 4"/>
          <p:cNvSpPr/>
          <p:nvPr/>
        </p:nvSpPr>
        <p:spPr>
          <a:xfrm>
            <a:off x="5922288" y="3018711"/>
            <a:ext cx="7879556" cy="35349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84"/>
              </a:lnSpc>
              <a:buNone/>
            </a:pPr>
            <a:r>
              <a:rPr lang="en-US" sz="174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Перевод оружия в положение "на ремень" для передвижения.</a:t>
            </a:r>
            <a:endParaRPr lang="en-US" sz="1740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86156" y="4087773"/>
            <a:ext cx="1104781" cy="1767721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5922288" y="4308634"/>
            <a:ext cx="2762131" cy="3452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19"/>
              </a:lnSpc>
              <a:buNone/>
            </a:pPr>
            <a:r>
              <a:rPr lang="en-US" sz="2175" b="1" kern="0" spc="-6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Положение "к ноге"</a:t>
            </a:r>
            <a:endParaRPr lang="en-US" sz="2175" dirty="0"/>
          </a:p>
        </p:txBody>
      </p:sp>
      <p:sp>
        <p:nvSpPr>
          <p:cNvPr id="11" name="Text 6"/>
          <p:cNvSpPr/>
          <p:nvPr/>
        </p:nvSpPr>
        <p:spPr>
          <a:xfrm>
            <a:off x="5922288" y="4786432"/>
            <a:ext cx="7879556" cy="35349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84"/>
              </a:lnSpc>
              <a:buNone/>
            </a:pPr>
            <a:r>
              <a:rPr lang="en-US" sz="174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Переход к положению "к ноге" для статичного положения.</a:t>
            </a:r>
            <a:endParaRPr lang="en-US" sz="1740" dirty="0"/>
          </a:p>
        </p:txBody>
      </p:sp>
      <p:pic>
        <p:nvPicPr>
          <p:cNvPr id="12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86156" y="5855494"/>
            <a:ext cx="1104781" cy="1767721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5922288" y="6076355"/>
            <a:ext cx="2908340" cy="3452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19"/>
              </a:lnSpc>
              <a:buNone/>
            </a:pPr>
            <a:r>
              <a:rPr lang="en-US" sz="2175" b="1" kern="0" spc="-6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Положение "на грудь"</a:t>
            </a:r>
            <a:endParaRPr lang="en-US" sz="2175" dirty="0"/>
          </a:p>
        </p:txBody>
      </p:sp>
      <p:sp>
        <p:nvSpPr>
          <p:cNvPr id="14" name="Text 8"/>
          <p:cNvSpPr/>
          <p:nvPr/>
        </p:nvSpPr>
        <p:spPr>
          <a:xfrm>
            <a:off x="5922288" y="6554153"/>
            <a:ext cx="7879556" cy="35349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84"/>
              </a:lnSpc>
              <a:buNone/>
            </a:pPr>
            <a:r>
              <a:rPr lang="en-US" sz="174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Перевод оружия в положение "на грудь" для парадных построений.</a:t>
            </a:r>
            <a:endParaRPr lang="en-US" sz="174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1436370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Организация и проведение строевых смотров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3269456"/>
            <a:ext cx="5166122" cy="1650802"/>
          </a:xfrm>
          <a:prstGeom prst="roundRect">
            <a:avLst>
              <a:gd name="adj" fmla="val 6057"/>
            </a:avLst>
          </a:prstGeom>
          <a:solidFill>
            <a:srgbClr val="110080"/>
          </a:solidFill>
          <a:ln w="7620">
            <a:solidFill>
              <a:srgbClr val="2A1999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2267783" y="3499247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Подготовка</a:t>
            </a:r>
            <a:endParaRPr lang="en-US" sz="2187" dirty="0"/>
          </a:p>
        </p:txBody>
      </p:sp>
      <p:sp>
        <p:nvSpPr>
          <p:cNvPr id="7" name="Text 5"/>
          <p:cNvSpPr/>
          <p:nvPr/>
        </p:nvSpPr>
        <p:spPr>
          <a:xfrm>
            <a:off x="2267783" y="3979664"/>
            <a:ext cx="470654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Тщательная подготовка формы, экипировки и оружия.</a:t>
            </a:r>
            <a:endParaRPr lang="en-US" sz="1750" dirty="0"/>
          </a:p>
        </p:txBody>
      </p:sp>
      <p:sp>
        <p:nvSpPr>
          <p:cNvPr id="8" name="Shape 6"/>
          <p:cNvSpPr/>
          <p:nvPr/>
        </p:nvSpPr>
        <p:spPr>
          <a:xfrm>
            <a:off x="7426285" y="3269456"/>
            <a:ext cx="5166122" cy="1650802"/>
          </a:xfrm>
          <a:prstGeom prst="roundRect">
            <a:avLst>
              <a:gd name="adj" fmla="val 6057"/>
            </a:avLst>
          </a:prstGeom>
          <a:solidFill>
            <a:srgbClr val="110080"/>
          </a:solidFill>
          <a:ln w="7620">
            <a:solidFill>
              <a:srgbClr val="2A1999"/>
            </a:solidFill>
            <a:prstDash val="solid"/>
          </a:ln>
        </p:spPr>
      </p:sp>
      <p:sp>
        <p:nvSpPr>
          <p:cNvPr id="9" name="Text 7"/>
          <p:cNvSpPr/>
          <p:nvPr/>
        </p:nvSpPr>
        <p:spPr>
          <a:xfrm>
            <a:off x="7656076" y="3499247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Построение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7656076" y="3979664"/>
            <a:ext cx="470654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Точное и слаженное построение подразделений.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2037993" y="5142428"/>
            <a:ext cx="5166122" cy="1650802"/>
          </a:xfrm>
          <a:prstGeom prst="roundRect">
            <a:avLst>
              <a:gd name="adj" fmla="val 6057"/>
            </a:avLst>
          </a:prstGeom>
          <a:solidFill>
            <a:srgbClr val="110080"/>
          </a:solidFill>
          <a:ln w="7620">
            <a:solidFill>
              <a:srgbClr val="2A1999"/>
            </a:solidFill>
            <a:prstDash val="solid"/>
          </a:ln>
        </p:spPr>
      </p:sp>
      <p:sp>
        <p:nvSpPr>
          <p:cNvPr id="12" name="Text 10"/>
          <p:cNvSpPr/>
          <p:nvPr/>
        </p:nvSpPr>
        <p:spPr>
          <a:xfrm>
            <a:off x="2267783" y="5372219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Осмотр</a:t>
            </a:r>
            <a:endParaRPr lang="en-US" sz="2187" dirty="0"/>
          </a:p>
        </p:txBody>
      </p:sp>
      <p:sp>
        <p:nvSpPr>
          <p:cNvPr id="13" name="Text 11"/>
          <p:cNvSpPr/>
          <p:nvPr/>
        </p:nvSpPr>
        <p:spPr>
          <a:xfrm>
            <a:off x="2267783" y="5852636"/>
            <a:ext cx="470654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Придирчивый осмотр с оценкой внешнего вида и строевой выучки.</a:t>
            </a:r>
            <a:endParaRPr lang="en-US" sz="1750" dirty="0"/>
          </a:p>
        </p:txBody>
      </p:sp>
      <p:sp>
        <p:nvSpPr>
          <p:cNvPr id="14" name="Shape 12"/>
          <p:cNvSpPr/>
          <p:nvPr/>
        </p:nvSpPr>
        <p:spPr>
          <a:xfrm>
            <a:off x="7426285" y="5142428"/>
            <a:ext cx="5166122" cy="1650802"/>
          </a:xfrm>
          <a:prstGeom prst="roundRect">
            <a:avLst>
              <a:gd name="adj" fmla="val 6057"/>
            </a:avLst>
          </a:prstGeom>
          <a:solidFill>
            <a:srgbClr val="110080"/>
          </a:solidFill>
          <a:ln w="7620">
            <a:solidFill>
              <a:srgbClr val="2A1999"/>
            </a:solidFill>
            <a:prstDash val="solid"/>
          </a:ln>
        </p:spPr>
      </p:sp>
      <p:sp>
        <p:nvSpPr>
          <p:cNvPr id="15" name="Text 13"/>
          <p:cNvSpPr/>
          <p:nvPr/>
        </p:nvSpPr>
        <p:spPr>
          <a:xfrm>
            <a:off x="7656076" y="5372219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Марш-парад</a:t>
            </a:r>
            <a:endParaRPr lang="en-US" sz="2187" dirty="0"/>
          </a:p>
        </p:txBody>
      </p:sp>
      <p:sp>
        <p:nvSpPr>
          <p:cNvPr id="16" name="Text 14"/>
          <p:cNvSpPr/>
          <p:nvPr/>
        </p:nvSpPr>
        <p:spPr>
          <a:xfrm>
            <a:off x="7656076" y="5852636"/>
            <a:ext cx="470654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Демонстрация строевой выучки в ходе торжественного марша.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1858447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Роль строевой подготовки в военной подготовке</a:t>
            </a:r>
            <a:endParaRPr lang="en-US" sz="4374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7993" y="3691533"/>
            <a:ext cx="555427" cy="555427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037993" y="4469130"/>
            <a:ext cx="2388632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Дисциплина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037993" y="4949547"/>
            <a:ext cx="2388632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Строевая подготовка формирует дисциплину и ответственность.</a:t>
            </a:r>
            <a:endParaRPr lang="en-US" sz="1750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9881" y="3691533"/>
            <a:ext cx="555427" cy="555427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4759881" y="4469130"/>
            <a:ext cx="2388632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Командная работа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4759881" y="5296733"/>
            <a:ext cx="2388632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Слаженные действия в строю развивают командный дух.</a:t>
            </a:r>
            <a:endParaRPr lang="en-US" sz="1750" dirty="0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81768" y="3691533"/>
            <a:ext cx="555427" cy="555427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7481768" y="4469130"/>
            <a:ext cx="2388632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Боевая готовность</a:t>
            </a:r>
            <a:endParaRPr lang="en-US" sz="2187" dirty="0"/>
          </a:p>
        </p:txBody>
      </p:sp>
      <p:sp>
        <p:nvSpPr>
          <p:cNvPr id="13" name="Text 8"/>
          <p:cNvSpPr/>
          <p:nvPr/>
        </p:nvSpPr>
        <p:spPr>
          <a:xfrm>
            <a:off x="7481768" y="5296733"/>
            <a:ext cx="2388632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Навыки строевой подготовки повышают боевую готовность.</a:t>
            </a:r>
            <a:endParaRPr lang="en-US" sz="1750" dirty="0"/>
          </a:p>
        </p:txBody>
      </p:sp>
      <p:pic>
        <p:nvPicPr>
          <p:cNvPr id="14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03656" y="3691533"/>
            <a:ext cx="555427" cy="555427"/>
          </a:xfrm>
          <a:prstGeom prst="rect">
            <a:avLst/>
          </a:prstGeom>
        </p:spPr>
      </p:pic>
      <p:sp>
        <p:nvSpPr>
          <p:cNvPr id="15" name="Text 9"/>
          <p:cNvSpPr/>
          <p:nvPr/>
        </p:nvSpPr>
        <p:spPr>
          <a:xfrm>
            <a:off x="10203656" y="4469130"/>
            <a:ext cx="2388751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Гордость</a:t>
            </a:r>
            <a:endParaRPr lang="en-US" sz="2187" dirty="0"/>
          </a:p>
        </p:txBody>
      </p:sp>
      <p:sp>
        <p:nvSpPr>
          <p:cNvPr id="16" name="Text 10"/>
          <p:cNvSpPr/>
          <p:nvPr/>
        </p:nvSpPr>
        <p:spPr>
          <a:xfrm>
            <a:off x="10203656" y="4949547"/>
            <a:ext cx="238875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Чёткое исполнение строевых приёмов вызывает гордость.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1515904"/>
            <a:ext cx="7813596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Заключение и рекомендации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2654617"/>
            <a:ext cx="10554414" cy="4058960"/>
          </a:xfrm>
          <a:prstGeom prst="roundRect">
            <a:avLst>
              <a:gd name="adj" fmla="val 2463"/>
            </a:avLst>
          </a:prstGeom>
          <a:noFill/>
          <a:ln w="7620">
            <a:solidFill>
              <a:srgbClr val="FFFFFF">
                <a:alpha val="24000"/>
              </a:srgbClr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2045613" y="2662238"/>
            <a:ext cx="10539174" cy="1347907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7" name="Text 5"/>
          <p:cNvSpPr/>
          <p:nvPr/>
        </p:nvSpPr>
        <p:spPr>
          <a:xfrm>
            <a:off x="2267783" y="2803088"/>
            <a:ext cx="4821436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Регулярные занятия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541181" y="2803088"/>
            <a:ext cx="4821436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Систематическое проведение строевой подготовки необходимо для поддержания высокого уровня навыков.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2045613" y="4010144"/>
            <a:ext cx="10539174" cy="1347907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0" name="Text 8"/>
          <p:cNvSpPr/>
          <p:nvPr/>
        </p:nvSpPr>
        <p:spPr>
          <a:xfrm>
            <a:off x="2267783" y="4150995"/>
            <a:ext cx="4821436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Индивидуальный подход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7541181" y="4150995"/>
            <a:ext cx="4821436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Каждый военнослужащий должен прорабатывать слабые места в своей строевой выучке.</a:t>
            </a:r>
            <a:endParaRPr lang="en-US" sz="1750" dirty="0"/>
          </a:p>
        </p:txBody>
      </p:sp>
      <p:sp>
        <p:nvSpPr>
          <p:cNvPr id="12" name="Shape 10"/>
          <p:cNvSpPr/>
          <p:nvPr/>
        </p:nvSpPr>
        <p:spPr>
          <a:xfrm>
            <a:off x="2045613" y="5358051"/>
            <a:ext cx="10539174" cy="1347907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13" name="Text 11"/>
          <p:cNvSpPr/>
          <p:nvPr/>
        </p:nvSpPr>
        <p:spPr>
          <a:xfrm>
            <a:off x="2267783" y="5498902"/>
            <a:ext cx="4821436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Строевые смотры</a:t>
            </a:r>
            <a:endParaRPr lang="en-US" sz="1750" dirty="0"/>
          </a:p>
        </p:txBody>
      </p:sp>
      <p:sp>
        <p:nvSpPr>
          <p:cNvPr id="14" name="Text 12"/>
          <p:cNvSpPr/>
          <p:nvPr/>
        </p:nvSpPr>
        <p:spPr>
          <a:xfrm>
            <a:off x="7541181" y="5498902"/>
            <a:ext cx="4821436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Регулярные строевые смотры позволяют оценить уровень подготовки и мотивируют личный состав.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335</Words>
  <Application>Microsoft Office PowerPoint</Application>
  <PresentationFormat>Произвольный</PresentationFormat>
  <Paragraphs>59</Paragraphs>
  <Slides>7</Slides>
  <Notes>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0" baseType="lpstr">
      <vt:lpstr>Arial</vt:lpstr>
      <vt:lpstr>Inter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Денис .</cp:lastModifiedBy>
  <cp:revision>3</cp:revision>
  <dcterms:created xsi:type="dcterms:W3CDTF">2024-04-23T08:26:11Z</dcterms:created>
  <dcterms:modified xsi:type="dcterms:W3CDTF">2024-04-23T08:27:06Z</dcterms:modified>
</cp:coreProperties>
</file>