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730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959769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Основы первой помощи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Знание основ первой помощи может быть жизненно важным в экстренных ситуациях. Умение правильно оказать первую медицинскую помощь может существенно повлиять на исход травмы или заболевания.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19" y="5905262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299686" y="5880973"/>
            <a:ext cx="238875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By Kopylov Denis </a:t>
            </a:r>
            <a:r>
              <a:rPr lang="en-US" sz="2187" b="1" dirty="0" err="1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Andreevich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73152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040291" y="988695"/>
            <a:ext cx="5865019" cy="18127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758"/>
              </a:lnSpc>
              <a:buNone/>
            </a:pPr>
            <a:r>
              <a:rPr lang="en-US" sz="380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Общие принципы оказания первой помощи</a:t>
            </a:r>
            <a:endParaRPr lang="en-US" sz="3807" dirty="0"/>
          </a:p>
        </p:txBody>
      </p:sp>
      <p:sp>
        <p:nvSpPr>
          <p:cNvPr id="6" name="Shape 2"/>
          <p:cNvSpPr/>
          <p:nvPr/>
        </p:nvSpPr>
        <p:spPr>
          <a:xfrm>
            <a:off x="8040291" y="3242548"/>
            <a:ext cx="435054" cy="435054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8172569" y="3278743"/>
            <a:ext cx="170497" cy="3625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55"/>
              </a:lnSpc>
              <a:buNone/>
            </a:pPr>
            <a:r>
              <a:rPr lang="en-US" sz="228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284" dirty="0"/>
          </a:p>
        </p:txBody>
      </p:sp>
      <p:sp>
        <p:nvSpPr>
          <p:cNvPr id="8" name="Text 4"/>
          <p:cNvSpPr/>
          <p:nvPr/>
        </p:nvSpPr>
        <p:spPr>
          <a:xfrm>
            <a:off x="8668703" y="3308985"/>
            <a:ext cx="2511504" cy="3020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79"/>
              </a:lnSpc>
              <a:buNone/>
            </a:pPr>
            <a:r>
              <a:rPr lang="en-US" sz="1903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Оценка ситуации</a:t>
            </a:r>
            <a:endParaRPr lang="en-US" sz="1903" dirty="0"/>
          </a:p>
        </p:txBody>
      </p:sp>
      <p:sp>
        <p:nvSpPr>
          <p:cNvPr id="9" name="Text 5"/>
          <p:cNvSpPr/>
          <p:nvPr/>
        </p:nvSpPr>
        <p:spPr>
          <a:xfrm>
            <a:off x="8668703" y="3727013"/>
            <a:ext cx="5236607" cy="6186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36"/>
              </a:lnSpc>
              <a:buNone/>
            </a:pPr>
            <a:r>
              <a:rPr lang="en-US" sz="1523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Убедитесь в безопасности места происшествия для себя и пострадавшего.</a:t>
            </a:r>
            <a:endParaRPr lang="en-US" sz="1523" dirty="0"/>
          </a:p>
        </p:txBody>
      </p:sp>
      <p:sp>
        <p:nvSpPr>
          <p:cNvPr id="10" name="Shape 6"/>
          <p:cNvSpPr/>
          <p:nvPr/>
        </p:nvSpPr>
        <p:spPr>
          <a:xfrm>
            <a:off x="8040291" y="4690110"/>
            <a:ext cx="435054" cy="435054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8136731" y="4726305"/>
            <a:ext cx="242173" cy="3625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55"/>
              </a:lnSpc>
              <a:buNone/>
            </a:pPr>
            <a:r>
              <a:rPr lang="en-US" sz="228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284" dirty="0"/>
          </a:p>
        </p:txBody>
      </p:sp>
      <p:sp>
        <p:nvSpPr>
          <p:cNvPr id="12" name="Text 8"/>
          <p:cNvSpPr/>
          <p:nvPr/>
        </p:nvSpPr>
        <p:spPr>
          <a:xfrm>
            <a:off x="8668703" y="4756547"/>
            <a:ext cx="3213854" cy="3020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79"/>
              </a:lnSpc>
              <a:buNone/>
            </a:pPr>
            <a:r>
              <a:rPr lang="en-US" sz="1903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Вызов скорой помощи</a:t>
            </a:r>
            <a:endParaRPr lang="en-US" sz="1903" dirty="0"/>
          </a:p>
        </p:txBody>
      </p:sp>
      <p:sp>
        <p:nvSpPr>
          <p:cNvPr id="13" name="Text 9"/>
          <p:cNvSpPr/>
          <p:nvPr/>
        </p:nvSpPr>
        <p:spPr>
          <a:xfrm>
            <a:off x="8668703" y="5174575"/>
            <a:ext cx="5236607" cy="6186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36"/>
              </a:lnSpc>
              <a:buNone/>
            </a:pPr>
            <a:r>
              <a:rPr lang="en-US" sz="1523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Быстро и спокойно сообщите о происшествии в службу экстренной медицинской помощи.</a:t>
            </a:r>
            <a:endParaRPr lang="en-US" sz="1523" dirty="0"/>
          </a:p>
        </p:txBody>
      </p:sp>
      <p:sp>
        <p:nvSpPr>
          <p:cNvPr id="14" name="Shape 10"/>
          <p:cNvSpPr/>
          <p:nvPr/>
        </p:nvSpPr>
        <p:spPr>
          <a:xfrm>
            <a:off x="8040291" y="6137672"/>
            <a:ext cx="435054" cy="435054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8130064" y="6173867"/>
            <a:ext cx="255508" cy="3625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55"/>
              </a:lnSpc>
              <a:buNone/>
            </a:pPr>
            <a:r>
              <a:rPr lang="en-US" sz="228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284" dirty="0"/>
          </a:p>
        </p:txBody>
      </p:sp>
      <p:sp>
        <p:nvSpPr>
          <p:cNvPr id="16" name="Text 12"/>
          <p:cNvSpPr/>
          <p:nvPr/>
        </p:nvSpPr>
        <p:spPr>
          <a:xfrm>
            <a:off x="8668703" y="6204109"/>
            <a:ext cx="3702129" cy="3020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79"/>
              </a:lnSpc>
              <a:buNone/>
            </a:pPr>
            <a:r>
              <a:rPr lang="en-US" sz="1903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Оказание первой помощи</a:t>
            </a:r>
            <a:endParaRPr lang="en-US" sz="1903" dirty="0"/>
          </a:p>
        </p:txBody>
      </p:sp>
      <p:sp>
        <p:nvSpPr>
          <p:cNvPr id="17" name="Text 13"/>
          <p:cNvSpPr/>
          <p:nvPr/>
        </p:nvSpPr>
        <p:spPr>
          <a:xfrm>
            <a:off x="8668703" y="6622137"/>
            <a:ext cx="5236607" cy="6186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36"/>
              </a:lnSpc>
              <a:buNone/>
            </a:pPr>
            <a:r>
              <a:rPr lang="en-US" sz="1523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Используйте доступные средства для оказания первичной медицинской помощи.</a:t>
            </a:r>
            <a:endParaRPr lang="en-US" sz="152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1760220" y="1203008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Первая помощь при кровотечениях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7293054" y="2925008"/>
            <a:ext cx="44410" cy="4101584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8" name="Shape 4"/>
          <p:cNvSpPr/>
          <p:nvPr/>
        </p:nvSpPr>
        <p:spPr>
          <a:xfrm>
            <a:off x="6287631" y="332630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9" name="Shape 5"/>
          <p:cNvSpPr/>
          <p:nvPr/>
        </p:nvSpPr>
        <p:spPr>
          <a:xfrm>
            <a:off x="7065228" y="309860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7217152" y="3140273"/>
            <a:ext cx="19597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3315653" y="31471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1. Прижать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1760220" y="3627596"/>
            <a:ext cx="433292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Сильно прижмите место кровотечения чистой тканью или рукой.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7565172" y="443716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14" name="Shape 10"/>
          <p:cNvSpPr/>
          <p:nvPr/>
        </p:nvSpPr>
        <p:spPr>
          <a:xfrm>
            <a:off x="7065228" y="420945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7175956" y="4251127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8537258" y="42580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2. Возвысить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8537258" y="4738449"/>
            <a:ext cx="433292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Поднимите пораженную конечность выше уровня сердца.</a:t>
            </a:r>
            <a:endParaRPr lang="en-US" sz="1750" dirty="0"/>
          </a:p>
        </p:txBody>
      </p:sp>
      <p:sp>
        <p:nvSpPr>
          <p:cNvPr id="18" name="Shape 14"/>
          <p:cNvSpPr/>
          <p:nvPr/>
        </p:nvSpPr>
        <p:spPr>
          <a:xfrm>
            <a:off x="6287631" y="543693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19" name="Shape 15"/>
          <p:cNvSpPr/>
          <p:nvPr/>
        </p:nvSpPr>
        <p:spPr>
          <a:xfrm>
            <a:off x="7065228" y="52092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7168336" y="5250894"/>
            <a:ext cx="2936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7"/>
          <p:cNvSpPr/>
          <p:nvPr/>
        </p:nvSpPr>
        <p:spPr>
          <a:xfrm>
            <a:off x="3269099" y="5257800"/>
            <a:ext cx="28240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3. Наложить жгут</a:t>
            </a:r>
            <a:endParaRPr lang="en-US" sz="2187" dirty="0"/>
          </a:p>
        </p:txBody>
      </p:sp>
      <p:sp>
        <p:nvSpPr>
          <p:cNvPr id="22" name="Text 18"/>
          <p:cNvSpPr/>
          <p:nvPr/>
        </p:nvSpPr>
        <p:spPr>
          <a:xfrm>
            <a:off x="1760220" y="5738217"/>
            <a:ext cx="43329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Наложите жгут при артериальном кровотечении, если кровотечение из конечности не останавливается.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224921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Первая помощь при травмах опорно-двигательного аппарата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Ушибы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1760220" y="4738449"/>
            <a:ext cx="33416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Приложите холод, наложите давящую повязку.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651421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Вывихи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651421" y="4738449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Иммобилизируйте конечность в положении, в котором она находится.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542621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Переломы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542621" y="4738449"/>
            <a:ext cx="33416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Обездвижьте конечность, не пытайтесь вправить перелом.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017395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Первая помощь при ожогах и обморожениях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3850481"/>
            <a:ext cx="3555206" cy="2361605"/>
          </a:xfrm>
          <a:prstGeom prst="roundRect">
            <a:avLst>
              <a:gd name="adj" fmla="val 423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990011" y="4080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Ожоги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990011" y="4560689"/>
            <a:ext cx="309562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Охладите обожженную поверхность проточной водой, наложите стерильную повязку.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537597" y="3850481"/>
            <a:ext cx="3555206" cy="2361605"/>
          </a:xfrm>
          <a:prstGeom prst="roundRect">
            <a:avLst>
              <a:gd name="adj" fmla="val 423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767387" y="4080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Обморожения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767387" y="4560689"/>
            <a:ext cx="309562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Согрейте обмороженную конечность, не растирая, и наложите стерильную повязку.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314974" y="3850481"/>
            <a:ext cx="3555206" cy="2361605"/>
          </a:xfrm>
          <a:prstGeom prst="roundRect">
            <a:avLst>
              <a:gd name="adj" fmla="val 423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544764" y="4080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Важно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544764" y="4560689"/>
            <a:ext cx="309562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Не применяйте мази, не вскрывайте пузыри, избегайте давления на поврежденные участки.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403033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Первая помощь при отравлениях и укусах насекомых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3125033"/>
            <a:ext cx="3703320" cy="8886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982391" y="43469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Вызвать врача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1982391" y="4827389"/>
            <a:ext cx="325897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Немедленно вызовите скорую помощь при подозрении на отравление.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540" y="3125033"/>
            <a:ext cx="3703320" cy="88868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85711" y="4346972"/>
            <a:ext cx="28867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Обработать укус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85711" y="4827389"/>
            <a:ext cx="325897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Промойте укус водой и приложите холод, чтобы снять отек и боль.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6860" y="3125033"/>
            <a:ext cx="3703320" cy="88868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389031" y="43469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Наблюдать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389031" y="4827389"/>
            <a:ext cx="3258979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Внимательно следите за состоянием пострадавшего и при ухудшении срочно обращайтесь за медицинской помощью.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733431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Заключение: Важность подготовки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3566517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0220" y="43441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Учиться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1760220" y="4824532"/>
            <a:ext cx="348114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Регулярно проходить курсы первой помощи.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625" y="3566517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574625" y="43441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Иметь запас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574625" y="4824532"/>
            <a:ext cx="348114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Держать дома аптечку с необходимыми средствами.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9031" y="3566517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389031" y="43441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Быть готовым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389031" y="4824532"/>
            <a:ext cx="348114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Знать номера экстренных служб.</a:t>
            </a:r>
            <a:endParaRPr lang="en-US" sz="1750" dirty="0"/>
          </a:p>
        </p:txBody>
      </p:sp>
      <p:sp>
        <p:nvSpPr>
          <p:cNvPr id="14" name="Text 8"/>
          <p:cNvSpPr/>
          <p:nvPr/>
        </p:nvSpPr>
        <p:spPr>
          <a:xfrm>
            <a:off x="1760220" y="5785247"/>
            <a:ext cx="111099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Обладая знаниями и навыками оказания первой помощи, вы сможете сохранить жизнь и здоровье в критических ситуациях.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Произвольный</PresentationFormat>
  <Paragraphs>59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Dela Gothic One</vt:lpstr>
      <vt:lpstr>DM Sans</vt:lpstr>
      <vt:lpstr>Instrument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Денис .</cp:lastModifiedBy>
  <cp:revision>3</cp:revision>
  <dcterms:created xsi:type="dcterms:W3CDTF">2024-04-23T08:42:16Z</dcterms:created>
  <dcterms:modified xsi:type="dcterms:W3CDTF">2024-04-23T09:01:52Z</dcterms:modified>
</cp:coreProperties>
</file>