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7/23/20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097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7/23/20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7481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7/23/20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61496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7/23/20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4726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59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7/23/20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7720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7/23/20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184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77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653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7/23/20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0976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7/23/20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16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7/23/20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2511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47DC-DFA5-46A6-A6C5-0AC48B1CD513}"/>
              </a:ext>
            </a:extLst>
          </p:cNvPr>
          <p:cNvSpPr>
            <a:spLocks noGrp="1"/>
          </p:cNvSpPr>
          <p:nvPr>
            <p:ph type="ctrTitle"/>
          </p:nvPr>
        </p:nvSpPr>
        <p:spPr/>
        <p:txBody>
          <a:bodyPr>
            <a:normAutofit fontScale="90000"/>
          </a:bodyPr>
          <a:lstStyle/>
          <a:p>
            <a:r>
              <a:rPr lang="en-US" dirty="0"/>
              <a:t>Real Estate Trends after an Election (2012 &amp; 2016)</a:t>
            </a:r>
          </a:p>
        </p:txBody>
      </p:sp>
      <p:sp>
        <p:nvSpPr>
          <p:cNvPr id="3" name="Subtitle 2">
            <a:extLst>
              <a:ext uri="{FF2B5EF4-FFF2-40B4-BE49-F238E27FC236}">
                <a16:creationId xmlns:a16="http://schemas.microsoft.com/office/drawing/2014/main" id="{6C2E6372-1311-4DE8-BD3C-43CBB5560E62}"/>
              </a:ext>
            </a:extLst>
          </p:cNvPr>
          <p:cNvSpPr>
            <a:spLocks noGrp="1"/>
          </p:cNvSpPr>
          <p:nvPr>
            <p:ph type="subTitle" idx="1"/>
          </p:nvPr>
        </p:nvSpPr>
        <p:spPr/>
        <p:txBody>
          <a:bodyPr>
            <a:normAutofit/>
          </a:bodyPr>
          <a:lstStyle/>
          <a:p>
            <a:pPr>
              <a:spcAft>
                <a:spcPts val="600"/>
              </a:spcAft>
            </a:pPr>
            <a:r>
              <a:rPr lang="en-US">
                <a:solidFill>
                  <a:schemeClr val="tx1">
                    <a:lumMod val="65000"/>
                    <a:lumOff val="35000"/>
                  </a:schemeClr>
                </a:solidFill>
              </a:rPr>
              <a:t>By Michael Bone, Julian Rojas, and Christian Anderson</a:t>
            </a:r>
          </a:p>
        </p:txBody>
      </p:sp>
    </p:spTree>
    <p:extLst>
      <p:ext uri="{BB962C8B-B14F-4D97-AF65-F5344CB8AC3E}">
        <p14:creationId xmlns:p14="http://schemas.microsoft.com/office/powerpoint/2010/main" val="17488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B1F4-7564-4725-91D3-D500AFB651D9}"/>
              </a:ext>
            </a:extLst>
          </p:cNvPr>
          <p:cNvSpPr>
            <a:spLocks noGrp="1"/>
          </p:cNvSpPr>
          <p:nvPr>
            <p:ph type="title"/>
          </p:nvPr>
        </p:nvSpPr>
        <p:spPr/>
        <p:txBody>
          <a:bodyPr/>
          <a:lstStyle/>
          <a:p>
            <a:r>
              <a:rPr lang="en-US" dirty="0"/>
              <a:t>Figure 1: Median Listing Price</a:t>
            </a:r>
          </a:p>
        </p:txBody>
      </p:sp>
      <p:pic>
        <p:nvPicPr>
          <p:cNvPr id="5" name="Content Placeholder 4" descr="A close up of a map&#10;&#10;Description automatically generated">
            <a:extLst>
              <a:ext uri="{FF2B5EF4-FFF2-40B4-BE49-F238E27FC236}">
                <a16:creationId xmlns:a16="http://schemas.microsoft.com/office/drawing/2014/main" id="{D1D68586-A767-46A9-A9D1-97CA378B1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5934" y="2016125"/>
            <a:ext cx="5174457" cy="3449638"/>
          </a:xfrm>
        </p:spPr>
      </p:pic>
      <p:sp>
        <p:nvSpPr>
          <p:cNvPr id="9" name="TextBox 8">
            <a:extLst>
              <a:ext uri="{FF2B5EF4-FFF2-40B4-BE49-F238E27FC236}">
                <a16:creationId xmlns:a16="http://schemas.microsoft.com/office/drawing/2014/main" id="{BA2E8562-3B15-4E44-9A50-F8273CCDE3FC}"/>
              </a:ext>
            </a:extLst>
          </p:cNvPr>
          <p:cNvSpPr txBox="1"/>
          <p:nvPr/>
        </p:nvSpPr>
        <p:spPr>
          <a:xfrm>
            <a:off x="8840391" y="4819581"/>
            <a:ext cx="1975221" cy="369332"/>
          </a:xfrm>
          <a:prstGeom prst="rect">
            <a:avLst/>
          </a:prstGeom>
          <a:noFill/>
        </p:spPr>
        <p:txBody>
          <a:bodyPr wrap="none" rtlCol="0">
            <a:spAutoFit/>
          </a:bodyPr>
          <a:lstStyle/>
          <a:p>
            <a:r>
              <a:rPr lang="en-US" dirty="0"/>
              <a:t>P-value = 0.000105</a:t>
            </a:r>
          </a:p>
        </p:txBody>
      </p:sp>
    </p:spTree>
    <p:extLst>
      <p:ext uri="{BB962C8B-B14F-4D97-AF65-F5344CB8AC3E}">
        <p14:creationId xmlns:p14="http://schemas.microsoft.com/office/powerpoint/2010/main" val="90897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D26-0AE6-4D1B-9F9C-95B17BF24E43}"/>
              </a:ext>
            </a:extLst>
          </p:cNvPr>
          <p:cNvSpPr>
            <a:spLocks noGrp="1"/>
          </p:cNvSpPr>
          <p:nvPr>
            <p:ph type="title"/>
          </p:nvPr>
        </p:nvSpPr>
        <p:spPr>
          <a:xfrm>
            <a:off x="1451579" y="223494"/>
            <a:ext cx="9603275" cy="1049235"/>
          </a:xfrm>
        </p:spPr>
        <p:txBody>
          <a:bodyPr/>
          <a:lstStyle/>
          <a:p>
            <a:r>
              <a:rPr lang="en-US" dirty="0"/>
              <a:t>Figures ii &amp; iii:  The states, 2012  vs. 2016</a:t>
            </a:r>
          </a:p>
        </p:txBody>
      </p:sp>
      <p:pic>
        <p:nvPicPr>
          <p:cNvPr id="5" name="Content Placeholder 4" descr="A screenshot of a cell phone&#10;&#10;Description automatically generated">
            <a:extLst>
              <a:ext uri="{FF2B5EF4-FFF2-40B4-BE49-F238E27FC236}">
                <a16:creationId xmlns:a16="http://schemas.microsoft.com/office/drawing/2014/main" id="{4CA418CD-CE87-4F8C-B0AB-3D6FA95CE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835365"/>
            <a:ext cx="9604375" cy="2744107"/>
          </a:xfrm>
        </p:spPr>
      </p:pic>
      <p:pic>
        <p:nvPicPr>
          <p:cNvPr id="7" name="Picture 6" descr="A picture containing fence&#10;&#10;Description automatically generated">
            <a:extLst>
              <a:ext uri="{FF2B5EF4-FFF2-40B4-BE49-F238E27FC236}">
                <a16:creationId xmlns:a16="http://schemas.microsoft.com/office/drawing/2014/main" id="{8F9B7944-0785-44F5-8AC7-46581CCDC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3429000"/>
            <a:ext cx="9603275" cy="2729859"/>
          </a:xfrm>
          <a:prstGeom prst="rect">
            <a:avLst/>
          </a:prstGeom>
        </p:spPr>
      </p:pic>
      <p:sp>
        <p:nvSpPr>
          <p:cNvPr id="8" name="TextBox 7">
            <a:extLst>
              <a:ext uri="{FF2B5EF4-FFF2-40B4-BE49-F238E27FC236}">
                <a16:creationId xmlns:a16="http://schemas.microsoft.com/office/drawing/2014/main" id="{E522057F-062D-4399-B196-DC509D4706DB}"/>
              </a:ext>
            </a:extLst>
          </p:cNvPr>
          <p:cNvSpPr txBox="1"/>
          <p:nvPr/>
        </p:nvSpPr>
        <p:spPr>
          <a:xfrm>
            <a:off x="1734621" y="1699934"/>
            <a:ext cx="646331" cy="369332"/>
          </a:xfrm>
          <a:prstGeom prst="rect">
            <a:avLst/>
          </a:prstGeom>
          <a:noFill/>
        </p:spPr>
        <p:txBody>
          <a:bodyPr wrap="none" rtlCol="0">
            <a:spAutoFit/>
          </a:bodyPr>
          <a:lstStyle/>
          <a:p>
            <a:r>
              <a:rPr lang="en-US" dirty="0"/>
              <a:t>2012</a:t>
            </a:r>
          </a:p>
        </p:txBody>
      </p:sp>
      <p:sp>
        <p:nvSpPr>
          <p:cNvPr id="9" name="TextBox 8">
            <a:extLst>
              <a:ext uri="{FF2B5EF4-FFF2-40B4-BE49-F238E27FC236}">
                <a16:creationId xmlns:a16="http://schemas.microsoft.com/office/drawing/2014/main" id="{C12C3014-5F71-45EB-A000-78AAAFA5ED29}"/>
              </a:ext>
            </a:extLst>
          </p:cNvPr>
          <p:cNvSpPr txBox="1"/>
          <p:nvPr/>
        </p:nvSpPr>
        <p:spPr>
          <a:xfrm flipH="1">
            <a:off x="1734621" y="3903791"/>
            <a:ext cx="858521" cy="369332"/>
          </a:xfrm>
          <a:prstGeom prst="rect">
            <a:avLst/>
          </a:prstGeom>
          <a:noFill/>
        </p:spPr>
        <p:txBody>
          <a:bodyPr wrap="square" rtlCol="0">
            <a:spAutoFit/>
          </a:bodyPr>
          <a:lstStyle/>
          <a:p>
            <a:r>
              <a:rPr lang="en-US" dirty="0"/>
              <a:t>2016</a:t>
            </a:r>
          </a:p>
        </p:txBody>
      </p:sp>
    </p:spTree>
    <p:extLst>
      <p:ext uri="{BB962C8B-B14F-4D97-AF65-F5344CB8AC3E}">
        <p14:creationId xmlns:p14="http://schemas.microsoft.com/office/powerpoint/2010/main" val="85482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EE38-4B07-491A-A0D8-5C6D9AB30045}"/>
              </a:ext>
            </a:extLst>
          </p:cNvPr>
          <p:cNvSpPr>
            <a:spLocks noGrp="1"/>
          </p:cNvSpPr>
          <p:nvPr>
            <p:ph type="title"/>
          </p:nvPr>
        </p:nvSpPr>
        <p:spPr/>
        <p:txBody>
          <a:bodyPr/>
          <a:lstStyle/>
          <a:p>
            <a:r>
              <a:rPr lang="en-US" dirty="0"/>
              <a:t>Figure IV:  Median Price Reduction</a:t>
            </a:r>
          </a:p>
        </p:txBody>
      </p:sp>
      <p:pic>
        <p:nvPicPr>
          <p:cNvPr id="5" name="Content Placeholder 4" descr="A close up of a map&#10;&#10;Description automatically generated">
            <a:extLst>
              <a:ext uri="{FF2B5EF4-FFF2-40B4-BE49-F238E27FC236}">
                <a16:creationId xmlns:a16="http://schemas.microsoft.com/office/drawing/2014/main" id="{3A9FE963-474F-493E-95E3-B2A8AB8FC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543" y="2085573"/>
            <a:ext cx="5174457" cy="3449638"/>
          </a:xfrm>
        </p:spPr>
      </p:pic>
      <p:sp>
        <p:nvSpPr>
          <p:cNvPr id="6" name="TextBox 5">
            <a:extLst>
              <a:ext uri="{FF2B5EF4-FFF2-40B4-BE49-F238E27FC236}">
                <a16:creationId xmlns:a16="http://schemas.microsoft.com/office/drawing/2014/main" id="{28F76F9B-6746-4ED6-95B7-84DE1F62DAEB}"/>
              </a:ext>
            </a:extLst>
          </p:cNvPr>
          <p:cNvSpPr txBox="1"/>
          <p:nvPr/>
        </p:nvSpPr>
        <p:spPr>
          <a:xfrm>
            <a:off x="2056148" y="5582364"/>
            <a:ext cx="2905245" cy="369332"/>
          </a:xfrm>
          <a:prstGeom prst="rect">
            <a:avLst/>
          </a:prstGeom>
          <a:noFill/>
        </p:spPr>
        <p:txBody>
          <a:bodyPr wrap="square" rtlCol="0">
            <a:spAutoFit/>
          </a:bodyPr>
          <a:lstStyle/>
          <a:p>
            <a:r>
              <a:rPr lang="en-US" dirty="0"/>
              <a:t>P-value = 1.85 * 10^-6</a:t>
            </a:r>
          </a:p>
        </p:txBody>
      </p:sp>
      <p:pic>
        <p:nvPicPr>
          <p:cNvPr id="8" name="Picture 7" descr="A picture containing text, map&#10;&#10;Description automatically generated">
            <a:extLst>
              <a:ext uri="{FF2B5EF4-FFF2-40B4-BE49-F238E27FC236}">
                <a16:creationId xmlns:a16="http://schemas.microsoft.com/office/drawing/2014/main" id="{3F15B214-B074-4A10-B8E4-B49629E8E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853" y="3931882"/>
            <a:ext cx="4283001" cy="1603329"/>
          </a:xfrm>
          <a:prstGeom prst="rect">
            <a:avLst/>
          </a:prstGeom>
        </p:spPr>
      </p:pic>
      <p:pic>
        <p:nvPicPr>
          <p:cNvPr id="10" name="Picture 9" descr="A picture containing text, map&#10;&#10;Description automatically generated">
            <a:extLst>
              <a:ext uri="{FF2B5EF4-FFF2-40B4-BE49-F238E27FC236}">
                <a16:creationId xmlns:a16="http://schemas.microsoft.com/office/drawing/2014/main" id="{FC0CF479-3224-4F8D-9645-8F0580088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1852" y="2085573"/>
            <a:ext cx="4283001" cy="1614490"/>
          </a:xfrm>
          <a:prstGeom prst="rect">
            <a:avLst/>
          </a:prstGeom>
        </p:spPr>
      </p:pic>
    </p:spTree>
    <p:extLst>
      <p:ext uri="{BB962C8B-B14F-4D97-AF65-F5344CB8AC3E}">
        <p14:creationId xmlns:p14="http://schemas.microsoft.com/office/powerpoint/2010/main" val="84428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Discussion</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77500" lnSpcReduction="20000"/>
          </a:bodyPr>
          <a:lstStyle/>
          <a:p>
            <a:pPr fontAlgn="ctr"/>
            <a:r>
              <a:rPr lang="en-US" dirty="0"/>
              <a:t>Discuss your findings. Did you find what you expected to find? If not, why not? </a:t>
            </a:r>
          </a:p>
          <a:p>
            <a:pPr lvl="1"/>
            <a:r>
              <a:rPr lang="en-US" dirty="0"/>
              <a:t>We did not expect to find the results for median house listing price that we did, we expected far more volatility in the market due to the nature of both elections and economic circumstances around both elections. </a:t>
            </a:r>
            <a:endParaRPr lang="en-US" sz="1600" dirty="0"/>
          </a:p>
          <a:p>
            <a:pPr lvl="1"/>
            <a:r>
              <a:rPr lang="en-US" dirty="0"/>
              <a:t>We expected that there would be more inventory for sale after the election in 2012 than there would be after the election in 2016, but not by the margin that there was. Especially when thinking relatively about the number of homes being built across the country annually. </a:t>
            </a:r>
            <a:endParaRPr lang="en-US" sz="1600" dirty="0"/>
          </a:p>
          <a:p>
            <a:pPr fontAlgn="ctr"/>
            <a:r>
              <a:rPr lang="en-US" dirty="0"/>
              <a:t>What inferences or general conclusions can you draw from your analysis?</a:t>
            </a:r>
          </a:p>
          <a:p>
            <a:pPr lvl="1"/>
            <a:r>
              <a:rPr lang="en-US" dirty="0"/>
              <a:t>Our conclusion of the results of this data is that the listing price of an individual state is not as contingent on the results of an election, or to a more specific degree, what president the electoral college votes went to as we initially thought could be the case. </a:t>
            </a:r>
            <a:endParaRPr lang="en-US" sz="1600" dirty="0"/>
          </a:p>
          <a:p>
            <a:pPr lvl="1"/>
            <a:r>
              <a:rPr lang="en-US" dirty="0"/>
              <a:t>Our conclusion to the outcome of this data is that the inventory measure for each state does not follow a discernable trend given the dataset we had to work with. That being said, we believe there is a trend to be found, but more data would be needed. </a:t>
            </a:r>
            <a:endParaRPr lang="en-US" sz="1600" dirty="0"/>
          </a:p>
          <a:p>
            <a:pPr lvl="1" fontAlgn="ctr"/>
            <a:endParaRPr lang="en-US" dirty="0">
              <a:highlight>
                <a:srgbClr val="FFFF00"/>
              </a:highlight>
            </a:endParaRPr>
          </a:p>
          <a:p>
            <a:pPr lvl="1" fontAlgn="ctr"/>
            <a:endParaRPr lang="en-US" dirty="0"/>
          </a:p>
        </p:txBody>
      </p:sp>
    </p:spTree>
    <p:extLst>
      <p:ext uri="{BB962C8B-B14F-4D97-AF65-F5344CB8AC3E}">
        <p14:creationId xmlns:p14="http://schemas.microsoft.com/office/powerpoint/2010/main" val="31025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Post Mortem</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92500" lnSpcReduction="20000"/>
          </a:bodyPr>
          <a:lstStyle/>
          <a:p>
            <a:pPr fontAlgn="ctr"/>
            <a:r>
              <a:rPr lang="en-US" dirty="0"/>
              <a:t>Discuss any difficulties that arose, and how you dealt with them</a:t>
            </a:r>
          </a:p>
          <a:p>
            <a:pPr lvl="1" fontAlgn="ctr"/>
            <a:r>
              <a:rPr lang="en-US" dirty="0"/>
              <a:t>The limitations in this situation were the amounts and type of data that was accessible to us, as well as the lack of granularity our data provided. </a:t>
            </a:r>
          </a:p>
          <a:p>
            <a:pPr lvl="1" fontAlgn="ctr"/>
            <a:r>
              <a:rPr lang="en-US" dirty="0"/>
              <a:t>One of the limitations we had was when we pulled all the county data for the country. There were 2,289 counties in the data frame which made it difficult to analyze, aided by the fact that most of the county data was incomplete and inconsistent. We dealt with it by focusing on data by state which was mostly complete. </a:t>
            </a:r>
          </a:p>
          <a:p>
            <a:pPr lvl="1" fontAlgn="ctr"/>
            <a:r>
              <a:rPr lang="en-US" dirty="0"/>
              <a:t>Another limitation was a data limitation, which made it so that we were only able to get 11 months of data after the 2016 election, so for consistency we applied the same ranges to the 2012 election.</a:t>
            </a:r>
          </a:p>
          <a:p>
            <a:pPr lvl="1" fontAlgn="ctr"/>
            <a:r>
              <a:rPr lang="en-US" dirty="0"/>
              <a:t>During the clean up process of the data frames we encountered NA values and thus utilized formulas that average all valid entries.</a:t>
            </a:r>
          </a:p>
          <a:p>
            <a:pPr lvl="1" fontAlgn="ctr"/>
            <a:endParaRPr lang="en-US" dirty="0"/>
          </a:p>
        </p:txBody>
      </p:sp>
    </p:spTree>
    <p:extLst>
      <p:ext uri="{BB962C8B-B14F-4D97-AF65-F5344CB8AC3E}">
        <p14:creationId xmlns:p14="http://schemas.microsoft.com/office/powerpoint/2010/main" val="245874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Post Mortem</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a:xfrm>
            <a:off x="1451579" y="2015733"/>
            <a:ext cx="9603275" cy="4226042"/>
          </a:xfrm>
        </p:spPr>
        <p:txBody>
          <a:bodyPr>
            <a:normAutofit fontScale="92500"/>
          </a:bodyPr>
          <a:lstStyle/>
          <a:p>
            <a:pPr fontAlgn="ctr"/>
            <a:r>
              <a:rPr lang="en-US" dirty="0"/>
              <a:t>Discuss any additional questions that came up, but which you didn't have time to answer: What would you research next, if you had two more weeks?</a:t>
            </a:r>
          </a:p>
          <a:p>
            <a:pPr lvl="1"/>
            <a:r>
              <a:rPr lang="en-US" dirty="0"/>
              <a:t>We would like to look into other possible impacts on the real estate market surrounding the same time if given more time to do the research, such as economic trends, U.S. involvement in a war, and how state-to-state migration plays a role, if any, in the outcome of this data. </a:t>
            </a:r>
          </a:p>
          <a:p>
            <a:pPr lvl="1"/>
            <a:r>
              <a:rPr lang="en-US" dirty="0"/>
              <a:t>We would like to answer what the raw inventory measure is for more election years, especially factoring in economic circumstances, and new homes built, as well as looking into trends in future elections given the younger generation’s habitation habits (millennials and gen z tend to focus on other things than purchasing a house from a financial perspective than prior generations were). </a:t>
            </a:r>
          </a:p>
          <a:p>
            <a:pPr lvl="1"/>
            <a:r>
              <a:rPr lang="en-US" dirty="0"/>
              <a:t>We would like to deeply explore the market trends that occur within the swing states (North Carolina in particular as it is where we live) to see if market changes coincide with electoral changes.</a:t>
            </a:r>
          </a:p>
          <a:p>
            <a:pPr lvl="1" fontAlgn="ctr"/>
            <a:endParaRPr lang="en-US" dirty="0"/>
          </a:p>
        </p:txBody>
      </p:sp>
    </p:spTree>
    <p:extLst>
      <p:ext uri="{BB962C8B-B14F-4D97-AF65-F5344CB8AC3E}">
        <p14:creationId xmlns:p14="http://schemas.microsoft.com/office/powerpoint/2010/main" val="223998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47DC-DFA5-46A6-A6C5-0AC48B1CD513}"/>
              </a:ext>
            </a:extLst>
          </p:cNvPr>
          <p:cNvSpPr>
            <a:spLocks noGrp="1"/>
          </p:cNvSpPr>
          <p:nvPr>
            <p:ph type="ctrTitle"/>
          </p:nvPr>
        </p:nvSpPr>
        <p:spPr/>
        <p:txBody>
          <a:bodyPr>
            <a:normAutofit/>
          </a:bodyPr>
          <a:lstStyle/>
          <a:p>
            <a:r>
              <a:rPr lang="en-US" dirty="0"/>
              <a:t>Questions?</a:t>
            </a:r>
          </a:p>
        </p:txBody>
      </p:sp>
    </p:spTree>
    <p:extLst>
      <p:ext uri="{BB962C8B-B14F-4D97-AF65-F5344CB8AC3E}">
        <p14:creationId xmlns:p14="http://schemas.microsoft.com/office/powerpoint/2010/main" val="352998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r>
              <a:rPr lang="en-US" dirty="0"/>
              <a:t>Motivation &amp; Summary Slide (part 1)</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lstStyle/>
          <a:p>
            <a:pPr fontAlgn="ctr"/>
            <a:r>
              <a:rPr lang="en-US" dirty="0"/>
              <a:t>Define the core message or hypothesis of your project.</a:t>
            </a:r>
          </a:p>
          <a:p>
            <a:pPr lvl="1" fontAlgn="ctr"/>
            <a:r>
              <a:rPr lang="en-US" dirty="0"/>
              <a:t>We anticipate that there are potentially  similar trends in the real estate market after each presidential election and will conduct analysis in order to examine whether the 11-month period after the 2012 and 2016 elections reveal any leverageable trends.</a:t>
            </a:r>
          </a:p>
          <a:p>
            <a:endParaRPr lang="en-US" dirty="0"/>
          </a:p>
        </p:txBody>
      </p:sp>
    </p:spTree>
    <p:extLst>
      <p:ext uri="{BB962C8B-B14F-4D97-AF65-F5344CB8AC3E}">
        <p14:creationId xmlns:p14="http://schemas.microsoft.com/office/powerpoint/2010/main" val="409695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r>
              <a:rPr lang="en-US" dirty="0"/>
              <a:t>Motivation &amp; Summary Slide (part 1I)</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85000" lnSpcReduction="10000"/>
          </a:bodyPr>
          <a:lstStyle/>
          <a:p>
            <a:pPr fontAlgn="ctr"/>
            <a:r>
              <a:rPr lang="en-US" dirty="0"/>
              <a:t>Describe the questions you asked</a:t>
            </a:r>
          </a:p>
          <a:p>
            <a:pPr marL="857250" lvl="1" indent="-400050" fontAlgn="ctr">
              <a:buFont typeface="+mj-lt"/>
              <a:buAutoNum type="romanUcPeriod"/>
            </a:pPr>
            <a:r>
              <a:rPr lang="en-US" dirty="0"/>
              <a:t>Have the results of the election affected the housing market in any noticeable manner in the 11-month period after?</a:t>
            </a:r>
          </a:p>
          <a:p>
            <a:pPr marL="857250" lvl="1" indent="-400050" fontAlgn="ctr">
              <a:buFont typeface="+mj-lt"/>
              <a:buAutoNum type="romanUcPeriod"/>
            </a:pPr>
            <a:r>
              <a:rPr lang="en-US" dirty="0"/>
              <a:t>Are there areas and regions that are more heavily affected than others?</a:t>
            </a:r>
          </a:p>
          <a:p>
            <a:pPr marL="857250" lvl="1" indent="-400050" fontAlgn="ctr">
              <a:buFont typeface="+mj-lt"/>
              <a:buAutoNum type="romanUcPeriod"/>
            </a:pPr>
            <a:r>
              <a:rPr lang="en-US" dirty="0"/>
              <a:t>With this data do we see any trends that could used to predict the timeline of a future crisis? </a:t>
            </a:r>
            <a:endParaRPr lang="en-US" sz="1800" dirty="0"/>
          </a:p>
          <a:p>
            <a:r>
              <a:rPr lang="en-US" dirty="0"/>
              <a:t>Why did you ask those questions?</a:t>
            </a:r>
          </a:p>
          <a:p>
            <a:pPr lvl="1"/>
            <a:r>
              <a:rPr lang="en-US" dirty="0"/>
              <a:t>We asked these questions because we felt that the effect of an election on real estate market values was something that could be observed by focusing on specific metrics, mapping out data over a period of time,  and then identifying any trends.  </a:t>
            </a:r>
          </a:p>
          <a:p>
            <a:pPr lvl="1"/>
            <a:r>
              <a:rPr lang="en-US" dirty="0"/>
              <a:t>We believe that if we saw any similar trends happen in two different presidential elections, that that knowledge could reveal something about what might happen to real estate values after the next future election.</a:t>
            </a:r>
          </a:p>
        </p:txBody>
      </p:sp>
    </p:spTree>
    <p:extLst>
      <p:ext uri="{BB962C8B-B14F-4D97-AF65-F5344CB8AC3E}">
        <p14:creationId xmlns:p14="http://schemas.microsoft.com/office/powerpoint/2010/main" val="273065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r>
              <a:rPr lang="en-US" dirty="0"/>
              <a:t>Motivation &amp; Summary Slide (part I1I)</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a:bodyPr>
          <a:lstStyle/>
          <a:p>
            <a:pPr fontAlgn="ctr"/>
            <a:r>
              <a:rPr lang="en-US" dirty="0"/>
              <a:t>Describe whether you were able to answer these questions to your satisfaction, and briefly summarize your findings</a:t>
            </a:r>
          </a:p>
          <a:p>
            <a:pPr lvl="1" fontAlgn="ctr"/>
            <a:r>
              <a:rPr lang="en-US" dirty="0"/>
              <a:t>We were able to some degree, gain satisfaction in the search for the answers. We found a few metrics that we felt were reliably measuring the information we needed to gain an understanding of the big picture and then focused on identifying trends over time in hopes of answering our questions. The limitations in this situation were the amounts and type of data that was accessible to us, as well as the lack of granularity our data provided. </a:t>
            </a:r>
          </a:p>
        </p:txBody>
      </p:sp>
    </p:spTree>
    <p:extLst>
      <p:ext uri="{BB962C8B-B14F-4D97-AF65-F5344CB8AC3E}">
        <p14:creationId xmlns:p14="http://schemas.microsoft.com/office/powerpoint/2010/main" val="66041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Questions &amp; Data</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a:xfrm>
            <a:off x="1451579" y="2015731"/>
            <a:ext cx="9603275" cy="4037749"/>
          </a:xfrm>
        </p:spPr>
        <p:txBody>
          <a:bodyPr>
            <a:normAutofit fontScale="77500" lnSpcReduction="20000"/>
          </a:bodyPr>
          <a:lstStyle/>
          <a:p>
            <a:pPr fontAlgn="ctr"/>
            <a:r>
              <a:rPr lang="en-US" dirty="0"/>
              <a:t>Elaborate on the questions you asked, describing what kinds of data you needed to answer them, and where you found it</a:t>
            </a:r>
          </a:p>
          <a:p>
            <a:pPr marL="800100" lvl="1" indent="-342900" fontAlgn="ctr">
              <a:buFont typeface="+mj-lt"/>
              <a:buAutoNum type="arabicPeriod"/>
            </a:pPr>
            <a:r>
              <a:rPr lang="en-US" dirty="0"/>
              <a:t>Have the results of the election affected the housing market in any noticeable manner in the 11-month period after?</a:t>
            </a:r>
          </a:p>
          <a:p>
            <a:pPr marL="1314450" lvl="2" indent="-400050" fontAlgn="ctr">
              <a:buFont typeface="+mj-lt"/>
              <a:buAutoNum type="romanUcPeriod"/>
            </a:pPr>
            <a:r>
              <a:rPr lang="en-US" dirty="0"/>
              <a:t>For this questions we pulled data sets from Data World that had the data by state for each month for the 11 months after the start of the election month. Each data set pertained to a different metric (state median listing price,  state median price reduction percentage, state ZHVI summary, and state inventory measure). </a:t>
            </a:r>
          </a:p>
          <a:p>
            <a:pPr marL="1314450" lvl="2" indent="-400050" fontAlgn="ctr">
              <a:buFont typeface="+mj-lt"/>
              <a:buAutoNum type="romanUcPeriod"/>
            </a:pPr>
            <a:r>
              <a:rPr lang="en-US" dirty="0"/>
              <a:t>We also merged other data sets that contained information like each states political party majority, and each states latitude and longitude in order to aid our analysis. </a:t>
            </a:r>
          </a:p>
          <a:p>
            <a:pPr marL="914400" lvl="2" indent="0" fontAlgn="ctr">
              <a:buNone/>
            </a:pPr>
            <a:r>
              <a:rPr lang="en-US" dirty="0"/>
              <a:t>Are there areas and regions that are more heavily affected than others?</a:t>
            </a:r>
          </a:p>
          <a:p>
            <a:pPr marL="1314450" lvl="2" indent="-400050" fontAlgn="ctr">
              <a:buFont typeface="+mj-lt"/>
              <a:buAutoNum type="romanUcPeriod"/>
            </a:pPr>
            <a:r>
              <a:rPr lang="en-US" dirty="0"/>
              <a:t>For this question, we just needed to be able to map our trends using tools like an API pull and Google Heat Maps which allowed us to see more clearly if there were any regional tendencies. </a:t>
            </a:r>
          </a:p>
          <a:p>
            <a:pPr marL="857250" lvl="1" indent="-400050" fontAlgn="ctr">
              <a:buFont typeface="+mj-lt"/>
              <a:buAutoNum type="romanUcPeriod"/>
            </a:pPr>
            <a:r>
              <a:rPr lang="en-US" dirty="0"/>
              <a:t>With this data do we see any trends that could used to predict the timeline of a future crisis? </a:t>
            </a:r>
          </a:p>
          <a:p>
            <a:pPr marL="1314450" lvl="2" indent="-400050" fontAlgn="ctr">
              <a:buFont typeface="+mj-lt"/>
              <a:buAutoNum type="romanUcPeriod"/>
            </a:pPr>
            <a:r>
              <a:rPr lang="en-US" dirty="0"/>
              <a:t>For this question, the ability to create graphs that visually display trends was important because it was the best way to see if there were any similarities between the 2012 and 2016 election, that could potentially be leveraged in the future. </a:t>
            </a:r>
          </a:p>
        </p:txBody>
      </p:sp>
    </p:spTree>
    <p:extLst>
      <p:ext uri="{BB962C8B-B14F-4D97-AF65-F5344CB8AC3E}">
        <p14:creationId xmlns:p14="http://schemas.microsoft.com/office/powerpoint/2010/main" val="107545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Cleanup &amp; Exploration (PART </a:t>
            </a:r>
            <a:r>
              <a:rPr lang="en-US" dirty="0" err="1"/>
              <a:t>i</a:t>
            </a:r>
            <a:r>
              <a:rPr lang="en-US" dirty="0"/>
              <a:t>)</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77500" lnSpcReduction="20000"/>
          </a:bodyPr>
          <a:lstStyle/>
          <a:p>
            <a:pPr fontAlgn="ctr"/>
            <a:r>
              <a:rPr lang="en-US" dirty="0"/>
              <a:t>Describe the exploration and cleanup process</a:t>
            </a:r>
          </a:p>
          <a:p>
            <a:pPr lvl="1" fontAlgn="ctr"/>
            <a:r>
              <a:rPr lang="en-US" dirty="0"/>
              <a:t>We filtered through the 10 years worth of data by creating a data set that only contained the periods that we wanted.</a:t>
            </a:r>
          </a:p>
          <a:p>
            <a:pPr lvl="1" fontAlgn="ctr"/>
            <a:r>
              <a:rPr lang="en-US" dirty="0"/>
              <a:t>We set the state name as the index for each of the data sets because it was a unique identifier that allowed us to manipulate the data better.</a:t>
            </a:r>
          </a:p>
          <a:p>
            <a:pPr lvl="1" fontAlgn="ctr"/>
            <a:r>
              <a:rPr lang="en-US" dirty="0"/>
              <a:t>Converting the data from a data set to a list and vice versa was necessary in order to manipulate the data as needed. </a:t>
            </a:r>
          </a:p>
          <a:p>
            <a:pPr lvl="1" fontAlgn="ctr"/>
            <a:r>
              <a:rPr lang="en-US" dirty="0"/>
              <a:t>We merged other data sets that contained information like each states political party majority, and each states latitude and longitude in order to aid our analysis. </a:t>
            </a:r>
          </a:p>
          <a:p>
            <a:pPr lvl="1" fontAlgn="ctr"/>
            <a:r>
              <a:rPr lang="en-US" dirty="0"/>
              <a:t>We created , cleaned up, and renamed columns and calculated the information we needed that wasn’t provided by the original data set.</a:t>
            </a:r>
          </a:p>
          <a:p>
            <a:pPr lvl="1" fontAlgn="ctr"/>
            <a:r>
              <a:rPr lang="en-US" dirty="0"/>
              <a:t>We removed Puerto Rico from the original data set all together because there was no voting information available at all for them. </a:t>
            </a:r>
          </a:p>
          <a:p>
            <a:pPr lvl="1" fontAlgn="ctr"/>
            <a:endParaRPr lang="en-US" dirty="0"/>
          </a:p>
        </p:txBody>
      </p:sp>
    </p:spTree>
    <p:extLst>
      <p:ext uri="{BB962C8B-B14F-4D97-AF65-F5344CB8AC3E}">
        <p14:creationId xmlns:p14="http://schemas.microsoft.com/office/powerpoint/2010/main" val="24174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Cleanup &amp; Exploration (PART </a:t>
            </a:r>
            <a:r>
              <a:rPr lang="en-US" dirty="0" err="1"/>
              <a:t>iI</a:t>
            </a:r>
            <a:r>
              <a:rPr lang="en-US" dirty="0"/>
              <a:t>)</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a:xfrm>
            <a:off x="1451579" y="2015732"/>
            <a:ext cx="9603275" cy="3894738"/>
          </a:xfrm>
        </p:spPr>
        <p:txBody>
          <a:bodyPr>
            <a:normAutofit fontScale="92500" lnSpcReduction="20000"/>
          </a:bodyPr>
          <a:lstStyle/>
          <a:p>
            <a:pPr fontAlgn="ctr"/>
            <a:r>
              <a:rPr lang="en-US" dirty="0"/>
              <a:t>Discuss insights you had while exploring the data that you didn't anticipate</a:t>
            </a:r>
          </a:p>
          <a:p>
            <a:pPr lvl="1" fontAlgn="ctr"/>
            <a:r>
              <a:rPr lang="en-US" dirty="0"/>
              <a:t>An insight we had was the importance of cleaning and formatting the data. Problems that were encountered while coding a lot of times had to do with an issue in the source data (</a:t>
            </a:r>
            <a:r>
              <a:rPr lang="en-US" dirty="0" err="1"/>
              <a:t>i.e</a:t>
            </a:r>
            <a:r>
              <a:rPr lang="en-US" dirty="0"/>
              <a:t> an NA value) that wasn’t accounted for initially.</a:t>
            </a:r>
          </a:p>
          <a:p>
            <a:pPr fontAlgn="ctr"/>
            <a:r>
              <a:rPr lang="en-US" dirty="0"/>
              <a:t>Discuss any problems that arose after exploring the data, and how you resolved them</a:t>
            </a:r>
          </a:p>
          <a:p>
            <a:pPr lvl="1" fontAlgn="ctr"/>
            <a:r>
              <a:rPr lang="en-US" dirty="0"/>
              <a:t>When we initially started our project, we had to change directions several times due to issues we encountered when we tried to dig deeper into the data. We resolved them by changing the topic and by narrowing the focus of the data we were pulling. </a:t>
            </a:r>
          </a:p>
          <a:p>
            <a:pPr lvl="1" fontAlgn="ctr"/>
            <a:r>
              <a:rPr lang="en-US" dirty="0"/>
              <a:t>The limitations that arose once we analyzed the data accessible to us with minimal issues, were the quantity and the type of data that was accessible to us, as well as the lack of granularity our data provided. We resolved this by focusing in on our questions and the high-level trends which could be observed. </a:t>
            </a:r>
          </a:p>
        </p:txBody>
      </p:sp>
    </p:spTree>
    <p:extLst>
      <p:ext uri="{BB962C8B-B14F-4D97-AF65-F5344CB8AC3E}">
        <p14:creationId xmlns:p14="http://schemas.microsoft.com/office/powerpoint/2010/main" val="323094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Cleanup &amp; Exploration (PART </a:t>
            </a:r>
            <a:r>
              <a:rPr lang="en-US" dirty="0" err="1"/>
              <a:t>iII</a:t>
            </a:r>
            <a:r>
              <a:rPr lang="en-US" dirty="0"/>
              <a:t>)</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a:bodyPr>
          <a:lstStyle/>
          <a:p>
            <a:pPr fontAlgn="ctr"/>
            <a:r>
              <a:rPr lang="en-US" dirty="0"/>
              <a:t>Present and discuss interesting figures developed during exploration, ideally with the help of </a:t>
            </a:r>
            <a:r>
              <a:rPr lang="en-US" dirty="0" err="1"/>
              <a:t>Jupyter</a:t>
            </a:r>
            <a:r>
              <a:rPr lang="en-US" dirty="0"/>
              <a:t> Notebook</a:t>
            </a:r>
          </a:p>
          <a:p>
            <a:pPr lvl="1" fontAlgn="ctr">
              <a:lnSpc>
                <a:spcPct val="100000"/>
              </a:lnSpc>
            </a:pPr>
            <a:r>
              <a:rPr lang="en-US" dirty="0"/>
              <a:t>We did not anticipate both elections having the such similar results in terms of the housing market, especially given the volatile nature of both elections (see </a:t>
            </a:r>
            <a:r>
              <a:rPr lang="en-US" dirty="0" err="1"/>
              <a:t>jupyter</a:t>
            </a:r>
            <a:r>
              <a:rPr lang="en-US" dirty="0"/>
              <a:t> notebook for graph). </a:t>
            </a:r>
          </a:p>
          <a:p>
            <a:pPr lvl="1" fontAlgn="ctr">
              <a:lnSpc>
                <a:spcPct val="100000"/>
              </a:lnSpc>
            </a:pPr>
            <a:r>
              <a:rPr lang="en-US" dirty="0"/>
              <a:t>We did not expect to see such a difference in inventory measures given that the median listing price largely followed the same trend between the two elections. </a:t>
            </a:r>
          </a:p>
        </p:txBody>
      </p:sp>
    </p:spTree>
    <p:extLst>
      <p:ext uri="{BB962C8B-B14F-4D97-AF65-F5344CB8AC3E}">
        <p14:creationId xmlns:p14="http://schemas.microsoft.com/office/powerpoint/2010/main" val="187914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5507-5E30-4CD2-B63F-B189033233A1}"/>
              </a:ext>
            </a:extLst>
          </p:cNvPr>
          <p:cNvSpPr>
            <a:spLocks noGrp="1"/>
          </p:cNvSpPr>
          <p:nvPr>
            <p:ph type="title"/>
          </p:nvPr>
        </p:nvSpPr>
        <p:spPr/>
        <p:txBody>
          <a:bodyPr/>
          <a:lstStyle/>
          <a:p>
            <a:pPr fontAlgn="ctr"/>
            <a:r>
              <a:rPr lang="en-US" dirty="0"/>
              <a:t>Data analysis</a:t>
            </a:r>
          </a:p>
        </p:txBody>
      </p:sp>
      <p:sp>
        <p:nvSpPr>
          <p:cNvPr id="3" name="Content Placeholder 2">
            <a:extLst>
              <a:ext uri="{FF2B5EF4-FFF2-40B4-BE49-F238E27FC236}">
                <a16:creationId xmlns:a16="http://schemas.microsoft.com/office/drawing/2014/main" id="{C6B6600A-161D-4B84-83C1-EDA2679807B9}"/>
              </a:ext>
            </a:extLst>
          </p:cNvPr>
          <p:cNvSpPr>
            <a:spLocks noGrp="1"/>
          </p:cNvSpPr>
          <p:nvPr>
            <p:ph idx="1"/>
          </p:nvPr>
        </p:nvSpPr>
        <p:spPr/>
        <p:txBody>
          <a:bodyPr>
            <a:normAutofit fontScale="85000" lnSpcReduction="20000"/>
          </a:bodyPr>
          <a:lstStyle/>
          <a:p>
            <a:pPr fontAlgn="ctr"/>
            <a:r>
              <a:rPr lang="en-US" dirty="0"/>
              <a:t>Discuss the steps you took to analyze the data and answer each question you asked in your proposal</a:t>
            </a:r>
          </a:p>
          <a:p>
            <a:pPr lvl="1" fontAlgn="ctr"/>
            <a:r>
              <a:rPr lang="en-US" dirty="0"/>
              <a:t>Once we had a data set for each metric, we spent time thinking through what exactly each metric was telling us information wise. Then based on the unique nature of each metric we manipulated the data in different ways (i.e. calculating the mean values of the data) and selected the visuals that we felt would best communicate the data and potentially reveal a trend. </a:t>
            </a:r>
          </a:p>
          <a:p>
            <a:pPr lvl="1" fontAlgn="ctr"/>
            <a:r>
              <a:rPr lang="en-US" dirty="0"/>
              <a:t>Any observable trend that we found in our analysis or lack thereof would allow us to answer each of the questions. </a:t>
            </a:r>
          </a:p>
          <a:p>
            <a:pPr fontAlgn="ctr"/>
            <a:r>
              <a:rPr lang="en-US" dirty="0"/>
              <a:t>Present and discuss interesting figures developed during analysis, ideally with the help of </a:t>
            </a:r>
            <a:r>
              <a:rPr lang="en-US" dirty="0" err="1"/>
              <a:t>Jupyter</a:t>
            </a:r>
            <a:r>
              <a:rPr lang="en-US" dirty="0"/>
              <a:t> Notebook</a:t>
            </a:r>
          </a:p>
          <a:p>
            <a:pPr lvl="1" fontAlgn="ctr"/>
            <a:r>
              <a:rPr lang="en-US" dirty="0"/>
              <a:t>Heat maps </a:t>
            </a:r>
            <a:endParaRPr lang="en-US" dirty="0">
              <a:highlight>
                <a:srgbClr val="FFFF00"/>
              </a:highlight>
            </a:endParaRPr>
          </a:p>
          <a:p>
            <a:pPr lvl="1" fontAlgn="ctr"/>
            <a:r>
              <a:rPr lang="en-US" dirty="0"/>
              <a:t>Line graphs </a:t>
            </a:r>
          </a:p>
          <a:p>
            <a:pPr lvl="1" fontAlgn="ctr"/>
            <a:r>
              <a:rPr lang="en-US" dirty="0"/>
              <a:t>Difference in inventory measure</a:t>
            </a:r>
          </a:p>
          <a:p>
            <a:pPr fontAlgn="ctr"/>
            <a:endParaRPr lang="en-US" dirty="0"/>
          </a:p>
        </p:txBody>
      </p:sp>
    </p:spTree>
    <p:extLst>
      <p:ext uri="{BB962C8B-B14F-4D97-AF65-F5344CB8AC3E}">
        <p14:creationId xmlns:p14="http://schemas.microsoft.com/office/powerpoint/2010/main" val="37468092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776</TotalTime>
  <Words>1796</Words>
  <Application>Microsoft Macintosh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Real Estate Trends after an Election (2012 &amp; 2016)</vt:lpstr>
      <vt:lpstr>Motivation &amp; Summary Slide (part 1)</vt:lpstr>
      <vt:lpstr>Motivation &amp; Summary Slide (part 1I)</vt:lpstr>
      <vt:lpstr>Motivation &amp; Summary Slide (part I1I)</vt:lpstr>
      <vt:lpstr>Questions &amp; Data</vt:lpstr>
      <vt:lpstr>Data Cleanup &amp; Exploration (PART i)</vt:lpstr>
      <vt:lpstr>Data Cleanup &amp; Exploration (PART iI)</vt:lpstr>
      <vt:lpstr>Data Cleanup &amp; Exploration (PART iII)</vt:lpstr>
      <vt:lpstr>Data analysis</vt:lpstr>
      <vt:lpstr>Figure 1: Median Listing Price</vt:lpstr>
      <vt:lpstr>Figures ii &amp; iii:  The states, 2012  vs. 2016</vt:lpstr>
      <vt:lpstr>Figure IV:  Median Price Reduction</vt:lpstr>
      <vt:lpstr>Discussion</vt:lpstr>
      <vt:lpstr>Post Mortem</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Trends after an Election (2012 &amp; 2016)</dc:title>
  <dc:creator>Julian Rojas</dc:creator>
  <cp:lastModifiedBy>Christian Anderson</cp:lastModifiedBy>
  <cp:revision>25</cp:revision>
  <dcterms:created xsi:type="dcterms:W3CDTF">2020-07-21T12:07:03Z</dcterms:created>
  <dcterms:modified xsi:type="dcterms:W3CDTF">2020-07-23T23:16:15Z</dcterms:modified>
</cp:coreProperties>
</file>