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ulian Gavrilita" initials="IG" lastIdx="1" clrIdx="0">
    <p:extLst>
      <p:ext uri="{19B8F6BF-5375-455C-9EA6-DF929625EA0E}">
        <p15:presenceInfo xmlns:p15="http://schemas.microsoft.com/office/powerpoint/2012/main" userId="Iulian Gavril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CE43-372B-458D-A069-AF3CB622F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24A080-9984-4B93-B612-C1E4E595C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24D3A8-41EF-45FD-A279-A2EF7DDAB014}"/>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5" name="Footer Placeholder 4">
            <a:extLst>
              <a:ext uri="{FF2B5EF4-FFF2-40B4-BE49-F238E27FC236}">
                <a16:creationId xmlns:a16="http://schemas.microsoft.com/office/drawing/2014/main" id="{4A4DBC63-DF81-4CE4-A2AF-C7E765946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785D2-0655-4CCF-B433-59ABCD304C24}"/>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404838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2C8D-7300-4645-96D0-246C18954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726E3-F611-4BFB-9B27-A9382B34C2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0473F-E349-4402-A4D4-4242F1BAF470}"/>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5" name="Footer Placeholder 4">
            <a:extLst>
              <a:ext uri="{FF2B5EF4-FFF2-40B4-BE49-F238E27FC236}">
                <a16:creationId xmlns:a16="http://schemas.microsoft.com/office/drawing/2014/main" id="{2C2EC42D-81D3-4A1C-9B1F-B9D98BC7C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0172F-D8F0-4A6D-A288-5746BA04AAC4}"/>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639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6FFB74-1354-4233-A761-8958B301AF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7D77EE-ECCD-47FD-9708-668380600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88F41-D031-4BFF-AF59-B568147AFEF3}"/>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5" name="Footer Placeholder 4">
            <a:extLst>
              <a:ext uri="{FF2B5EF4-FFF2-40B4-BE49-F238E27FC236}">
                <a16:creationId xmlns:a16="http://schemas.microsoft.com/office/drawing/2014/main" id="{7F221DA1-A802-454E-A89B-6BAA5DC3E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F73E8-02A0-4612-8BDA-EC56F24902CE}"/>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107596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CD01-8958-425E-9477-D613530B4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E1F2A-5F54-4B31-AA7B-0224D2D74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B10DC-5F50-4B24-AD4F-BF53CCE25416}"/>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5" name="Footer Placeholder 4">
            <a:extLst>
              <a:ext uri="{FF2B5EF4-FFF2-40B4-BE49-F238E27FC236}">
                <a16:creationId xmlns:a16="http://schemas.microsoft.com/office/drawing/2014/main" id="{C682F277-AE3B-4250-8706-93FB52EDE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F0EC2-ABC3-4EAC-8B41-6FDEFCBF6C2F}"/>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36032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2510-1D41-42D8-8FE2-7B28A6AB6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E9BA55-3BFA-4AC0-B4A1-490684DE5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D469DF-0046-49F3-A9B3-9F14D5400CB2}"/>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5" name="Footer Placeholder 4">
            <a:extLst>
              <a:ext uri="{FF2B5EF4-FFF2-40B4-BE49-F238E27FC236}">
                <a16:creationId xmlns:a16="http://schemas.microsoft.com/office/drawing/2014/main" id="{05A972D4-6280-4263-98AE-D75EED38B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643B0-17B1-45C7-83D9-C50DC03170EB}"/>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417987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7BCE-BF80-4D5A-B122-64B8A2199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78391-3EE4-4AB2-A890-C1A9096C9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134A4A-D971-48C0-B808-E6B9AD30E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F2783-6078-45D4-A8AB-6F9D46D619E0}"/>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6" name="Footer Placeholder 5">
            <a:extLst>
              <a:ext uri="{FF2B5EF4-FFF2-40B4-BE49-F238E27FC236}">
                <a16:creationId xmlns:a16="http://schemas.microsoft.com/office/drawing/2014/main" id="{E82933BB-12AF-48A3-93C4-42BBD4D40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6F5C6-DE71-4C8D-A144-5C95361DBC06}"/>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64190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E0D0-0B8E-48A3-AD83-854A8DA015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3039B6-3705-41A7-8100-7D00447D4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A518F-5C6C-4832-8AEC-7E656145A0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1F0FE-6E81-4E89-A7B8-87B7F8334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3135D-5F36-4085-A119-C3FF5D876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3A4AF-558A-4A79-9D7F-48B235A6A9A1}"/>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8" name="Footer Placeholder 7">
            <a:extLst>
              <a:ext uri="{FF2B5EF4-FFF2-40B4-BE49-F238E27FC236}">
                <a16:creationId xmlns:a16="http://schemas.microsoft.com/office/drawing/2014/main" id="{FE2A6F26-AA58-4D8C-A36C-E92293C027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ED9E13-C74D-4460-A06A-F0A1FC49DF72}"/>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330073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E471-C78D-45FB-A288-89F13A1B91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2FA8A-33D7-4162-9F9D-BEC0C126D69F}"/>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4" name="Footer Placeholder 3">
            <a:extLst>
              <a:ext uri="{FF2B5EF4-FFF2-40B4-BE49-F238E27FC236}">
                <a16:creationId xmlns:a16="http://schemas.microsoft.com/office/drawing/2014/main" id="{65DF9F0F-DEF6-4028-B5B4-B5B449CD33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BDAAEF-9106-469F-974E-DDA1C14C2C9E}"/>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258314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35A988-D4B5-4934-97FE-E7A2E97397E5}"/>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3" name="Footer Placeholder 2">
            <a:extLst>
              <a:ext uri="{FF2B5EF4-FFF2-40B4-BE49-F238E27FC236}">
                <a16:creationId xmlns:a16="http://schemas.microsoft.com/office/drawing/2014/main" id="{69714EDB-4ACD-4EA4-A0BD-94C2E8C94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EE11F3-76A6-42BC-B3B8-DBFCE99A66C7}"/>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41228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CFEF-3952-4CD1-8997-87749E755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3F319-DE6C-49BA-9149-6B47055A2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2CF1B4-9193-4981-A02E-F8A98E269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721E5-5FD5-4315-8C82-98A99868A7BB}"/>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6" name="Footer Placeholder 5">
            <a:extLst>
              <a:ext uri="{FF2B5EF4-FFF2-40B4-BE49-F238E27FC236}">
                <a16:creationId xmlns:a16="http://schemas.microsoft.com/office/drawing/2014/main" id="{58403955-56CB-4567-B33E-36E76E98A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57F1A-50AB-4FBA-8BF3-182446945E96}"/>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309580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8D88-E9B9-4AD2-AEC1-5A88B6AA5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29B397-2431-4846-93D2-CA3379C92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A2107-879E-4819-885C-E697F19D1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2739B-25B3-4352-A5B0-A2E442257FD9}"/>
              </a:ext>
            </a:extLst>
          </p:cNvPr>
          <p:cNvSpPr>
            <a:spLocks noGrp="1"/>
          </p:cNvSpPr>
          <p:nvPr>
            <p:ph type="dt" sz="half" idx="10"/>
          </p:nvPr>
        </p:nvSpPr>
        <p:spPr/>
        <p:txBody>
          <a:bodyPr/>
          <a:lstStyle/>
          <a:p>
            <a:fld id="{BA8F9714-A57A-46BF-BF88-368DB70C5814}" type="datetimeFigureOut">
              <a:rPr lang="en-US" smtClean="0"/>
              <a:t>12/19/2023</a:t>
            </a:fld>
            <a:endParaRPr lang="en-US"/>
          </a:p>
        </p:txBody>
      </p:sp>
      <p:sp>
        <p:nvSpPr>
          <p:cNvPr id="6" name="Footer Placeholder 5">
            <a:extLst>
              <a:ext uri="{FF2B5EF4-FFF2-40B4-BE49-F238E27FC236}">
                <a16:creationId xmlns:a16="http://schemas.microsoft.com/office/drawing/2014/main" id="{D2604CC9-6DAE-4128-8217-B89966C3A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1CC09-E323-495B-ADEF-373A4F7C6136}"/>
              </a:ext>
            </a:extLst>
          </p:cNvPr>
          <p:cNvSpPr>
            <a:spLocks noGrp="1"/>
          </p:cNvSpPr>
          <p:nvPr>
            <p:ph type="sldNum" sz="quarter" idx="12"/>
          </p:nvPr>
        </p:nvSpPr>
        <p:spPr/>
        <p:txBody>
          <a:bodyPr/>
          <a:lstStyle/>
          <a:p>
            <a:fld id="{B868B75C-B6FF-48D1-ACEA-1D179AFDB716}" type="slidenum">
              <a:rPr lang="en-US" smtClean="0"/>
              <a:t>‹#›</a:t>
            </a:fld>
            <a:endParaRPr lang="en-US"/>
          </a:p>
        </p:txBody>
      </p:sp>
    </p:spTree>
    <p:extLst>
      <p:ext uri="{BB962C8B-B14F-4D97-AF65-F5344CB8AC3E}">
        <p14:creationId xmlns:p14="http://schemas.microsoft.com/office/powerpoint/2010/main" val="208059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48785-FEF5-4627-9C11-7EB8ACBB0E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E7B52-0558-4441-95D7-D7E30348F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5D18A-328B-41F6-8AA6-99F58B132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F9714-A57A-46BF-BF88-368DB70C5814}" type="datetimeFigureOut">
              <a:rPr lang="en-US" smtClean="0"/>
              <a:t>12/19/2023</a:t>
            </a:fld>
            <a:endParaRPr lang="en-US"/>
          </a:p>
        </p:txBody>
      </p:sp>
      <p:sp>
        <p:nvSpPr>
          <p:cNvPr id="5" name="Footer Placeholder 4">
            <a:extLst>
              <a:ext uri="{FF2B5EF4-FFF2-40B4-BE49-F238E27FC236}">
                <a16:creationId xmlns:a16="http://schemas.microsoft.com/office/drawing/2014/main" id="{EF8E5729-9D97-4C14-AF26-C22B33488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D40456-94AC-4C92-A2E5-71BEDCF21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8B75C-B6FF-48D1-ACEA-1D179AFDB716}" type="slidenum">
              <a:rPr lang="en-US" smtClean="0"/>
              <a:t>‹#›</a:t>
            </a:fld>
            <a:endParaRPr lang="en-US"/>
          </a:p>
        </p:txBody>
      </p:sp>
    </p:spTree>
    <p:extLst>
      <p:ext uri="{BB962C8B-B14F-4D97-AF65-F5344CB8AC3E}">
        <p14:creationId xmlns:p14="http://schemas.microsoft.com/office/powerpoint/2010/main" val="165834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qCmtegdqOOA?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B40F-05AE-4834-A36D-5AAE9A95ACFE}"/>
              </a:ext>
            </a:extLst>
          </p:cNvPr>
          <p:cNvSpPr>
            <a:spLocks noGrp="1"/>
          </p:cNvSpPr>
          <p:nvPr>
            <p:ph type="ctrTitle"/>
          </p:nvPr>
        </p:nvSpPr>
        <p:spPr/>
        <p:txBody>
          <a:bodyPr>
            <a:normAutofit fontScale="90000"/>
          </a:bodyPr>
          <a:lstStyle/>
          <a:p>
            <a:br>
              <a:rPr lang="en-US" sz="2000" dirty="0"/>
            </a:br>
            <a:br>
              <a:rPr lang="en-US" sz="2700" dirty="0"/>
            </a:br>
            <a:r>
              <a:rPr lang="en-US" sz="2700" dirty="0" err="1"/>
              <a:t>Dualismul</a:t>
            </a:r>
            <a:r>
              <a:rPr lang="en-US" sz="2700" dirty="0"/>
              <a:t> </a:t>
            </a:r>
            <a:r>
              <a:rPr lang="en-US" sz="2700" dirty="0" err="1"/>
              <a:t>undă-corpuscul</a:t>
            </a:r>
            <a:r>
              <a:rPr lang="en-US" sz="2700" dirty="0"/>
              <a:t>.</a:t>
            </a:r>
            <a:br>
              <a:rPr lang="en-US" sz="2400" dirty="0"/>
            </a:br>
            <a:br>
              <a:rPr lang="en-US" sz="2400" dirty="0"/>
            </a:br>
            <a:r>
              <a:rPr lang="en-US" sz="2400" dirty="0" err="1"/>
              <a:t>În</a:t>
            </a:r>
            <a:r>
              <a:rPr lang="en-US" sz="2400" dirty="0"/>
              <a:t> </a:t>
            </a:r>
            <a:r>
              <a:rPr lang="en-US" sz="2400" dirty="0" err="1"/>
              <a:t>fizică</a:t>
            </a:r>
            <a:r>
              <a:rPr lang="en-US" sz="2400" dirty="0"/>
              <a:t>, </a:t>
            </a:r>
            <a:r>
              <a:rPr lang="en-US" sz="2400" dirty="0" err="1"/>
              <a:t>dualismul</a:t>
            </a:r>
            <a:r>
              <a:rPr lang="en-US" sz="2400" dirty="0"/>
              <a:t> </a:t>
            </a:r>
            <a:r>
              <a:rPr lang="en-US" sz="2400" dirty="0" err="1"/>
              <a:t>undă-particulă</a:t>
            </a:r>
            <a:r>
              <a:rPr lang="en-US" sz="2400" dirty="0"/>
              <a:t> se </a:t>
            </a:r>
            <a:r>
              <a:rPr lang="en-US" sz="2400" dirty="0" err="1"/>
              <a:t>referă</a:t>
            </a:r>
            <a:r>
              <a:rPr lang="en-US" sz="2400" dirty="0"/>
              <a:t> la </a:t>
            </a:r>
            <a:r>
              <a:rPr lang="en-US" sz="2400" dirty="0" err="1"/>
              <a:t>faptul</a:t>
            </a:r>
            <a:r>
              <a:rPr lang="en-US" sz="2400" dirty="0"/>
              <a:t> </a:t>
            </a:r>
            <a:r>
              <a:rPr lang="en-US" sz="2400" dirty="0" err="1"/>
              <a:t>că</a:t>
            </a:r>
            <a:r>
              <a:rPr lang="en-US" sz="2400" dirty="0"/>
              <a:t> </a:t>
            </a:r>
            <a:r>
              <a:rPr lang="en-US" sz="2400" dirty="0" err="1"/>
              <a:t>materia</a:t>
            </a:r>
            <a:r>
              <a:rPr lang="en-US" sz="2400" dirty="0"/>
              <a:t> </a:t>
            </a:r>
            <a:r>
              <a:rPr lang="en-US" sz="2400" dirty="0" err="1"/>
              <a:t>prezintă</a:t>
            </a:r>
            <a:r>
              <a:rPr lang="en-US" sz="2400" dirty="0"/>
              <a:t> </a:t>
            </a:r>
            <a:r>
              <a:rPr lang="en-US" sz="2400" dirty="0" err="1"/>
              <a:t>simultan</a:t>
            </a:r>
            <a:r>
              <a:rPr lang="en-US" sz="2400" dirty="0"/>
              <a:t> </a:t>
            </a:r>
            <a:r>
              <a:rPr lang="en-US" sz="2400" dirty="0" err="1"/>
              <a:t>proprietăți</a:t>
            </a:r>
            <a:r>
              <a:rPr lang="en-US" sz="2400" dirty="0"/>
              <a:t> </a:t>
            </a:r>
            <a:r>
              <a:rPr lang="en-US" sz="2400" dirty="0" err="1"/>
              <a:t>ondulatorii</a:t>
            </a:r>
            <a:r>
              <a:rPr lang="en-US" sz="2400" dirty="0"/>
              <a:t> </a:t>
            </a:r>
            <a:r>
              <a:rPr lang="en-US" sz="2400" dirty="0" err="1"/>
              <a:t>și</a:t>
            </a:r>
            <a:r>
              <a:rPr lang="en-US" sz="2400" dirty="0"/>
              <a:t> </a:t>
            </a:r>
            <a:r>
              <a:rPr lang="en-US" sz="2400" dirty="0" err="1"/>
              <a:t>corpusculare</a:t>
            </a:r>
            <a:r>
              <a:rPr lang="en-US" sz="2400" dirty="0"/>
              <a:t>. </a:t>
            </a:r>
            <a:r>
              <a:rPr lang="en-US" sz="2400" dirty="0" err="1"/>
              <a:t>Anumite</a:t>
            </a:r>
            <a:r>
              <a:rPr lang="en-US" sz="2400" dirty="0"/>
              <a:t> </a:t>
            </a:r>
            <a:r>
              <a:rPr lang="en-US" sz="2400" dirty="0" err="1"/>
              <a:t>fenomene</a:t>
            </a:r>
            <a:r>
              <a:rPr lang="en-US" sz="2400" dirty="0"/>
              <a:t> pun </a:t>
            </a:r>
            <a:r>
              <a:rPr lang="en-US" sz="2400" dirty="0" err="1"/>
              <a:t>în</a:t>
            </a:r>
            <a:r>
              <a:rPr lang="en-US" sz="2400" dirty="0"/>
              <a:t> </a:t>
            </a:r>
            <a:r>
              <a:rPr lang="en-US" sz="2400" dirty="0" err="1"/>
              <a:t>evidență</a:t>
            </a:r>
            <a:r>
              <a:rPr lang="en-US" sz="2400" dirty="0"/>
              <a:t> </a:t>
            </a:r>
            <a:r>
              <a:rPr lang="en-US" sz="2400" dirty="0" err="1"/>
              <a:t>caracterul</a:t>
            </a:r>
            <a:r>
              <a:rPr lang="en-US" sz="2400" dirty="0"/>
              <a:t> </a:t>
            </a:r>
            <a:r>
              <a:rPr lang="en-US" sz="2400" dirty="0" err="1"/>
              <a:t>ondulatoriu</a:t>
            </a:r>
            <a:r>
              <a:rPr lang="en-US" sz="2400" dirty="0"/>
              <a:t> (</a:t>
            </a:r>
            <a:r>
              <a:rPr lang="en-US" sz="2400" dirty="0" err="1"/>
              <a:t>interferența</a:t>
            </a:r>
            <a:r>
              <a:rPr lang="en-US" sz="2400" dirty="0"/>
              <a:t>, </a:t>
            </a:r>
            <a:r>
              <a:rPr lang="en-US" sz="2400" dirty="0" err="1"/>
              <a:t>difracția</a:t>
            </a:r>
            <a:r>
              <a:rPr lang="en-US" sz="2400" dirty="0"/>
              <a:t>, </a:t>
            </a:r>
            <a:r>
              <a:rPr lang="en-US" sz="2400" dirty="0" err="1"/>
              <a:t>polarizarea</a:t>
            </a:r>
            <a:r>
              <a:rPr lang="en-US" sz="2400" dirty="0"/>
              <a:t>), pe </a:t>
            </a:r>
            <a:r>
              <a:rPr lang="en-US" sz="2400" dirty="0" err="1"/>
              <a:t>când</a:t>
            </a:r>
            <a:r>
              <a:rPr lang="en-US" sz="2400" dirty="0"/>
              <a:t> </a:t>
            </a:r>
            <a:r>
              <a:rPr lang="en-US" sz="2400" dirty="0" err="1"/>
              <a:t>altele</a:t>
            </a:r>
            <a:r>
              <a:rPr lang="en-US" sz="2400" dirty="0"/>
              <a:t> </a:t>
            </a:r>
            <a:r>
              <a:rPr lang="en-US" sz="2400" dirty="0" err="1"/>
              <a:t>demonstrează</a:t>
            </a:r>
            <a:r>
              <a:rPr lang="en-US" sz="2400" dirty="0"/>
              <a:t> </a:t>
            </a:r>
            <a:r>
              <a:rPr lang="en-US" sz="2400" dirty="0" err="1"/>
              <a:t>caracterul</a:t>
            </a:r>
            <a:r>
              <a:rPr lang="en-US" sz="2400" dirty="0"/>
              <a:t> corpuscular (</a:t>
            </a:r>
            <a:r>
              <a:rPr lang="en-US" sz="2400" dirty="0" err="1"/>
              <a:t>emisia</a:t>
            </a:r>
            <a:r>
              <a:rPr lang="en-US" sz="2400" dirty="0"/>
              <a:t> </a:t>
            </a:r>
            <a:r>
              <a:rPr lang="en-US" sz="2400" dirty="0" err="1"/>
              <a:t>și</a:t>
            </a:r>
            <a:r>
              <a:rPr lang="en-US" sz="2400" dirty="0"/>
              <a:t> </a:t>
            </a:r>
            <a:r>
              <a:rPr lang="en-US" sz="2400" dirty="0" err="1"/>
              <a:t>absorbția</a:t>
            </a:r>
            <a:r>
              <a:rPr lang="en-US" sz="2400" dirty="0"/>
              <a:t> </a:t>
            </a:r>
            <a:r>
              <a:rPr lang="en-US" sz="2400" dirty="0" err="1"/>
              <a:t>luminii</a:t>
            </a:r>
            <a:r>
              <a:rPr lang="en-US" sz="2400" dirty="0"/>
              <a:t>, </a:t>
            </a:r>
            <a:r>
              <a:rPr lang="en-US" sz="2400" dirty="0" err="1"/>
              <a:t>efectul</a:t>
            </a:r>
            <a:r>
              <a:rPr lang="en-US" sz="2400" dirty="0"/>
              <a:t> </a:t>
            </a:r>
            <a:r>
              <a:rPr lang="en-US" sz="2400" dirty="0" err="1"/>
              <a:t>fotoelectric</a:t>
            </a:r>
            <a:r>
              <a:rPr lang="en-US" sz="2400" dirty="0"/>
              <a:t>, </a:t>
            </a:r>
            <a:r>
              <a:rPr lang="en-US" sz="2400" dirty="0" err="1"/>
              <a:t>efectul</a:t>
            </a:r>
            <a:r>
              <a:rPr lang="en-US" sz="2400" dirty="0"/>
              <a:t> Compton). </a:t>
            </a:r>
            <a:r>
              <a:rPr lang="en-US" sz="2400" dirty="0" err="1"/>
              <a:t>În</a:t>
            </a:r>
            <a:r>
              <a:rPr lang="en-US" sz="2400" dirty="0"/>
              <a:t> </a:t>
            </a:r>
            <a:r>
              <a:rPr lang="en-US" sz="2400" dirty="0" err="1"/>
              <a:t>mecanica</a:t>
            </a:r>
            <a:r>
              <a:rPr lang="en-US" sz="2400" dirty="0"/>
              <a:t> </a:t>
            </a:r>
            <a:r>
              <a:rPr lang="en-US" sz="2400" dirty="0" err="1"/>
              <a:t>cuantică</a:t>
            </a:r>
            <a:r>
              <a:rPr lang="en-US" sz="2400" dirty="0"/>
              <a:t>, lumina nu </a:t>
            </a:r>
            <a:r>
              <a:rPr lang="en-US" sz="2400" dirty="0" err="1"/>
              <a:t>este</a:t>
            </a:r>
            <a:r>
              <a:rPr lang="en-US" sz="2400" dirty="0"/>
              <a:t> </a:t>
            </a:r>
            <a:r>
              <a:rPr lang="en-US" sz="2400" dirty="0" err="1"/>
              <a:t>considerată</a:t>
            </a:r>
            <a:r>
              <a:rPr lang="en-US" sz="2400" dirty="0"/>
              <a:t> </a:t>
            </a:r>
            <a:r>
              <a:rPr lang="en-US" sz="2400" dirty="0" err="1"/>
              <a:t>nici</a:t>
            </a:r>
            <a:r>
              <a:rPr lang="en-US" sz="2400" dirty="0"/>
              <a:t> </a:t>
            </a:r>
            <a:r>
              <a:rPr lang="en-US" sz="2400" dirty="0" err="1"/>
              <a:t>undă</a:t>
            </a:r>
            <a:r>
              <a:rPr lang="en-US" sz="2400" dirty="0"/>
              <a:t> </a:t>
            </a:r>
            <a:r>
              <a:rPr lang="en-US" sz="2400" dirty="0" err="1"/>
              <a:t>nici</a:t>
            </a:r>
            <a:r>
              <a:rPr lang="en-US" sz="2400" dirty="0"/>
              <a:t> </a:t>
            </a:r>
            <a:r>
              <a:rPr lang="en-US" sz="2400" dirty="0" err="1"/>
              <a:t>particulă</a:t>
            </a:r>
            <a:r>
              <a:rPr lang="en-US" sz="2400" dirty="0"/>
              <a:t>, </a:t>
            </a:r>
            <a:r>
              <a:rPr lang="en-US" sz="2400" dirty="0" err="1"/>
              <a:t>în</a:t>
            </a:r>
            <a:r>
              <a:rPr lang="en-US" sz="2400" dirty="0"/>
              <a:t> </a:t>
            </a:r>
            <a:r>
              <a:rPr lang="en-US" sz="2400" dirty="0" err="1"/>
              <a:t>sensul</a:t>
            </a:r>
            <a:r>
              <a:rPr lang="en-US" sz="2400" dirty="0"/>
              <a:t> </a:t>
            </a:r>
            <a:r>
              <a:rPr lang="en-US" sz="2400" dirty="0" err="1"/>
              <a:t>clasic</a:t>
            </a:r>
            <a:r>
              <a:rPr lang="en-US" sz="2400" dirty="0"/>
              <a:t>, ci </a:t>
            </a:r>
            <a:r>
              <a:rPr lang="en-US" sz="2400" dirty="0" err="1"/>
              <a:t>este</a:t>
            </a:r>
            <a:r>
              <a:rPr lang="en-US" sz="2400" dirty="0"/>
              <a:t> </a:t>
            </a:r>
            <a:r>
              <a:rPr lang="en-US" sz="2400" dirty="0" err="1"/>
              <a:t>unitatea</a:t>
            </a:r>
            <a:r>
              <a:rPr lang="en-US" sz="2400" dirty="0"/>
              <a:t> </a:t>
            </a:r>
            <a:r>
              <a:rPr lang="en-US" sz="2400" dirty="0" err="1"/>
              <a:t>celor</a:t>
            </a:r>
            <a:r>
              <a:rPr lang="en-US" sz="2400" dirty="0"/>
              <a:t> </a:t>
            </a:r>
            <a:r>
              <a:rPr lang="en-US" sz="2400" dirty="0" err="1"/>
              <a:t>două</a:t>
            </a:r>
            <a:r>
              <a:rPr lang="en-US" sz="2400" dirty="0"/>
              <a:t>, </a:t>
            </a:r>
            <a:r>
              <a:rPr lang="en-US" sz="2400" dirty="0" err="1"/>
              <a:t>fără</a:t>
            </a:r>
            <a:r>
              <a:rPr lang="en-US" sz="2400" dirty="0"/>
              <a:t> o </a:t>
            </a:r>
            <a:r>
              <a:rPr lang="en-US" sz="2400" dirty="0" err="1"/>
              <a:t>delimitare</a:t>
            </a:r>
            <a:r>
              <a:rPr lang="en-US" sz="2400" dirty="0"/>
              <a:t> </a:t>
            </a:r>
            <a:r>
              <a:rPr lang="en-US" sz="2400" dirty="0" err="1"/>
              <a:t>precisă</a:t>
            </a:r>
            <a:r>
              <a:rPr lang="en-US" sz="2400" dirty="0"/>
              <a:t>.</a:t>
            </a:r>
            <a:endParaRPr lang="en-US" sz="1600" dirty="0"/>
          </a:p>
        </p:txBody>
      </p:sp>
      <p:sp>
        <p:nvSpPr>
          <p:cNvPr id="3" name="Subtitle 2">
            <a:extLst>
              <a:ext uri="{FF2B5EF4-FFF2-40B4-BE49-F238E27FC236}">
                <a16:creationId xmlns:a16="http://schemas.microsoft.com/office/drawing/2014/main" id="{417DFBC8-BE9E-4B50-AF4C-37E63772DED3}"/>
              </a:ext>
            </a:extLst>
          </p:cNvPr>
          <p:cNvSpPr>
            <a:spLocks noGrp="1"/>
          </p:cNvSpPr>
          <p:nvPr>
            <p:ph type="subTitle" idx="1"/>
          </p:nvPr>
        </p:nvSpPr>
        <p:spPr/>
        <p:txBody>
          <a:bodyPr>
            <a:normAutofit/>
          </a:bodyPr>
          <a:lstStyle/>
          <a:p>
            <a:r>
              <a:rPr lang="en-US" sz="2200" dirty="0">
                <a:latin typeface="+mj-lt"/>
              </a:rPr>
              <a:t>Se consider</a:t>
            </a:r>
            <a:r>
              <a:rPr lang="ro-RO" sz="2200" dirty="0">
                <a:latin typeface="+mj-lt"/>
              </a:rPr>
              <a:t>ă că lumina se comportă ca particulă în timpul emiterii și absorbției și ca undă in timpul propagării in spațiu. Comportamentul straniu a luminii se poate observa in experimentul celor două fante.</a:t>
            </a:r>
          </a:p>
        </p:txBody>
      </p:sp>
    </p:spTree>
    <p:extLst>
      <p:ext uri="{BB962C8B-B14F-4D97-AF65-F5344CB8AC3E}">
        <p14:creationId xmlns:p14="http://schemas.microsoft.com/office/powerpoint/2010/main" val="300560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9528-9060-4AE4-98AC-919484E790CB}"/>
              </a:ext>
            </a:extLst>
          </p:cNvPr>
          <p:cNvSpPr>
            <a:spLocks noGrp="1"/>
          </p:cNvSpPr>
          <p:nvPr>
            <p:ph type="title"/>
          </p:nvPr>
        </p:nvSpPr>
        <p:spPr/>
        <p:txBody>
          <a:bodyPr>
            <a:normAutofit/>
          </a:bodyPr>
          <a:lstStyle/>
          <a:p>
            <a:pPr algn="r"/>
            <a:endParaRPr lang="en-US" sz="1400" dirty="0"/>
          </a:p>
        </p:txBody>
      </p:sp>
      <p:pic>
        <p:nvPicPr>
          <p:cNvPr id="13" name="Content Placeholder 12">
            <a:extLst>
              <a:ext uri="{FF2B5EF4-FFF2-40B4-BE49-F238E27FC236}">
                <a16:creationId xmlns:a16="http://schemas.microsoft.com/office/drawing/2014/main" id="{5F55BF02-6940-4E71-9061-AF99466F4E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4970" y="1253331"/>
            <a:ext cx="7682059" cy="4351338"/>
          </a:xfrm>
        </p:spPr>
      </p:pic>
    </p:spTree>
    <p:extLst>
      <p:ext uri="{BB962C8B-B14F-4D97-AF65-F5344CB8AC3E}">
        <p14:creationId xmlns:p14="http://schemas.microsoft.com/office/powerpoint/2010/main" val="116176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11D4-F722-47F5-98D6-EE14CF2420E7}"/>
              </a:ext>
            </a:extLst>
          </p:cNvPr>
          <p:cNvSpPr>
            <a:spLocks noGrp="1"/>
          </p:cNvSpPr>
          <p:nvPr>
            <p:ph type="title"/>
          </p:nvPr>
        </p:nvSpPr>
        <p:spPr/>
        <p:txBody>
          <a:bodyPr/>
          <a:lstStyle/>
          <a:p>
            <a:endParaRPr lang="en-US"/>
          </a:p>
        </p:txBody>
      </p:sp>
      <p:pic>
        <p:nvPicPr>
          <p:cNvPr id="4" name="Online Media 3" title="Wave Particle Duality">
            <a:hlinkClick r:id="" action="ppaction://media"/>
            <a:extLst>
              <a:ext uri="{FF2B5EF4-FFF2-40B4-BE49-F238E27FC236}">
                <a16:creationId xmlns:a16="http://schemas.microsoft.com/office/drawing/2014/main" id="{9A837AB4-40C2-495B-9060-36AA27363748}"/>
              </a:ext>
            </a:extLst>
          </p:cNvPr>
          <p:cNvPicPr>
            <a:picLocks noGrp="1" noRot="1" noChangeAspect="1"/>
          </p:cNvPicPr>
          <p:nvPr>
            <p:ph idx="1"/>
            <a:videoFile r:link="rId1"/>
          </p:nvPr>
        </p:nvPicPr>
        <p:blipFill>
          <a:blip r:embed="rId3"/>
          <a:stretch>
            <a:fillRect/>
          </a:stretch>
        </p:blipFill>
        <p:spPr>
          <a:xfrm>
            <a:off x="2245519" y="1253331"/>
            <a:ext cx="7700962" cy="4351338"/>
          </a:xfrm>
          <a:prstGeom prst="rect">
            <a:avLst/>
          </a:prstGeom>
        </p:spPr>
      </p:pic>
    </p:spTree>
    <p:extLst>
      <p:ext uri="{BB962C8B-B14F-4D97-AF65-F5344CB8AC3E}">
        <p14:creationId xmlns:p14="http://schemas.microsoft.com/office/powerpoint/2010/main" val="14276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55A9-4B89-47E4-8272-DFDC47E489DD}"/>
              </a:ext>
            </a:extLst>
          </p:cNvPr>
          <p:cNvSpPr>
            <a:spLocks noGrp="1"/>
          </p:cNvSpPr>
          <p:nvPr>
            <p:ph type="title"/>
          </p:nvPr>
        </p:nvSpPr>
        <p:spPr/>
        <p:txBody>
          <a:bodyPr>
            <a:normAutofit/>
          </a:bodyPr>
          <a:lstStyle/>
          <a:p>
            <a:pPr algn="ctr"/>
            <a:r>
              <a:rPr lang="ro-RO" sz="2400" dirty="0"/>
              <a:t>Fenomenul tunelării.</a:t>
            </a:r>
            <a:endParaRPr lang="en-US" sz="2400" dirty="0"/>
          </a:p>
        </p:txBody>
      </p:sp>
      <p:sp>
        <p:nvSpPr>
          <p:cNvPr id="3" name="Content Placeholder 2">
            <a:extLst>
              <a:ext uri="{FF2B5EF4-FFF2-40B4-BE49-F238E27FC236}">
                <a16:creationId xmlns:a16="http://schemas.microsoft.com/office/drawing/2014/main" id="{4A368457-DF1E-4DB7-9D41-5C23298A8CCD}"/>
              </a:ext>
            </a:extLst>
          </p:cNvPr>
          <p:cNvSpPr>
            <a:spLocks noGrp="1"/>
          </p:cNvSpPr>
          <p:nvPr>
            <p:ph idx="1"/>
          </p:nvPr>
        </p:nvSpPr>
        <p:spPr/>
        <p:txBody>
          <a:bodyPr>
            <a:normAutofit/>
          </a:bodyPr>
          <a:lstStyle/>
          <a:p>
            <a:pPr marL="0" indent="0" algn="ctr">
              <a:buNone/>
            </a:pPr>
            <a:r>
              <a:rPr lang="en-US" sz="2200" dirty="0" err="1">
                <a:latin typeface="+mj-lt"/>
              </a:rPr>
              <a:t>Efectul</a:t>
            </a:r>
            <a:r>
              <a:rPr lang="en-US" sz="2200" dirty="0">
                <a:latin typeface="+mj-lt"/>
              </a:rPr>
              <a:t> </a:t>
            </a:r>
            <a:r>
              <a:rPr lang="en-US" sz="2200" dirty="0" err="1">
                <a:latin typeface="+mj-lt"/>
              </a:rPr>
              <a:t>tunel</a:t>
            </a:r>
            <a:r>
              <a:rPr lang="en-US" sz="2200" dirty="0">
                <a:latin typeface="+mj-lt"/>
              </a:rPr>
              <a:t> </a:t>
            </a:r>
            <a:r>
              <a:rPr lang="en-US" sz="2200" dirty="0" err="1">
                <a:latin typeface="+mj-lt"/>
              </a:rPr>
              <a:t>rezultă</a:t>
            </a:r>
            <a:r>
              <a:rPr lang="en-US" sz="2200" dirty="0">
                <a:latin typeface="+mj-lt"/>
              </a:rPr>
              <a:t> din </a:t>
            </a:r>
            <a:r>
              <a:rPr lang="en-US" sz="2200" dirty="0" err="1">
                <a:latin typeface="+mj-lt"/>
              </a:rPr>
              <a:t>capacitatea</a:t>
            </a:r>
            <a:r>
              <a:rPr lang="en-US" sz="2200" dirty="0">
                <a:latin typeface="+mj-lt"/>
              </a:rPr>
              <a:t> </a:t>
            </a:r>
            <a:r>
              <a:rPr lang="en-US" sz="2200" dirty="0" err="1">
                <a:latin typeface="+mj-lt"/>
              </a:rPr>
              <a:t>unui</a:t>
            </a:r>
            <a:r>
              <a:rPr lang="en-US" sz="2200" dirty="0">
                <a:latin typeface="+mj-lt"/>
              </a:rPr>
              <a:t> </a:t>
            </a:r>
            <a:r>
              <a:rPr lang="en-US" sz="2200" dirty="0" err="1">
                <a:latin typeface="+mj-lt"/>
              </a:rPr>
              <a:t>obiect</a:t>
            </a:r>
            <a:r>
              <a:rPr lang="en-US" sz="2200" dirty="0">
                <a:latin typeface="+mj-lt"/>
              </a:rPr>
              <a:t> </a:t>
            </a:r>
            <a:r>
              <a:rPr lang="en-US" sz="2200" dirty="0" err="1">
                <a:latin typeface="+mj-lt"/>
              </a:rPr>
              <a:t>cuantic</a:t>
            </a:r>
            <a:r>
              <a:rPr lang="en-US" sz="2200" dirty="0">
                <a:latin typeface="+mj-lt"/>
              </a:rPr>
              <a:t> de a </a:t>
            </a:r>
            <a:r>
              <a:rPr lang="en-US" sz="2200" dirty="0" err="1">
                <a:latin typeface="+mj-lt"/>
              </a:rPr>
              <a:t>străbate</a:t>
            </a:r>
            <a:r>
              <a:rPr lang="en-US" sz="2200" dirty="0">
                <a:latin typeface="+mj-lt"/>
              </a:rPr>
              <a:t> o </a:t>
            </a:r>
            <a:r>
              <a:rPr lang="en-US" sz="2200" dirty="0" err="1">
                <a:latin typeface="+mj-lt"/>
              </a:rPr>
              <a:t>barieră</a:t>
            </a:r>
            <a:r>
              <a:rPr lang="en-US" sz="2200" dirty="0">
                <a:latin typeface="+mj-lt"/>
              </a:rPr>
              <a:t> de </a:t>
            </a:r>
            <a:r>
              <a:rPr lang="en-US" sz="2200" dirty="0" err="1">
                <a:latin typeface="+mj-lt"/>
              </a:rPr>
              <a:t>potențial</a:t>
            </a:r>
            <a:r>
              <a:rPr lang="en-US" sz="2200" dirty="0">
                <a:latin typeface="+mj-lt"/>
              </a:rPr>
              <a:t> la </a:t>
            </a:r>
            <a:r>
              <a:rPr lang="en-US" sz="2200" dirty="0" err="1">
                <a:latin typeface="+mj-lt"/>
              </a:rPr>
              <a:t>scară</a:t>
            </a:r>
            <a:r>
              <a:rPr lang="en-US" sz="2200" dirty="0">
                <a:latin typeface="+mj-lt"/>
              </a:rPr>
              <a:t> </a:t>
            </a:r>
            <a:r>
              <a:rPr lang="en-US" sz="2200" dirty="0" err="1">
                <a:latin typeface="+mj-lt"/>
              </a:rPr>
              <a:t>atomică</a:t>
            </a:r>
            <a:r>
              <a:rPr lang="en-US" sz="2200" dirty="0">
                <a:latin typeface="+mj-lt"/>
              </a:rPr>
              <a:t>, </a:t>
            </a:r>
            <a:r>
              <a:rPr lang="en-US" sz="2200" dirty="0" err="1">
                <a:latin typeface="+mj-lt"/>
              </a:rPr>
              <a:t>fapt</a:t>
            </a:r>
            <a:r>
              <a:rPr lang="en-US" sz="2200" dirty="0">
                <a:latin typeface="+mj-lt"/>
              </a:rPr>
              <a:t> care </a:t>
            </a:r>
            <a:r>
              <a:rPr lang="en-US" sz="2200" dirty="0" err="1">
                <a:latin typeface="+mj-lt"/>
              </a:rPr>
              <a:t>ar</a:t>
            </a:r>
            <a:r>
              <a:rPr lang="en-US" sz="2200" dirty="0">
                <a:latin typeface="+mj-lt"/>
              </a:rPr>
              <a:t> fi </a:t>
            </a:r>
            <a:r>
              <a:rPr lang="en-US" sz="2200" dirty="0" err="1">
                <a:latin typeface="+mj-lt"/>
              </a:rPr>
              <a:t>imposibil</a:t>
            </a:r>
            <a:r>
              <a:rPr lang="en-US" sz="2200" dirty="0">
                <a:latin typeface="+mj-lt"/>
              </a:rPr>
              <a:t> </a:t>
            </a:r>
            <a:r>
              <a:rPr lang="en-US" sz="2200" dirty="0" err="1">
                <a:latin typeface="+mj-lt"/>
              </a:rPr>
              <a:t>după</a:t>
            </a:r>
            <a:r>
              <a:rPr lang="en-US" sz="2200" dirty="0">
                <a:latin typeface="+mj-lt"/>
              </a:rPr>
              <a:t> </a:t>
            </a:r>
            <a:r>
              <a:rPr lang="en-US" sz="2200" dirty="0" err="1">
                <a:latin typeface="+mj-lt"/>
              </a:rPr>
              <a:t>legile</a:t>
            </a:r>
            <a:r>
              <a:rPr lang="en-US" sz="2200" dirty="0">
                <a:latin typeface="+mj-lt"/>
              </a:rPr>
              <a:t> </a:t>
            </a:r>
            <a:r>
              <a:rPr lang="en-US" sz="2200" dirty="0" err="1">
                <a:latin typeface="+mj-lt"/>
              </a:rPr>
              <a:t>mecanicii</a:t>
            </a:r>
            <a:r>
              <a:rPr lang="en-US" sz="2200" dirty="0">
                <a:latin typeface="+mj-lt"/>
              </a:rPr>
              <a:t> </a:t>
            </a:r>
            <a:r>
              <a:rPr lang="en-US" sz="2200" dirty="0" err="1">
                <a:latin typeface="+mj-lt"/>
              </a:rPr>
              <a:t>clasice</a:t>
            </a:r>
            <a:r>
              <a:rPr lang="ro-RO" sz="2200" dirty="0">
                <a:latin typeface="+mj-lt"/>
              </a:rPr>
              <a:t>.</a:t>
            </a:r>
          </a:p>
          <a:p>
            <a:pPr marL="0" indent="0" algn="ctr">
              <a:buNone/>
            </a:pPr>
            <a:endParaRPr lang="en-US" sz="2200" dirty="0">
              <a:latin typeface="+mj-lt"/>
            </a:endParaRPr>
          </a:p>
        </p:txBody>
      </p:sp>
      <p:pic>
        <p:nvPicPr>
          <p:cNvPr id="9" name="Picture 8">
            <a:extLst>
              <a:ext uri="{FF2B5EF4-FFF2-40B4-BE49-F238E27FC236}">
                <a16:creationId xmlns:a16="http://schemas.microsoft.com/office/drawing/2014/main" id="{15154809-0047-41F8-B7A1-52D5BFF20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987" y="2589135"/>
            <a:ext cx="7058025" cy="4076700"/>
          </a:xfrm>
          <a:prstGeom prst="rect">
            <a:avLst/>
          </a:prstGeom>
        </p:spPr>
      </p:pic>
    </p:spTree>
    <p:extLst>
      <p:ext uri="{BB962C8B-B14F-4D97-AF65-F5344CB8AC3E}">
        <p14:creationId xmlns:p14="http://schemas.microsoft.com/office/powerpoint/2010/main" val="337630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6584-4E54-4867-AEB1-64F645E6E676}"/>
              </a:ext>
            </a:extLst>
          </p:cNvPr>
          <p:cNvSpPr>
            <a:spLocks noGrp="1"/>
          </p:cNvSpPr>
          <p:nvPr>
            <p:ph type="title"/>
          </p:nvPr>
        </p:nvSpPr>
        <p:spPr>
          <a:xfrm>
            <a:off x="6977849" y="365125"/>
            <a:ext cx="4375951" cy="6159961"/>
          </a:xfrm>
        </p:spPr>
        <p:txBody>
          <a:bodyPr>
            <a:normAutofit/>
          </a:bodyPr>
          <a:lstStyle/>
          <a:p>
            <a:pPr algn="r"/>
            <a:r>
              <a:rPr lang="en-US" sz="1800" dirty="0" err="1"/>
              <a:t>Efectul</a:t>
            </a:r>
            <a:r>
              <a:rPr lang="en-US" sz="1800" dirty="0"/>
              <a:t> </a:t>
            </a:r>
            <a:r>
              <a:rPr lang="en-US" sz="1800" dirty="0" err="1"/>
              <a:t>tunel</a:t>
            </a:r>
            <a:r>
              <a:rPr lang="en-US" sz="1800" dirty="0"/>
              <a:t> a </a:t>
            </a:r>
            <a:r>
              <a:rPr lang="en-US" sz="1800" dirty="0" err="1"/>
              <a:t>fost</a:t>
            </a:r>
            <a:r>
              <a:rPr lang="en-US" sz="1800" dirty="0"/>
              <a:t> </a:t>
            </a:r>
            <a:r>
              <a:rPr lang="en-US" sz="1800" dirty="0" err="1"/>
              <a:t>descoperit</a:t>
            </a:r>
            <a:r>
              <a:rPr lang="en-US" sz="1800" dirty="0"/>
              <a:t> de </a:t>
            </a:r>
            <a:r>
              <a:rPr lang="en-US" sz="1800" dirty="0" err="1"/>
              <a:t>Gamov</a:t>
            </a:r>
            <a:r>
              <a:rPr lang="en-US" sz="1800" dirty="0"/>
              <a:t>, Condon </a:t>
            </a:r>
            <a:r>
              <a:rPr lang="en-US" sz="1800" dirty="0" err="1"/>
              <a:t>și</a:t>
            </a:r>
            <a:r>
              <a:rPr lang="en-US" sz="1800" dirty="0"/>
              <a:t> Gurney </a:t>
            </a:r>
            <a:r>
              <a:rPr lang="en-US" sz="1800" dirty="0" err="1"/>
              <a:t>în</a:t>
            </a:r>
            <a:r>
              <a:rPr lang="en-US" sz="1800" dirty="0"/>
              <a:t> </a:t>
            </a:r>
            <a:r>
              <a:rPr lang="en-US" sz="1800" dirty="0" err="1"/>
              <a:t>anul</a:t>
            </a:r>
            <a:r>
              <a:rPr lang="en-US" sz="1800" dirty="0"/>
              <a:t> 1928 </a:t>
            </a:r>
            <a:r>
              <a:rPr lang="en-US" sz="1800" dirty="0" err="1"/>
              <a:t>și</a:t>
            </a:r>
            <a:r>
              <a:rPr lang="en-US" sz="1800" dirty="0"/>
              <a:t> pe </a:t>
            </a:r>
            <a:r>
              <a:rPr lang="en-US" sz="1800" dirty="0" err="1"/>
              <a:t>baza</a:t>
            </a:r>
            <a:r>
              <a:rPr lang="en-US" sz="1800" dirty="0"/>
              <a:t> </a:t>
            </a:r>
            <a:r>
              <a:rPr lang="en-US" sz="1800" dirty="0" err="1"/>
              <a:t>lui</a:t>
            </a:r>
            <a:r>
              <a:rPr lang="en-US" sz="1800" dirty="0"/>
              <a:t> se pot </a:t>
            </a:r>
            <a:r>
              <a:rPr lang="en-US" sz="1800" dirty="0" err="1"/>
              <a:t>explica</a:t>
            </a:r>
            <a:r>
              <a:rPr lang="en-US" sz="1800" dirty="0"/>
              <a:t> </a:t>
            </a:r>
            <a:r>
              <a:rPr lang="en-US" sz="1800" dirty="0" err="1"/>
              <a:t>emisia</a:t>
            </a:r>
            <a:r>
              <a:rPr lang="en-US" sz="1800" dirty="0"/>
              <a:t> la </a:t>
            </a:r>
            <a:r>
              <a:rPr lang="en-US" sz="1800" dirty="0" err="1"/>
              <a:t>rece</a:t>
            </a:r>
            <a:r>
              <a:rPr lang="en-US" sz="1800" dirty="0"/>
              <a:t> a </a:t>
            </a:r>
            <a:r>
              <a:rPr lang="en-US" sz="1800" dirty="0" err="1"/>
              <a:t>electronilor</a:t>
            </a:r>
            <a:r>
              <a:rPr lang="en-US" sz="1800" dirty="0"/>
              <a:t> din </a:t>
            </a:r>
            <a:r>
              <a:rPr lang="en-US" sz="1800" dirty="0" err="1"/>
              <a:t>metale</a:t>
            </a:r>
            <a:r>
              <a:rPr lang="en-US" sz="1800" dirty="0"/>
              <a:t>, </a:t>
            </a:r>
            <a:r>
              <a:rPr lang="en-US" sz="1800" dirty="0" err="1"/>
              <a:t>dezintegrarea</a:t>
            </a:r>
            <a:r>
              <a:rPr lang="en-US" sz="1800" dirty="0"/>
              <a:t> alfa </a:t>
            </a:r>
            <a:r>
              <a:rPr lang="en-US" sz="1800" dirty="0" err="1"/>
              <a:t>și</a:t>
            </a:r>
            <a:r>
              <a:rPr lang="en-US" sz="1800" dirty="0"/>
              <a:t> </a:t>
            </a:r>
            <a:r>
              <a:rPr lang="en-US" sz="1800" dirty="0" err="1"/>
              <a:t>alte</a:t>
            </a:r>
            <a:r>
              <a:rPr lang="en-US" sz="1800" dirty="0"/>
              <a:t> </a:t>
            </a:r>
            <a:r>
              <a:rPr lang="en-US" sz="1800" dirty="0" err="1"/>
              <a:t>fenomene</a:t>
            </a:r>
            <a:r>
              <a:rPr lang="en-US" sz="1800" dirty="0"/>
              <a:t>.</a:t>
            </a:r>
            <a:r>
              <a:rPr lang="ro-RO" sz="1800" dirty="0"/>
              <a:t> Efectul tunel este un mecanism folosit de enzime pentru a crește vitezele de reacție. A fost demonstrat faptul că enzimele folosesc efectul tunel pentru a transfera atât electroni, cât și nuclee, cum ar fi protoni și deuteriul. S-a demonstrat chiar la enzima glucozoxidază, unde nucleele de oxigen s-au deplasat prin efectul tunel, în condiții fiziologice.</a:t>
            </a:r>
            <a:br>
              <a:rPr lang="ro-RO" sz="1800" dirty="0"/>
            </a:br>
            <a:br>
              <a:rPr lang="ro-RO" sz="1800" dirty="0"/>
            </a:br>
            <a:r>
              <a:rPr lang="ro-RO" sz="1800" dirty="0"/>
              <a:t>Acest fenomen este folosit in diferite instalatii și dispozitive de mare viteză de lucru ca dioda Esaki sau microscopul cu efect tunel (STM) </a:t>
            </a:r>
            <a:br>
              <a:rPr lang="ro-RO" sz="1800" dirty="0"/>
            </a:br>
            <a:endParaRPr lang="en-US" sz="1800" dirty="0"/>
          </a:p>
        </p:txBody>
      </p:sp>
      <p:pic>
        <p:nvPicPr>
          <p:cNvPr id="7" name="Content Placeholder 6">
            <a:extLst>
              <a:ext uri="{FF2B5EF4-FFF2-40B4-BE49-F238E27FC236}">
                <a16:creationId xmlns:a16="http://schemas.microsoft.com/office/drawing/2014/main" id="{C617DF7C-1856-4BC3-A7CD-D059A12B0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764" y="2154191"/>
            <a:ext cx="5099236" cy="2549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B497-7911-4366-AB07-D77FD91BF0CA}"/>
              </a:ext>
            </a:extLst>
          </p:cNvPr>
          <p:cNvSpPr>
            <a:spLocks noGrp="1"/>
          </p:cNvSpPr>
          <p:nvPr>
            <p:ph type="title"/>
          </p:nvPr>
        </p:nvSpPr>
        <p:spPr/>
        <p:txBody>
          <a:bodyPr>
            <a:normAutofit/>
          </a:bodyPr>
          <a:lstStyle/>
          <a:p>
            <a:pPr algn="ctr"/>
            <a:r>
              <a:rPr lang="ro-RO" sz="2400" dirty="0"/>
              <a:t>Dioda Esaki</a:t>
            </a:r>
            <a:br>
              <a:rPr lang="ro-RO" sz="2400" dirty="0"/>
            </a:br>
            <a:br>
              <a:rPr lang="ro-RO" sz="2400" dirty="0"/>
            </a:br>
            <a:endParaRPr lang="en-US" sz="2400" dirty="0"/>
          </a:p>
        </p:txBody>
      </p:sp>
      <p:pic>
        <p:nvPicPr>
          <p:cNvPr id="9" name="Picture Placeholder 8">
            <a:extLst>
              <a:ext uri="{FF2B5EF4-FFF2-40B4-BE49-F238E27FC236}">
                <a16:creationId xmlns:a16="http://schemas.microsoft.com/office/drawing/2014/main" id="{745C94B1-37A2-45F3-A558-95887753EEC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563" b="6563"/>
          <a:stretch>
            <a:fillRect/>
          </a:stretch>
        </p:blipFill>
        <p:spPr/>
      </p:pic>
      <p:sp>
        <p:nvSpPr>
          <p:cNvPr id="7" name="Text Placeholder 6">
            <a:extLst>
              <a:ext uri="{FF2B5EF4-FFF2-40B4-BE49-F238E27FC236}">
                <a16:creationId xmlns:a16="http://schemas.microsoft.com/office/drawing/2014/main" id="{37240527-C90E-4A16-A8A1-1B38F2BFCF21}"/>
              </a:ext>
            </a:extLst>
          </p:cNvPr>
          <p:cNvSpPr>
            <a:spLocks noGrp="1"/>
          </p:cNvSpPr>
          <p:nvPr>
            <p:ph type="body" sz="half" idx="2"/>
          </p:nvPr>
        </p:nvSpPr>
        <p:spPr>
          <a:xfrm>
            <a:off x="839788" y="1535837"/>
            <a:ext cx="3932237" cy="4333151"/>
          </a:xfrm>
        </p:spPr>
        <p:txBody>
          <a:bodyPr>
            <a:normAutofit/>
          </a:bodyPr>
          <a:lstStyle/>
          <a:p>
            <a:r>
              <a:rPr lang="en-US" sz="1800" dirty="0">
                <a:latin typeface="+mj-lt"/>
              </a:rPr>
              <a:t>O </a:t>
            </a:r>
            <a:r>
              <a:rPr lang="en-US" sz="1800" dirty="0" err="1">
                <a:latin typeface="+mj-lt"/>
              </a:rPr>
              <a:t>diodă</a:t>
            </a:r>
            <a:r>
              <a:rPr lang="en-US" sz="1800" dirty="0">
                <a:latin typeface="+mj-lt"/>
              </a:rPr>
              <a:t> </a:t>
            </a:r>
            <a:r>
              <a:rPr lang="en-US" sz="1800" dirty="0" err="1">
                <a:latin typeface="+mj-lt"/>
              </a:rPr>
              <a:t>tunel</a:t>
            </a:r>
            <a:r>
              <a:rPr lang="en-US" sz="1800" dirty="0">
                <a:latin typeface="+mj-lt"/>
              </a:rPr>
              <a:t> </a:t>
            </a:r>
            <a:r>
              <a:rPr lang="en-US" sz="1800" dirty="0" err="1">
                <a:latin typeface="+mj-lt"/>
              </a:rPr>
              <a:t>sau</a:t>
            </a:r>
            <a:r>
              <a:rPr lang="en-US" sz="1800" dirty="0">
                <a:latin typeface="+mj-lt"/>
              </a:rPr>
              <a:t> </a:t>
            </a:r>
            <a:r>
              <a:rPr lang="en-US" sz="1800" dirty="0" err="1">
                <a:latin typeface="+mj-lt"/>
              </a:rPr>
              <a:t>diodă</a:t>
            </a:r>
            <a:r>
              <a:rPr lang="en-US" sz="1800" dirty="0">
                <a:latin typeface="+mj-lt"/>
              </a:rPr>
              <a:t> Esaki </a:t>
            </a:r>
            <a:r>
              <a:rPr lang="en-US" sz="1800" dirty="0" err="1">
                <a:latin typeface="+mj-lt"/>
              </a:rPr>
              <a:t>este</a:t>
            </a:r>
            <a:r>
              <a:rPr lang="en-US" sz="1800" dirty="0">
                <a:latin typeface="+mj-lt"/>
              </a:rPr>
              <a:t> un tip de </a:t>
            </a:r>
            <a:r>
              <a:rPr lang="en-US" sz="1800" dirty="0" err="1">
                <a:latin typeface="+mj-lt"/>
              </a:rPr>
              <a:t>diodă</a:t>
            </a:r>
            <a:r>
              <a:rPr lang="en-US" sz="1800" dirty="0">
                <a:latin typeface="+mj-lt"/>
              </a:rPr>
              <a:t> </a:t>
            </a:r>
            <a:r>
              <a:rPr lang="en-US" sz="1800" dirty="0" err="1">
                <a:latin typeface="+mj-lt"/>
              </a:rPr>
              <a:t>semiconductoare</a:t>
            </a:r>
            <a:r>
              <a:rPr lang="en-US" sz="1800" dirty="0">
                <a:latin typeface="+mj-lt"/>
              </a:rPr>
              <a:t> </a:t>
            </a:r>
            <a:r>
              <a:rPr lang="en-US" sz="1800" dirty="0" err="1">
                <a:latin typeface="+mj-lt"/>
              </a:rPr>
              <a:t>capabilă</a:t>
            </a:r>
            <a:r>
              <a:rPr lang="en-US" sz="1800" dirty="0">
                <a:latin typeface="+mj-lt"/>
              </a:rPr>
              <a:t> de </a:t>
            </a:r>
            <a:r>
              <a:rPr lang="en-US" sz="1800" dirty="0" err="1">
                <a:latin typeface="+mj-lt"/>
              </a:rPr>
              <a:t>operare</a:t>
            </a:r>
            <a:r>
              <a:rPr lang="en-US" sz="1800" dirty="0">
                <a:latin typeface="+mj-lt"/>
              </a:rPr>
              <a:t> la </a:t>
            </a:r>
            <a:r>
              <a:rPr lang="en-US" sz="1800" dirty="0" err="1">
                <a:latin typeface="+mj-lt"/>
              </a:rPr>
              <a:t>viteze</a:t>
            </a:r>
            <a:r>
              <a:rPr lang="en-US" sz="1800" dirty="0">
                <a:latin typeface="+mj-lt"/>
              </a:rPr>
              <a:t> </a:t>
            </a:r>
            <a:r>
              <a:rPr lang="en-US" sz="1800" dirty="0" err="1">
                <a:latin typeface="+mj-lt"/>
              </a:rPr>
              <a:t>foarte</a:t>
            </a:r>
            <a:r>
              <a:rPr lang="en-US" sz="1800" dirty="0">
                <a:latin typeface="+mj-lt"/>
              </a:rPr>
              <a:t> </a:t>
            </a:r>
            <a:r>
              <a:rPr lang="en-US" sz="1800" dirty="0" err="1">
                <a:latin typeface="+mj-lt"/>
              </a:rPr>
              <a:t>mari</a:t>
            </a:r>
            <a:r>
              <a:rPr lang="en-US" sz="1800" dirty="0">
                <a:latin typeface="+mj-lt"/>
              </a:rPr>
              <a:t>, </a:t>
            </a:r>
            <a:r>
              <a:rPr lang="en-US" sz="1800" dirty="0" err="1">
                <a:latin typeface="+mj-lt"/>
              </a:rPr>
              <a:t>în</a:t>
            </a:r>
            <a:r>
              <a:rPr lang="en-US" sz="1800" dirty="0">
                <a:latin typeface="+mj-lt"/>
              </a:rPr>
              <a:t> </a:t>
            </a:r>
            <a:r>
              <a:rPr lang="en-US" sz="1800" dirty="0" err="1">
                <a:latin typeface="+mj-lt"/>
              </a:rPr>
              <a:t>domeniul</a:t>
            </a:r>
            <a:r>
              <a:rPr lang="en-US" sz="1800" dirty="0">
                <a:latin typeface="+mj-lt"/>
              </a:rPr>
              <a:t> </a:t>
            </a:r>
            <a:r>
              <a:rPr lang="en-US" sz="1800" dirty="0" err="1">
                <a:latin typeface="+mj-lt"/>
              </a:rPr>
              <a:t>microundelor</a:t>
            </a:r>
            <a:r>
              <a:rPr lang="en-US" sz="1800" dirty="0">
                <a:latin typeface="+mj-lt"/>
              </a:rPr>
              <a:t> (</a:t>
            </a:r>
            <a:r>
              <a:rPr lang="en-US" sz="1800" dirty="0" err="1">
                <a:latin typeface="+mj-lt"/>
              </a:rPr>
              <a:t>frecvențe</a:t>
            </a:r>
            <a:r>
              <a:rPr lang="en-US" sz="1800" dirty="0">
                <a:latin typeface="+mj-lt"/>
              </a:rPr>
              <a:t> de </a:t>
            </a:r>
            <a:r>
              <a:rPr lang="en-US" sz="1800" dirty="0" err="1">
                <a:latin typeface="+mj-lt"/>
              </a:rPr>
              <a:t>ordinul</a:t>
            </a:r>
            <a:r>
              <a:rPr lang="en-US" sz="1800" dirty="0">
                <a:latin typeface="+mj-lt"/>
              </a:rPr>
              <a:t> </a:t>
            </a:r>
            <a:r>
              <a:rPr lang="en-US" sz="1800" dirty="0" err="1">
                <a:latin typeface="+mj-lt"/>
              </a:rPr>
              <a:t>gigahertzilor</a:t>
            </a:r>
            <a:r>
              <a:rPr lang="en-US" sz="1800" dirty="0">
                <a:latin typeface="+mj-lt"/>
              </a:rPr>
              <a:t>)</a:t>
            </a:r>
            <a:r>
              <a:rPr lang="ro-RO" sz="1800" dirty="0">
                <a:latin typeface="+mj-lt"/>
              </a:rPr>
              <a:t>. Aceasta se folosește in SSD(Solid State Drive), o componentă a calculatorului ce stochează informația. Numele acesteia vine de la Leo Esaki, savantul care a descoperit efectele cuantice ce le poseda semiconductorii si supraconductorii.</a:t>
            </a:r>
            <a:endParaRPr lang="en-US" sz="1800" dirty="0">
              <a:latin typeface="+mj-lt"/>
            </a:endParaRPr>
          </a:p>
        </p:txBody>
      </p:sp>
    </p:spTree>
    <p:extLst>
      <p:ext uri="{BB962C8B-B14F-4D97-AF65-F5344CB8AC3E}">
        <p14:creationId xmlns:p14="http://schemas.microsoft.com/office/powerpoint/2010/main" val="406019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E64A6-EF51-4B0B-86EE-CEF79C511348}"/>
              </a:ext>
            </a:extLst>
          </p:cNvPr>
          <p:cNvSpPr>
            <a:spLocks noGrp="1"/>
          </p:cNvSpPr>
          <p:nvPr>
            <p:ph type="title"/>
          </p:nvPr>
        </p:nvSpPr>
        <p:spPr/>
        <p:txBody>
          <a:bodyPr>
            <a:noAutofit/>
          </a:bodyPr>
          <a:lstStyle/>
          <a:p>
            <a:pPr algn="ctr"/>
            <a:r>
              <a:rPr lang="ro-RO" sz="2400" dirty="0"/>
              <a:t>Microscop cu efect tunel</a:t>
            </a:r>
            <a:br>
              <a:rPr lang="ro-RO" sz="1800" dirty="0"/>
            </a:br>
            <a:br>
              <a:rPr lang="ro-RO" sz="1800" dirty="0"/>
            </a:br>
            <a:r>
              <a:rPr lang="en-US" sz="1800" dirty="0" err="1"/>
              <a:t>Microscopul</a:t>
            </a:r>
            <a:r>
              <a:rPr lang="en-US" sz="1800" dirty="0"/>
              <a:t> cu </a:t>
            </a:r>
            <a:r>
              <a:rPr lang="en-US" sz="1800" dirty="0" err="1"/>
              <a:t>efect</a:t>
            </a:r>
            <a:r>
              <a:rPr lang="en-US" sz="1800" dirty="0"/>
              <a:t> </a:t>
            </a:r>
            <a:r>
              <a:rPr lang="en-US" sz="1800" dirty="0" err="1"/>
              <a:t>tunel</a:t>
            </a:r>
            <a:r>
              <a:rPr lang="en-US" sz="1800" dirty="0"/>
              <a:t> </a:t>
            </a:r>
            <a:r>
              <a:rPr lang="en-US" sz="1800" dirty="0" err="1"/>
              <a:t>este</a:t>
            </a:r>
            <a:r>
              <a:rPr lang="en-US" sz="1800" dirty="0"/>
              <a:t> un tip de </a:t>
            </a:r>
            <a:r>
              <a:rPr lang="en-US" sz="1800" dirty="0" err="1"/>
              <a:t>microscop</a:t>
            </a:r>
            <a:r>
              <a:rPr lang="en-US" sz="1800" dirty="0"/>
              <a:t> </a:t>
            </a:r>
            <a:r>
              <a:rPr lang="en-US" sz="1800" dirty="0" err="1"/>
              <a:t>utilizat</a:t>
            </a:r>
            <a:r>
              <a:rPr lang="en-US" sz="1800" dirty="0"/>
              <a:t> </a:t>
            </a:r>
            <a:r>
              <a:rPr lang="en-US" sz="1800" dirty="0" err="1"/>
              <a:t>pentru</a:t>
            </a:r>
            <a:r>
              <a:rPr lang="en-US" sz="1800" dirty="0"/>
              <a:t> a </a:t>
            </a:r>
            <a:r>
              <a:rPr lang="en-US" sz="1800" dirty="0" err="1"/>
              <a:t>obține</a:t>
            </a:r>
            <a:r>
              <a:rPr lang="en-US" sz="1800" dirty="0"/>
              <a:t> </a:t>
            </a:r>
            <a:r>
              <a:rPr lang="en-US" sz="1800" dirty="0" err="1"/>
              <a:t>imagini</a:t>
            </a:r>
            <a:r>
              <a:rPr lang="en-US" sz="1800" dirty="0"/>
              <a:t> de la </a:t>
            </a:r>
            <a:r>
              <a:rPr lang="en-US" sz="1800" dirty="0" err="1"/>
              <a:t>nivel</a:t>
            </a:r>
            <a:r>
              <a:rPr lang="en-US" sz="1800" dirty="0"/>
              <a:t> atomic. Gerd Binnig </a:t>
            </a:r>
            <a:r>
              <a:rPr lang="en-US" sz="1800" dirty="0" err="1"/>
              <a:t>și</a:t>
            </a:r>
            <a:r>
              <a:rPr lang="en-US" sz="1800" dirty="0"/>
              <a:t> Heinrich Rohrer au </a:t>
            </a:r>
            <a:r>
              <a:rPr lang="en-US" sz="1800" dirty="0" err="1"/>
              <a:t>primit</a:t>
            </a:r>
            <a:r>
              <a:rPr lang="en-US" sz="1800" dirty="0"/>
              <a:t> </a:t>
            </a:r>
            <a:r>
              <a:rPr lang="en-US" sz="1800" dirty="0" err="1"/>
              <a:t>Premiul</a:t>
            </a:r>
            <a:r>
              <a:rPr lang="en-US" sz="1800" dirty="0"/>
              <a:t> Nobel </a:t>
            </a:r>
            <a:r>
              <a:rPr lang="en-US" sz="1800" dirty="0" err="1"/>
              <a:t>pentru</a:t>
            </a:r>
            <a:r>
              <a:rPr lang="en-US" sz="1800" dirty="0"/>
              <a:t> </a:t>
            </a:r>
            <a:r>
              <a:rPr lang="en-US" sz="1800" dirty="0" err="1"/>
              <a:t>Fizică</a:t>
            </a:r>
            <a:r>
              <a:rPr lang="en-US" sz="1800" dirty="0"/>
              <a:t> </a:t>
            </a:r>
            <a:r>
              <a:rPr lang="en-US" sz="1800" dirty="0" err="1"/>
              <a:t>în</a:t>
            </a:r>
            <a:r>
              <a:rPr lang="en-US" sz="1800" dirty="0"/>
              <a:t> </a:t>
            </a:r>
            <a:r>
              <a:rPr lang="en-US" sz="1800" dirty="0" err="1"/>
              <a:t>anul</a:t>
            </a:r>
            <a:r>
              <a:rPr lang="en-US" sz="1800" dirty="0"/>
              <a:t> 1986 </a:t>
            </a:r>
            <a:r>
              <a:rPr lang="en-US" sz="1800" dirty="0" err="1"/>
              <a:t>pentru</a:t>
            </a:r>
            <a:r>
              <a:rPr lang="en-US" sz="1800" dirty="0"/>
              <a:t> </a:t>
            </a:r>
            <a:r>
              <a:rPr lang="en-US" sz="1800" dirty="0" err="1"/>
              <a:t>dezvoltarea</a:t>
            </a:r>
            <a:r>
              <a:rPr lang="en-US" sz="1800" dirty="0"/>
              <a:t> </a:t>
            </a:r>
            <a:r>
              <a:rPr lang="en-US" sz="1800" dirty="0" err="1"/>
              <a:t>acestuia</a:t>
            </a:r>
            <a:r>
              <a:rPr lang="en-US" sz="1800" dirty="0"/>
              <a:t>.</a:t>
            </a:r>
          </a:p>
        </p:txBody>
      </p:sp>
      <p:sp>
        <p:nvSpPr>
          <p:cNvPr id="15" name="Text Placeholder 14">
            <a:extLst>
              <a:ext uri="{FF2B5EF4-FFF2-40B4-BE49-F238E27FC236}">
                <a16:creationId xmlns:a16="http://schemas.microsoft.com/office/drawing/2014/main" id="{891E486A-2011-4348-935F-E1B7FAFA7982}"/>
              </a:ext>
            </a:extLst>
          </p:cNvPr>
          <p:cNvSpPr>
            <a:spLocks noGrp="1"/>
          </p:cNvSpPr>
          <p:nvPr>
            <p:ph type="body" idx="1"/>
          </p:nvPr>
        </p:nvSpPr>
        <p:spPr/>
        <p:txBody>
          <a:bodyPr>
            <a:normAutofit/>
          </a:bodyPr>
          <a:lstStyle/>
          <a:p>
            <a:pPr algn="ctr"/>
            <a:r>
              <a:rPr lang="ro-RO" sz="1800" b="0" dirty="0">
                <a:latin typeface="+mj-lt"/>
              </a:rPr>
              <a:t>Atomi de silicon. Fiecare sferă este un atom de silicon</a:t>
            </a:r>
            <a:endParaRPr lang="en-US" sz="1800" b="0" dirty="0">
              <a:latin typeface="+mj-lt"/>
            </a:endParaRPr>
          </a:p>
        </p:txBody>
      </p:sp>
      <p:pic>
        <p:nvPicPr>
          <p:cNvPr id="9" name="Content Placeholder 8">
            <a:extLst>
              <a:ext uri="{FF2B5EF4-FFF2-40B4-BE49-F238E27FC236}">
                <a16:creationId xmlns:a16="http://schemas.microsoft.com/office/drawing/2014/main" id="{2C7A8644-1B9B-4C10-8554-D84F71DFBA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70781" y="2847181"/>
            <a:ext cx="4495800" cy="3000375"/>
          </a:xfrm>
        </p:spPr>
      </p:pic>
      <mc:AlternateContent xmlns:mc="http://schemas.openxmlformats.org/markup-compatibility/2006">
        <mc:Choice xmlns:a14="http://schemas.microsoft.com/office/drawing/2010/main" Requires="a14">
          <p:sp>
            <p:nvSpPr>
              <p:cNvPr id="16" name="Text Placeholder 15">
                <a:extLst>
                  <a:ext uri="{FF2B5EF4-FFF2-40B4-BE49-F238E27FC236}">
                    <a16:creationId xmlns:a16="http://schemas.microsoft.com/office/drawing/2014/main" id="{3C44EB8C-819B-410E-AFB7-159614347C6B}"/>
                  </a:ext>
                </a:extLst>
              </p:cNvPr>
              <p:cNvSpPr>
                <a:spLocks noGrp="1"/>
              </p:cNvSpPr>
              <p:nvPr>
                <p:ph type="body" sz="quarter" idx="3"/>
              </p:nvPr>
            </p:nvSpPr>
            <p:spPr/>
            <p:txBody>
              <a:bodyPr/>
              <a:lstStyle/>
              <a:p>
                <a:pPr algn="ctr"/>
                <a14:m>
                  <m:oMath xmlns:m="http://schemas.openxmlformats.org/officeDocument/2006/math">
                    <m:sSub>
                      <m:sSubPr>
                        <m:ctrlPr>
                          <a:rPr lang="ro-RO" b="0" smtClean="0">
                            <a:solidFill>
                              <a:srgbClr val="836967"/>
                            </a:solidFill>
                            <a:latin typeface="Cambria Math" panose="02040503050406030204" pitchFamily="18" charset="0"/>
                          </a:rPr>
                        </m:ctrlPr>
                      </m:sSubPr>
                      <m:e>
                        <m:r>
                          <a:rPr lang="ro-RO" b="0" i="1" smtClean="0">
                            <a:latin typeface="Cambria Math" panose="02040503050406030204" pitchFamily="18" charset="0"/>
                          </a:rPr>
                          <m:t>𝐶</m:t>
                        </m:r>
                      </m:e>
                      <m:sub>
                        <m:r>
                          <a:rPr lang="ro-RO" b="0" i="0" smtClean="0">
                            <a:latin typeface="Cambria Math" panose="02040503050406030204" pitchFamily="18" charset="0"/>
                          </a:rPr>
                          <m:t>26</m:t>
                        </m:r>
                      </m:sub>
                    </m:sSub>
                    <m:sSub>
                      <m:sSubPr>
                        <m:ctrlPr>
                          <a:rPr lang="en-US" b="0" dirty="0" smtClean="0">
                            <a:solidFill>
                              <a:srgbClr val="836967"/>
                            </a:solidFill>
                            <a:latin typeface="Cambria Math" panose="02040503050406030204" pitchFamily="18" charset="0"/>
                          </a:rPr>
                        </m:ctrlPr>
                      </m:sSubPr>
                      <m:e>
                        <m:r>
                          <a:rPr lang="en-US" b="0" i="1" dirty="0">
                            <a:latin typeface="Cambria Math" panose="02040503050406030204" pitchFamily="18" charset="0"/>
                          </a:rPr>
                          <m:t>𝐻</m:t>
                        </m:r>
                      </m:e>
                      <m:sub>
                        <m:r>
                          <a:rPr lang="en-US" b="0" i="0" dirty="0">
                            <a:latin typeface="Cambria Math" panose="02040503050406030204" pitchFamily="18" charset="0"/>
                          </a:rPr>
                          <m:t>14</m:t>
                        </m:r>
                      </m:sub>
                    </m:sSub>
                    <m:r>
                      <a:rPr lang="ro-RO" b="0" i="0" dirty="0" smtClean="0">
                        <a:latin typeface="Cambria Math" panose="02040503050406030204" pitchFamily="18" charset="0"/>
                      </a:rPr>
                      <m:t>, </m:t>
                    </m:r>
                  </m:oMath>
                </a14:m>
                <a:r>
                  <a:rPr lang="ro-RO" sz="1800" b="0" dirty="0">
                    <a:latin typeface="+mj-lt"/>
                  </a:rPr>
                  <a:t>fiecare din 3 inele sunt inele benzenice</a:t>
                </a:r>
                <a:endParaRPr lang="en-US" sz="1800" b="0" dirty="0">
                  <a:latin typeface="+mj-lt"/>
                </a:endParaRPr>
              </a:p>
            </p:txBody>
          </p:sp>
        </mc:Choice>
        <mc:Fallback>
          <p:sp>
            <p:nvSpPr>
              <p:cNvPr id="16" name="Text Placeholder 15">
                <a:extLst>
                  <a:ext uri="{FF2B5EF4-FFF2-40B4-BE49-F238E27FC236}">
                    <a16:creationId xmlns:a16="http://schemas.microsoft.com/office/drawing/2014/main" id="{3C44EB8C-819B-410E-AFB7-159614347C6B}"/>
                  </a:ext>
                </a:extLst>
              </p:cNvPr>
              <p:cNvSpPr>
                <a:spLocks noGrp="1" noRot="1" noChangeAspect="1" noMove="1" noResize="1" noEditPoints="1" noAdjustHandles="1" noChangeArrowheads="1" noChangeShapeType="1" noTextEdit="1"/>
              </p:cNvSpPr>
              <p:nvPr>
                <p:ph type="body" sz="quarter" idx="3"/>
              </p:nvPr>
            </p:nvSpPr>
            <p:spPr>
              <a:blipFill>
                <a:blip r:embed="rId3"/>
                <a:stretch>
                  <a:fillRect b="-11111"/>
                </a:stretch>
              </a:blipFill>
            </p:spPr>
            <p:txBody>
              <a:bodyPr/>
              <a:lstStyle/>
              <a:p>
                <a:r>
                  <a:rPr lang="en-US">
                    <a:noFill/>
                  </a:rPr>
                  <a:t> </a:t>
                </a:r>
              </a:p>
            </p:txBody>
          </p:sp>
        </mc:Fallback>
      </mc:AlternateContent>
      <p:sp>
        <p:nvSpPr>
          <p:cNvPr id="17" name="Content Placeholder 16">
            <a:extLst>
              <a:ext uri="{FF2B5EF4-FFF2-40B4-BE49-F238E27FC236}">
                <a16:creationId xmlns:a16="http://schemas.microsoft.com/office/drawing/2014/main" id="{58A46593-85D7-48BB-BCBD-A5DC071C85AD}"/>
              </a:ext>
            </a:extLst>
          </p:cNvPr>
          <p:cNvSpPr>
            <a:spLocks noGrp="1"/>
          </p:cNvSpPr>
          <p:nvPr>
            <p:ph sz="quarter" idx="4"/>
          </p:nvPr>
        </p:nvSpPr>
        <p:spPr/>
        <p:txBody>
          <a:bodyPr/>
          <a:lstStyle/>
          <a:p>
            <a:endParaRPr lang="en-US" dirty="0"/>
          </a:p>
        </p:txBody>
      </p:sp>
      <p:pic>
        <p:nvPicPr>
          <p:cNvPr id="11" name="Picture 10">
            <a:extLst>
              <a:ext uri="{FF2B5EF4-FFF2-40B4-BE49-F238E27FC236}">
                <a16:creationId xmlns:a16="http://schemas.microsoft.com/office/drawing/2014/main" id="{7C5E1FB9-D252-428F-B0AF-3AC87F927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794" y="2505075"/>
            <a:ext cx="3810000" cy="3810000"/>
          </a:xfrm>
          <a:prstGeom prst="rect">
            <a:avLst/>
          </a:prstGeom>
        </p:spPr>
      </p:pic>
    </p:spTree>
    <p:extLst>
      <p:ext uri="{BB962C8B-B14F-4D97-AF65-F5344CB8AC3E}">
        <p14:creationId xmlns:p14="http://schemas.microsoft.com/office/powerpoint/2010/main" val="28906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E912F7-AE03-408E-8A35-E431D0CDC04E}"/>
              </a:ext>
            </a:extLst>
          </p:cNvPr>
          <p:cNvSpPr>
            <a:spLocks noGrp="1"/>
          </p:cNvSpPr>
          <p:nvPr>
            <p:ph type="ctrTitle"/>
          </p:nvPr>
        </p:nvSpPr>
        <p:spPr/>
        <p:txBody>
          <a:bodyPr>
            <a:normAutofit/>
          </a:bodyPr>
          <a:lstStyle/>
          <a:p>
            <a:r>
              <a:rPr lang="ro-RO" sz="3200" dirty="0"/>
              <a:t>Mulțumesc </a:t>
            </a:r>
            <a:r>
              <a:rPr lang="ro-RO" sz="3200"/>
              <a:t>pentru atenție !</a:t>
            </a:r>
            <a:endParaRPr lang="en-US" sz="3200" dirty="0"/>
          </a:p>
        </p:txBody>
      </p:sp>
      <p:sp>
        <p:nvSpPr>
          <p:cNvPr id="8" name="Subtitle 7">
            <a:extLst>
              <a:ext uri="{FF2B5EF4-FFF2-40B4-BE49-F238E27FC236}">
                <a16:creationId xmlns:a16="http://schemas.microsoft.com/office/drawing/2014/main" id="{4C51557A-61B4-42A8-ADBA-B93D88083E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7039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138</TotalTime>
  <Words>419</Words>
  <Application>Microsoft Office PowerPoint</Application>
  <PresentationFormat>Widescreen</PresentationFormat>
  <Paragraphs>11</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  Dualismul undă-corpuscul.  În fizică, dualismul undă-particulă se referă la faptul că materia prezintă simultan proprietăți ondulatorii și corpusculare. Anumite fenomene pun în evidență caracterul ondulatoriu (interferența, difracția, polarizarea), pe când altele demonstrează caracterul corpuscular (emisia și absorbția luminii, efectul fotoelectric, efectul Compton). În mecanica cuantică, lumina nu este considerată nici undă nici particulă, în sensul clasic, ci este unitatea celor două, fără o delimitare precisă.</vt:lpstr>
      <vt:lpstr>PowerPoint Presentation</vt:lpstr>
      <vt:lpstr>PowerPoint Presentation</vt:lpstr>
      <vt:lpstr>Fenomenul tunelării.</vt:lpstr>
      <vt:lpstr>Efectul tunel a fost descoperit de Gamov, Condon și Gurney în anul 1928 și pe baza lui se pot explica emisia la rece a electronilor din metale, dezintegrarea alfa și alte fenomene. Efectul tunel este un mecanism folosit de enzime pentru a crește vitezele de reacție. A fost demonstrat faptul că enzimele folosesc efectul tunel pentru a transfera atât electroni, cât și nuclee, cum ar fi protoni și deuteriul. S-a demonstrat chiar la enzima glucozoxidază, unde nucleele de oxigen s-au deplasat prin efectul tunel, în condiții fiziologice.  Acest fenomen este folosit in diferite instalatii și dispozitive de mare viteză de lucru ca dioda Esaki sau microscopul cu efect tunel (STM)  </vt:lpstr>
      <vt:lpstr>Dioda Esaki  </vt:lpstr>
      <vt:lpstr>Microscop cu efect tunel  Microscopul cu efect tunel este un tip de microscop utilizat pentru a obține imagini de la nivel atomic. Gerd Binnig și Heinrich Rohrer au primit Premiul Nobel pentru Fizică în anul 1986 pentru dezvoltarea acestuia.</vt:lpstr>
      <vt:lpstr>Mulțumesc pentru atenție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Dualismul undă-corpuscul. Fenomenul tunelării.</dc:title>
  <dc:creator>Iulian Gavrilita</dc:creator>
  <cp:lastModifiedBy>Iulian Gavrilita</cp:lastModifiedBy>
  <cp:revision>18</cp:revision>
  <dcterms:created xsi:type="dcterms:W3CDTF">2023-12-19T19:56:14Z</dcterms:created>
  <dcterms:modified xsi:type="dcterms:W3CDTF">2023-12-19T22:15:31Z</dcterms:modified>
</cp:coreProperties>
</file>