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aleway SemiBold"/>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SemiBold-regular.fntdata"/><Relationship Id="rId22" Type="http://schemas.openxmlformats.org/officeDocument/2006/relationships/font" Target="fonts/RalewaySemiBold-italic.fntdata"/><Relationship Id="rId21" Type="http://schemas.openxmlformats.org/officeDocument/2006/relationships/font" Target="fonts/RalewaySemiBold-bold.fntdata"/><Relationship Id="rId24" Type="http://schemas.openxmlformats.org/officeDocument/2006/relationships/font" Target="fonts/Roboto-regular.fntdata"/><Relationship Id="rId23" Type="http://schemas.openxmlformats.org/officeDocument/2006/relationships/font" Target="fonts/Raleway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bcceac5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bcceac5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eccc8bbe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eccc8bb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e49f817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e49f817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49f817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49f817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e49f817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e49f817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49f817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e49f817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ccc8bb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ccc8bb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jpg"/><Relationship Id="rId6" Type="http://schemas.openxmlformats.org/officeDocument/2006/relationships/image" Target="../media/image8.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ithub.com/CB-05/Github-Copilot-Hacka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95250" y="119075"/>
            <a:ext cx="8929800" cy="4905300"/>
          </a:xfrm>
          <a:prstGeom prst="rect">
            <a:avLst/>
          </a:prstGeom>
          <a:noFill/>
          <a:ln cap="flat" cmpd="sng" w="152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3"/>
          <p:cNvPicPr preferRelativeResize="0"/>
          <p:nvPr/>
        </p:nvPicPr>
        <p:blipFill>
          <a:blip r:embed="rId3">
            <a:alphaModFix/>
          </a:blip>
          <a:stretch>
            <a:fillRect/>
          </a:stretch>
        </p:blipFill>
        <p:spPr>
          <a:xfrm rot="10800000">
            <a:off x="7690800" y="832475"/>
            <a:ext cx="595450" cy="2333625"/>
          </a:xfrm>
          <a:prstGeom prst="rect">
            <a:avLst/>
          </a:prstGeom>
          <a:noFill/>
          <a:ln>
            <a:noFill/>
          </a:ln>
        </p:spPr>
      </p:pic>
      <p:pic>
        <p:nvPicPr>
          <p:cNvPr id="87" name="Google Shape;87;p13"/>
          <p:cNvPicPr preferRelativeResize="0"/>
          <p:nvPr/>
        </p:nvPicPr>
        <p:blipFill rotWithShape="1">
          <a:blip r:embed="rId3">
            <a:alphaModFix/>
          </a:blip>
          <a:srcRect b="0" l="0" r="0" t="3605"/>
          <a:stretch/>
        </p:blipFill>
        <p:spPr>
          <a:xfrm>
            <a:off x="857750" y="920325"/>
            <a:ext cx="595450" cy="2157923"/>
          </a:xfrm>
          <a:prstGeom prst="rect">
            <a:avLst/>
          </a:prstGeom>
          <a:noFill/>
          <a:ln>
            <a:noFill/>
          </a:ln>
        </p:spPr>
      </p:pic>
      <p:sp>
        <p:nvSpPr>
          <p:cNvPr id="88" name="Google Shape;88;p13"/>
          <p:cNvSpPr txBox="1"/>
          <p:nvPr>
            <p:ph type="title"/>
          </p:nvPr>
        </p:nvSpPr>
        <p:spPr>
          <a:xfrm>
            <a:off x="1300800" y="1402875"/>
            <a:ext cx="6542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200"/>
              <a:t>GitHub Copilot Hackathon</a:t>
            </a:r>
            <a:endParaRPr b="1" sz="4200"/>
          </a:p>
          <a:p>
            <a:pPr indent="0" lvl="0" marL="0" rtl="0" algn="ctr">
              <a:spcBef>
                <a:spcPts val="0"/>
              </a:spcBef>
              <a:spcAft>
                <a:spcPts val="0"/>
              </a:spcAft>
              <a:buNone/>
            </a:pPr>
            <a:r>
              <a:t/>
            </a:r>
            <a:endParaRPr b="1"/>
          </a:p>
        </p:txBody>
      </p:sp>
      <p:pic>
        <p:nvPicPr>
          <p:cNvPr id="89" name="Google Shape;89;p13"/>
          <p:cNvPicPr preferRelativeResize="0"/>
          <p:nvPr/>
        </p:nvPicPr>
        <p:blipFill>
          <a:blip r:embed="rId4">
            <a:alphaModFix/>
          </a:blip>
          <a:stretch>
            <a:fillRect/>
          </a:stretch>
        </p:blipFill>
        <p:spPr>
          <a:xfrm>
            <a:off x="3017100" y="3078248"/>
            <a:ext cx="3063701" cy="1725475"/>
          </a:xfrm>
          <a:prstGeom prst="rect">
            <a:avLst/>
          </a:prstGeom>
          <a:noFill/>
          <a:ln>
            <a:noFill/>
          </a:ln>
        </p:spPr>
      </p:pic>
      <p:pic>
        <p:nvPicPr>
          <p:cNvPr id="90" name="Google Shape;90;p13"/>
          <p:cNvPicPr preferRelativeResize="0"/>
          <p:nvPr/>
        </p:nvPicPr>
        <p:blipFill>
          <a:blip r:embed="rId5">
            <a:alphaModFix/>
          </a:blip>
          <a:stretch>
            <a:fillRect/>
          </a:stretch>
        </p:blipFill>
        <p:spPr>
          <a:xfrm>
            <a:off x="1648949" y="3221137"/>
            <a:ext cx="1449850" cy="1592125"/>
          </a:xfrm>
          <a:prstGeom prst="rect">
            <a:avLst/>
          </a:prstGeom>
          <a:noFill/>
          <a:ln>
            <a:noFill/>
          </a:ln>
        </p:spPr>
      </p:pic>
      <p:pic>
        <p:nvPicPr>
          <p:cNvPr id="91" name="Google Shape;91;p13"/>
          <p:cNvPicPr preferRelativeResize="0"/>
          <p:nvPr/>
        </p:nvPicPr>
        <p:blipFill>
          <a:blip r:embed="rId6">
            <a:alphaModFix/>
          </a:blip>
          <a:stretch>
            <a:fillRect/>
          </a:stretch>
        </p:blipFill>
        <p:spPr>
          <a:xfrm>
            <a:off x="5707375" y="2872487"/>
            <a:ext cx="1937000" cy="1937000"/>
          </a:xfrm>
          <a:prstGeom prst="rect">
            <a:avLst/>
          </a:prstGeom>
          <a:noFill/>
          <a:ln>
            <a:noFill/>
          </a:ln>
        </p:spPr>
      </p:pic>
      <p:sp>
        <p:nvSpPr>
          <p:cNvPr id="92" name="Google Shape;92;p13"/>
          <p:cNvSpPr txBox="1"/>
          <p:nvPr/>
        </p:nvSpPr>
        <p:spPr>
          <a:xfrm>
            <a:off x="987550" y="2139700"/>
            <a:ext cx="7571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Roboto"/>
                <a:ea typeface="Roboto"/>
                <a:cs typeface="Roboto"/>
                <a:sym typeface="Roboto"/>
              </a:rPr>
              <a:t>Weather Forecasting Tool (Python)</a:t>
            </a:r>
            <a:endParaRPr b="1" sz="1900">
              <a:solidFill>
                <a:schemeClr val="dk2"/>
              </a:solidFill>
              <a:latin typeface="Roboto"/>
              <a:ea typeface="Roboto"/>
              <a:cs typeface="Roboto"/>
              <a:sym typeface="Roboto"/>
            </a:endParaRPr>
          </a:p>
        </p:txBody>
      </p:sp>
      <p:pic>
        <p:nvPicPr>
          <p:cNvPr id="93" name="Google Shape;93;p13"/>
          <p:cNvPicPr preferRelativeResize="0"/>
          <p:nvPr/>
        </p:nvPicPr>
        <p:blipFill>
          <a:blip r:embed="rId7">
            <a:alphaModFix/>
          </a:blip>
          <a:stretch>
            <a:fillRect/>
          </a:stretch>
        </p:blipFill>
        <p:spPr>
          <a:xfrm>
            <a:off x="2994700" y="506425"/>
            <a:ext cx="30861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416550" y="172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Implementation/Demo</a:t>
            </a:r>
            <a:endParaRPr/>
          </a:p>
        </p:txBody>
      </p:sp>
      <p:sp>
        <p:nvSpPr>
          <p:cNvPr id="185" name="Google Shape;185;p22"/>
          <p:cNvSpPr txBox="1"/>
          <p:nvPr/>
        </p:nvSpPr>
        <p:spPr>
          <a:xfrm>
            <a:off x="380588" y="1435913"/>
            <a:ext cx="760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Demo of the GUI created additionally.</a:t>
            </a:r>
            <a:endParaRPr sz="1600">
              <a:solidFill>
                <a:srgbClr val="FFFFFF"/>
              </a:solidFill>
              <a:latin typeface="Roboto"/>
              <a:ea typeface="Roboto"/>
              <a:cs typeface="Roboto"/>
              <a:sym typeface="Roboto"/>
            </a:endParaRPr>
          </a:p>
        </p:txBody>
      </p:sp>
      <p:pic>
        <p:nvPicPr>
          <p:cNvPr id="186" name="Google Shape;186;p22"/>
          <p:cNvPicPr preferRelativeResize="0"/>
          <p:nvPr/>
        </p:nvPicPr>
        <p:blipFill>
          <a:blip r:embed="rId3">
            <a:alphaModFix/>
          </a:blip>
          <a:stretch>
            <a:fillRect/>
          </a:stretch>
        </p:blipFill>
        <p:spPr>
          <a:xfrm>
            <a:off x="1124400" y="1995138"/>
            <a:ext cx="3121292" cy="2971687"/>
          </a:xfrm>
          <a:prstGeom prst="rect">
            <a:avLst/>
          </a:prstGeom>
          <a:noFill/>
          <a:ln>
            <a:noFill/>
          </a:ln>
        </p:spPr>
      </p:pic>
      <p:pic>
        <p:nvPicPr>
          <p:cNvPr id="187" name="Google Shape;187;p22"/>
          <p:cNvPicPr preferRelativeResize="0"/>
          <p:nvPr/>
        </p:nvPicPr>
        <p:blipFill>
          <a:blip r:embed="rId4">
            <a:alphaModFix/>
          </a:blip>
          <a:stretch>
            <a:fillRect/>
          </a:stretch>
        </p:blipFill>
        <p:spPr>
          <a:xfrm>
            <a:off x="4761192" y="1995138"/>
            <a:ext cx="3225619" cy="29716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0" y="2820925"/>
            <a:ext cx="4557900" cy="85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CC0000"/>
                </a:solidFill>
                <a:latin typeface="Nunito"/>
                <a:ea typeface="Nunito"/>
                <a:cs typeface="Nunito"/>
                <a:sym typeface="Nunito"/>
              </a:rPr>
              <a:t>404</a:t>
            </a:r>
            <a:endParaRPr b="1" sz="4800">
              <a:solidFill>
                <a:srgbClr val="CC0000"/>
              </a:solidFill>
              <a:latin typeface="Nunito"/>
              <a:ea typeface="Nunito"/>
              <a:cs typeface="Nunito"/>
              <a:sym typeface="Nunito"/>
            </a:endParaRPr>
          </a:p>
          <a:p>
            <a:pPr indent="0" lvl="0" marL="0" rtl="0" algn="ctr">
              <a:spcBef>
                <a:spcPts val="0"/>
              </a:spcBef>
              <a:spcAft>
                <a:spcPts val="0"/>
              </a:spcAft>
              <a:buNone/>
            </a:pPr>
            <a:r>
              <a:rPr b="1" lang="en" sz="3300">
                <a:latin typeface="Nunito"/>
                <a:ea typeface="Nunito"/>
                <a:cs typeface="Nunito"/>
                <a:sym typeface="Nunito"/>
              </a:rPr>
              <a:t>NameNotFound</a:t>
            </a:r>
            <a:endParaRPr b="1" sz="3300">
              <a:latin typeface="Nunito"/>
              <a:ea typeface="Nunito"/>
              <a:cs typeface="Nunito"/>
              <a:sym typeface="Nunito"/>
            </a:endParaRPr>
          </a:p>
        </p:txBody>
      </p:sp>
      <p:sp>
        <p:nvSpPr>
          <p:cNvPr id="99" name="Google Shape;99;p14"/>
          <p:cNvSpPr txBox="1"/>
          <p:nvPr>
            <p:ph idx="1" type="subTitle"/>
          </p:nvPr>
        </p:nvSpPr>
        <p:spPr>
          <a:xfrm>
            <a:off x="256350" y="1285775"/>
            <a:ext cx="4045200" cy="7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TEAM NAME:</a:t>
            </a:r>
            <a:endParaRPr b="1">
              <a:latin typeface="Raleway"/>
              <a:ea typeface="Raleway"/>
              <a:cs typeface="Raleway"/>
              <a:sym typeface="Raleway"/>
            </a:endParaRPr>
          </a:p>
        </p:txBody>
      </p:sp>
      <p:sp>
        <p:nvSpPr>
          <p:cNvPr id="100" name="Google Shape;100;p14"/>
          <p:cNvSpPr txBox="1"/>
          <p:nvPr>
            <p:ph idx="2" type="body"/>
          </p:nvPr>
        </p:nvSpPr>
        <p:spPr>
          <a:xfrm>
            <a:off x="5289525" y="1285775"/>
            <a:ext cx="3061500" cy="743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latin typeface="Raleway SemiBold"/>
                <a:ea typeface="Raleway SemiBold"/>
                <a:cs typeface="Raleway SemiBold"/>
                <a:sym typeface="Raleway SemiBold"/>
              </a:rPr>
              <a:t>CONTRIBUTORS</a:t>
            </a:r>
            <a:r>
              <a:rPr b="1" lang="en" sz="2000">
                <a:latin typeface="Arial"/>
                <a:ea typeface="Arial"/>
                <a:cs typeface="Arial"/>
                <a:sym typeface="Arial"/>
              </a:rPr>
              <a:t>:</a:t>
            </a:r>
            <a:endParaRPr/>
          </a:p>
        </p:txBody>
      </p:sp>
      <p:sp>
        <p:nvSpPr>
          <p:cNvPr id="101" name="Google Shape;101;p14"/>
          <p:cNvSpPr/>
          <p:nvPr/>
        </p:nvSpPr>
        <p:spPr>
          <a:xfrm>
            <a:off x="5004525" y="2219675"/>
            <a:ext cx="3631500" cy="4881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aleway"/>
                <a:ea typeface="Raleway"/>
                <a:cs typeface="Raleway"/>
                <a:sym typeface="Raleway"/>
              </a:rPr>
              <a:t>Chandni Beniwal (Leader)</a:t>
            </a:r>
            <a:endParaRPr b="1" sz="1600">
              <a:solidFill>
                <a:schemeClr val="dk1"/>
              </a:solidFill>
              <a:latin typeface="Calibri"/>
              <a:ea typeface="Calibri"/>
              <a:cs typeface="Calibri"/>
              <a:sym typeface="Calibri"/>
            </a:endParaRPr>
          </a:p>
        </p:txBody>
      </p:sp>
      <p:sp>
        <p:nvSpPr>
          <p:cNvPr id="102" name="Google Shape;102;p14"/>
          <p:cNvSpPr/>
          <p:nvPr/>
        </p:nvSpPr>
        <p:spPr>
          <a:xfrm>
            <a:off x="5004525" y="2802013"/>
            <a:ext cx="3631500" cy="4881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aleway"/>
                <a:ea typeface="Raleway"/>
                <a:cs typeface="Raleway"/>
                <a:sym typeface="Raleway"/>
              </a:rPr>
              <a:t>Dinesh Brahmadandi</a:t>
            </a:r>
            <a:endParaRPr b="1" sz="1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Project Summary</a:t>
            </a:r>
            <a:endParaRPr/>
          </a:p>
        </p:txBody>
      </p:sp>
      <p:sp>
        <p:nvSpPr>
          <p:cNvPr id="108" name="Google Shape;108;p15"/>
          <p:cNvSpPr txBox="1"/>
          <p:nvPr/>
        </p:nvSpPr>
        <p:spPr>
          <a:xfrm>
            <a:off x="414450" y="1248900"/>
            <a:ext cx="8315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aleway"/>
                <a:ea typeface="Raleway"/>
                <a:cs typeface="Raleway"/>
                <a:sym typeface="Raleway"/>
              </a:rPr>
              <a:t>Problem Statement:</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rPr lang="en" sz="1300">
                <a:latin typeface="Raleway"/>
                <a:ea typeface="Raleway"/>
                <a:cs typeface="Raleway"/>
                <a:sym typeface="Raleway"/>
              </a:rPr>
              <a:t>Create a command-line tool that accepts a city's name and returns the current weather forecast. Leverage OpenWeatherMap API to fetch weather data and parse it using Python. Your solution should demonstrate how GitHub Copilot can help you with API usage, data parsing, and error handling.</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rPr b="1" lang="en" sz="1300">
                <a:latin typeface="Raleway"/>
                <a:ea typeface="Raleway"/>
                <a:cs typeface="Raleway"/>
                <a:sym typeface="Raleway"/>
              </a:rPr>
              <a:t>Solution:</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rPr lang="en" sz="1300">
                <a:latin typeface="Raleway"/>
                <a:ea typeface="Raleway"/>
                <a:cs typeface="Raleway"/>
                <a:sym typeface="Raleway"/>
              </a:rPr>
              <a:t>We have designed a solution to create a Python command-line tool that utilizes the OpenWeatherMap API for fetching the current weather forecast of a specified city. Leveraging the capabilities of GitHub Copilot, the tool efficiently handles API usage, data parsing, and error handling. Users can input the name of a city, triggering an API request to retrieve the relevant weather data. The response is then parsed to extract the necessary information, which is finally displayed as the forecast to the user. Our solution ensures seamless handling of any potential errors that may occur during the API request or data parsing process, guaranteeing a reliable and user-friendly experience.</a:t>
            </a:r>
            <a:endParaRPr sz="13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67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Business Use-cases</a:t>
            </a:r>
            <a:endParaRPr/>
          </a:p>
        </p:txBody>
      </p:sp>
      <p:sp>
        <p:nvSpPr>
          <p:cNvPr id="114" name="Google Shape;114;p16"/>
          <p:cNvSpPr txBox="1"/>
          <p:nvPr/>
        </p:nvSpPr>
        <p:spPr>
          <a:xfrm>
            <a:off x="414450" y="705925"/>
            <a:ext cx="83151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aleway"/>
                <a:ea typeface="Raleway"/>
                <a:cs typeface="Raleway"/>
                <a:sym typeface="Raleway"/>
              </a:rPr>
              <a:t>The business use case of the problem statement could be to provide a weather forecast service to users or integrate weather data into other applications. Here are a few potential business use cases:</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311150" lvl="0" marL="457200" rtl="0" algn="l">
              <a:spcBef>
                <a:spcPts val="0"/>
              </a:spcBef>
              <a:spcAft>
                <a:spcPts val="0"/>
              </a:spcAft>
              <a:buSzPts val="1300"/>
              <a:buFont typeface="Roboto"/>
              <a:buAutoNum type="arabicPeriod"/>
            </a:pPr>
            <a:r>
              <a:rPr b="1" lang="en" sz="1300">
                <a:latin typeface="Raleway"/>
                <a:ea typeface="Raleway"/>
                <a:cs typeface="Raleway"/>
                <a:sym typeface="Raleway"/>
              </a:rPr>
              <a:t>Travel and Tourism</a:t>
            </a:r>
            <a:r>
              <a:rPr lang="en" sz="1300">
                <a:latin typeface="Raleway"/>
                <a:ea typeface="Raleway"/>
                <a:cs typeface="Raleway"/>
                <a:sym typeface="Raleway"/>
              </a:rPr>
              <a:t>: </a:t>
            </a:r>
            <a:br>
              <a:rPr lang="en" sz="1300">
                <a:latin typeface="Raleway"/>
                <a:ea typeface="Raleway"/>
                <a:cs typeface="Raleway"/>
                <a:sym typeface="Raleway"/>
              </a:rPr>
            </a:br>
            <a:r>
              <a:rPr lang="en" sz="1300">
                <a:latin typeface="Raleway"/>
                <a:ea typeface="Raleway"/>
                <a:cs typeface="Raleway"/>
                <a:sym typeface="Raleway"/>
              </a:rPr>
              <a:t>Provide real-time weather information to travelers and help them make informed decisions.</a:t>
            </a:r>
            <a:br>
              <a:rPr lang="en" sz="1300">
                <a:latin typeface="Raleway"/>
                <a:ea typeface="Raleway"/>
                <a:cs typeface="Raleway"/>
                <a:sym typeface="Raleway"/>
              </a:rPr>
            </a:br>
            <a:endParaRPr sz="1300">
              <a:latin typeface="Raleway"/>
              <a:ea typeface="Raleway"/>
              <a:cs typeface="Raleway"/>
              <a:sym typeface="Raleway"/>
            </a:endParaRPr>
          </a:p>
          <a:p>
            <a:pPr indent="-311150" lvl="0" marL="457200" rtl="0" algn="l">
              <a:spcBef>
                <a:spcPts val="0"/>
              </a:spcBef>
              <a:spcAft>
                <a:spcPts val="0"/>
              </a:spcAft>
              <a:buSzPts val="1300"/>
              <a:buFont typeface="Roboto"/>
              <a:buAutoNum type="arabicPeriod"/>
            </a:pPr>
            <a:r>
              <a:rPr b="1" lang="en" sz="1300">
                <a:latin typeface="Raleway"/>
                <a:ea typeface="Raleway"/>
                <a:cs typeface="Raleway"/>
                <a:sym typeface="Raleway"/>
              </a:rPr>
              <a:t>Outdoor Events and Activities</a:t>
            </a:r>
            <a:r>
              <a:rPr lang="en" sz="1300">
                <a:latin typeface="Raleway"/>
                <a:ea typeface="Raleway"/>
                <a:cs typeface="Raleway"/>
                <a:sym typeface="Raleway"/>
              </a:rPr>
              <a:t>: </a:t>
            </a:r>
            <a:br>
              <a:rPr lang="en" sz="1300">
                <a:latin typeface="Raleway"/>
                <a:ea typeface="Raleway"/>
                <a:cs typeface="Raleway"/>
                <a:sym typeface="Raleway"/>
              </a:rPr>
            </a:br>
            <a:r>
              <a:rPr lang="en" sz="1300">
                <a:latin typeface="Raleway"/>
                <a:ea typeface="Raleway"/>
                <a:cs typeface="Raleway"/>
                <a:sym typeface="Raleway"/>
              </a:rPr>
              <a:t>Event organizers could use the tool to check the weather forecast before planning events/activities. </a:t>
            </a:r>
            <a:br>
              <a:rPr lang="en" sz="1300">
                <a:latin typeface="Raleway"/>
                <a:ea typeface="Raleway"/>
                <a:cs typeface="Raleway"/>
                <a:sym typeface="Raleway"/>
              </a:rPr>
            </a:br>
            <a:endParaRPr sz="1300">
              <a:latin typeface="Raleway"/>
              <a:ea typeface="Raleway"/>
              <a:cs typeface="Raleway"/>
              <a:sym typeface="Raleway"/>
            </a:endParaRPr>
          </a:p>
          <a:p>
            <a:pPr indent="-311150" lvl="0" marL="457200" rtl="0" algn="l">
              <a:spcBef>
                <a:spcPts val="0"/>
              </a:spcBef>
              <a:spcAft>
                <a:spcPts val="0"/>
              </a:spcAft>
              <a:buSzPts val="1300"/>
              <a:buFont typeface="Roboto"/>
              <a:buAutoNum type="arabicPeriod"/>
            </a:pPr>
            <a:r>
              <a:rPr b="1" lang="en" sz="1300">
                <a:latin typeface="Raleway"/>
                <a:ea typeface="Raleway"/>
                <a:cs typeface="Raleway"/>
                <a:sym typeface="Raleway"/>
              </a:rPr>
              <a:t>Retail and E-commerce:</a:t>
            </a:r>
            <a:r>
              <a:rPr lang="en" sz="1300">
                <a:latin typeface="Raleway"/>
                <a:ea typeface="Raleway"/>
                <a:cs typeface="Raleway"/>
                <a:sym typeface="Raleway"/>
              </a:rPr>
              <a:t> </a:t>
            </a:r>
            <a:br>
              <a:rPr lang="en" sz="1300">
                <a:latin typeface="Raleway"/>
                <a:ea typeface="Raleway"/>
                <a:cs typeface="Raleway"/>
                <a:sym typeface="Raleway"/>
              </a:rPr>
            </a:br>
            <a:r>
              <a:rPr lang="en" sz="1300">
                <a:latin typeface="Raleway"/>
                <a:ea typeface="Raleway"/>
                <a:cs typeface="Raleway"/>
                <a:sym typeface="Raleway"/>
              </a:rPr>
              <a:t>Online retailers could use this information to personalize product recommendations based on the weather.</a:t>
            </a:r>
            <a:br>
              <a:rPr lang="en" sz="1300">
                <a:latin typeface="Raleway"/>
                <a:ea typeface="Raleway"/>
                <a:cs typeface="Raleway"/>
                <a:sym typeface="Raleway"/>
              </a:rPr>
            </a:br>
            <a:endParaRPr sz="1300">
              <a:latin typeface="Raleway"/>
              <a:ea typeface="Raleway"/>
              <a:cs typeface="Raleway"/>
              <a:sym typeface="Raleway"/>
            </a:endParaRPr>
          </a:p>
          <a:p>
            <a:pPr indent="-311150" lvl="0" marL="457200" rtl="0" algn="l">
              <a:spcBef>
                <a:spcPts val="0"/>
              </a:spcBef>
              <a:spcAft>
                <a:spcPts val="0"/>
              </a:spcAft>
              <a:buSzPts val="1300"/>
              <a:buFont typeface="Roboto"/>
              <a:buAutoNum type="arabicPeriod"/>
            </a:pPr>
            <a:r>
              <a:rPr b="1" lang="en" sz="1300">
                <a:latin typeface="Raleway"/>
                <a:ea typeface="Raleway"/>
                <a:cs typeface="Raleway"/>
                <a:sym typeface="Raleway"/>
              </a:rPr>
              <a:t>Logistics and Transportation: </a:t>
            </a:r>
            <a:br>
              <a:rPr lang="en" sz="1300">
                <a:latin typeface="Raleway"/>
                <a:ea typeface="Raleway"/>
                <a:cs typeface="Raleway"/>
                <a:sym typeface="Raleway"/>
              </a:rPr>
            </a:br>
            <a:r>
              <a:rPr lang="en" sz="1300">
                <a:latin typeface="Raleway"/>
                <a:ea typeface="Raleway"/>
                <a:cs typeface="Raleway"/>
                <a:sym typeface="Raleway"/>
              </a:rPr>
              <a:t>Logistics companies or transportation services could integrate the tool into their systems to optimize operations based on weather conditions. </a:t>
            </a:r>
            <a:br>
              <a:rPr lang="en" sz="1300">
                <a:latin typeface="Raleway"/>
                <a:ea typeface="Raleway"/>
                <a:cs typeface="Raleway"/>
                <a:sym typeface="Raleway"/>
              </a:rPr>
            </a:br>
            <a:endParaRPr sz="1300">
              <a:latin typeface="Raleway"/>
              <a:ea typeface="Raleway"/>
              <a:cs typeface="Raleway"/>
              <a:sym typeface="Raleway"/>
            </a:endParaRPr>
          </a:p>
          <a:p>
            <a:pPr indent="-311150" lvl="0" marL="457200" rtl="0" algn="l">
              <a:spcBef>
                <a:spcPts val="0"/>
              </a:spcBef>
              <a:spcAft>
                <a:spcPts val="0"/>
              </a:spcAft>
              <a:buSzPts val="1300"/>
              <a:buFont typeface="Roboto"/>
              <a:buAutoNum type="arabicPeriod"/>
            </a:pPr>
            <a:r>
              <a:rPr b="1" lang="en" sz="1300">
                <a:latin typeface="Raleway"/>
                <a:ea typeface="Raleway"/>
                <a:cs typeface="Raleway"/>
                <a:sym typeface="Raleway"/>
              </a:rPr>
              <a:t>Agricultural Planning: </a:t>
            </a:r>
            <a:br>
              <a:rPr lang="en" sz="1300">
                <a:latin typeface="Raleway"/>
                <a:ea typeface="Raleway"/>
                <a:cs typeface="Raleway"/>
                <a:sym typeface="Raleway"/>
              </a:rPr>
            </a:br>
            <a:r>
              <a:rPr lang="en" sz="1300">
                <a:latin typeface="Raleway"/>
                <a:ea typeface="Raleway"/>
                <a:cs typeface="Raleway"/>
                <a:sym typeface="Raleway"/>
              </a:rPr>
              <a:t>Farmers or agricultural organizations could utilize to optimize agricultural operations and increase crop yield.</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Solution Architecture</a:t>
            </a:r>
            <a:endParaRPr/>
          </a:p>
        </p:txBody>
      </p:sp>
      <p:pic>
        <p:nvPicPr>
          <p:cNvPr id="120" name="Google Shape;120;p17"/>
          <p:cNvPicPr preferRelativeResize="0"/>
          <p:nvPr/>
        </p:nvPicPr>
        <p:blipFill>
          <a:blip r:embed="rId3">
            <a:alphaModFix/>
          </a:blip>
          <a:stretch>
            <a:fillRect/>
          </a:stretch>
        </p:blipFill>
        <p:spPr>
          <a:xfrm>
            <a:off x="532750" y="2348125"/>
            <a:ext cx="919525" cy="919525"/>
          </a:xfrm>
          <a:prstGeom prst="rect">
            <a:avLst/>
          </a:prstGeom>
          <a:noFill/>
          <a:ln>
            <a:noFill/>
          </a:ln>
        </p:spPr>
      </p:pic>
      <p:sp>
        <p:nvSpPr>
          <p:cNvPr id="121" name="Google Shape;121;p17"/>
          <p:cNvSpPr txBox="1"/>
          <p:nvPr/>
        </p:nvSpPr>
        <p:spPr>
          <a:xfrm>
            <a:off x="724575" y="3347025"/>
            <a:ext cx="100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User</a:t>
            </a:r>
            <a:endParaRPr sz="1200">
              <a:latin typeface="Roboto"/>
              <a:ea typeface="Roboto"/>
              <a:cs typeface="Roboto"/>
              <a:sym typeface="Roboto"/>
            </a:endParaRPr>
          </a:p>
        </p:txBody>
      </p:sp>
      <p:sp>
        <p:nvSpPr>
          <p:cNvPr id="122" name="Google Shape;122;p17"/>
          <p:cNvSpPr/>
          <p:nvPr/>
        </p:nvSpPr>
        <p:spPr>
          <a:xfrm>
            <a:off x="2404775" y="2351325"/>
            <a:ext cx="1564800" cy="995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Python CMD Tool</a:t>
            </a:r>
            <a:br>
              <a:rPr b="1" lang="en"/>
            </a:br>
            <a:r>
              <a:rPr lang="en" sz="1200"/>
              <a:t>(GUI created additionally)</a:t>
            </a:r>
            <a:endParaRPr sz="1200"/>
          </a:p>
        </p:txBody>
      </p:sp>
      <p:sp>
        <p:nvSpPr>
          <p:cNvPr id="123" name="Google Shape;123;p17"/>
          <p:cNvSpPr/>
          <p:nvPr/>
        </p:nvSpPr>
        <p:spPr>
          <a:xfrm>
            <a:off x="4584050" y="2351325"/>
            <a:ext cx="1504200" cy="995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Python Backend</a:t>
            </a:r>
            <a:br>
              <a:rPr b="1" lang="en"/>
            </a:br>
            <a:r>
              <a:rPr lang="en" sz="1200"/>
              <a:t>(Created with Copilot Assistance)</a:t>
            </a:r>
            <a:endParaRPr sz="1200"/>
          </a:p>
        </p:txBody>
      </p:sp>
      <p:pic>
        <p:nvPicPr>
          <p:cNvPr id="124" name="Google Shape;124;p17"/>
          <p:cNvPicPr preferRelativeResize="0"/>
          <p:nvPr/>
        </p:nvPicPr>
        <p:blipFill>
          <a:blip r:embed="rId4">
            <a:alphaModFix/>
          </a:blip>
          <a:stretch>
            <a:fillRect/>
          </a:stretch>
        </p:blipFill>
        <p:spPr>
          <a:xfrm>
            <a:off x="7105550" y="2169655"/>
            <a:ext cx="1130450" cy="1130450"/>
          </a:xfrm>
          <a:prstGeom prst="rect">
            <a:avLst/>
          </a:prstGeom>
          <a:noFill/>
          <a:ln>
            <a:noFill/>
          </a:ln>
        </p:spPr>
      </p:pic>
      <p:sp>
        <p:nvSpPr>
          <p:cNvPr id="125" name="Google Shape;125;p17"/>
          <p:cNvSpPr txBox="1"/>
          <p:nvPr/>
        </p:nvSpPr>
        <p:spPr>
          <a:xfrm>
            <a:off x="6778925" y="3300100"/>
            <a:ext cx="190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OpenWeatherMap API </a:t>
            </a:r>
            <a:endParaRPr sz="1200">
              <a:latin typeface="Roboto"/>
              <a:ea typeface="Roboto"/>
              <a:cs typeface="Roboto"/>
              <a:sym typeface="Roboto"/>
            </a:endParaRPr>
          </a:p>
        </p:txBody>
      </p:sp>
      <p:cxnSp>
        <p:nvCxnSpPr>
          <p:cNvPr id="126" name="Google Shape;126;p17"/>
          <p:cNvCxnSpPr/>
          <p:nvPr/>
        </p:nvCxnSpPr>
        <p:spPr>
          <a:xfrm>
            <a:off x="1367450" y="2567425"/>
            <a:ext cx="10374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p:nvPr/>
        </p:nvCxnSpPr>
        <p:spPr>
          <a:xfrm flipH="1" rot="10800000">
            <a:off x="3985125" y="2541450"/>
            <a:ext cx="587700" cy="87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p:nvPr/>
        </p:nvCxnSpPr>
        <p:spPr>
          <a:xfrm>
            <a:off x="6103050" y="2541500"/>
            <a:ext cx="1028700" cy="87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p:nvPr/>
        </p:nvCxnSpPr>
        <p:spPr>
          <a:xfrm rot="10800000">
            <a:off x="6085675" y="3025475"/>
            <a:ext cx="994200" cy="174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p:nvPr/>
        </p:nvCxnSpPr>
        <p:spPr>
          <a:xfrm rot="10800000">
            <a:off x="3976500" y="3103400"/>
            <a:ext cx="605100" cy="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p:nvPr/>
        </p:nvCxnSpPr>
        <p:spPr>
          <a:xfrm rot="10800000">
            <a:off x="1410675" y="3086100"/>
            <a:ext cx="1009800" cy="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7"/>
          <p:cNvSpPr txBox="1"/>
          <p:nvPr/>
        </p:nvSpPr>
        <p:spPr>
          <a:xfrm>
            <a:off x="6238100" y="2275100"/>
            <a:ext cx="71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Request</a:t>
            </a:r>
            <a:endParaRPr sz="1000">
              <a:latin typeface="Roboto"/>
              <a:ea typeface="Roboto"/>
              <a:cs typeface="Roboto"/>
              <a:sym typeface="Roboto"/>
            </a:endParaRPr>
          </a:p>
        </p:txBody>
      </p:sp>
      <p:sp>
        <p:nvSpPr>
          <p:cNvPr id="133" name="Google Shape;133;p17"/>
          <p:cNvSpPr txBox="1"/>
          <p:nvPr/>
        </p:nvSpPr>
        <p:spPr>
          <a:xfrm>
            <a:off x="6256975" y="2961400"/>
            <a:ext cx="82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Response</a:t>
            </a:r>
            <a:endParaRPr sz="1000">
              <a:latin typeface="Roboto"/>
              <a:ea typeface="Roboto"/>
              <a:cs typeface="Roboto"/>
              <a:sym typeface="Roboto"/>
            </a:endParaRPr>
          </a:p>
        </p:txBody>
      </p:sp>
      <p:sp>
        <p:nvSpPr>
          <p:cNvPr id="134" name="Google Shape;134;p17"/>
          <p:cNvSpPr txBox="1"/>
          <p:nvPr/>
        </p:nvSpPr>
        <p:spPr>
          <a:xfrm>
            <a:off x="1489100" y="2322050"/>
            <a:ext cx="82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City Name</a:t>
            </a:r>
            <a:endParaRPr sz="1000">
              <a:latin typeface="Roboto"/>
              <a:ea typeface="Roboto"/>
              <a:cs typeface="Roboto"/>
              <a:sym typeface="Roboto"/>
            </a:endParaRPr>
          </a:p>
        </p:txBody>
      </p:sp>
      <p:sp>
        <p:nvSpPr>
          <p:cNvPr id="135" name="Google Shape;135;p17"/>
          <p:cNvSpPr txBox="1"/>
          <p:nvPr/>
        </p:nvSpPr>
        <p:spPr>
          <a:xfrm>
            <a:off x="1517075" y="3027200"/>
            <a:ext cx="822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Weather Details</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Usage of Github Copilot</a:t>
            </a:r>
            <a:endParaRPr b="1">
              <a:latin typeface="Raleway"/>
              <a:ea typeface="Raleway"/>
              <a:cs typeface="Raleway"/>
              <a:sym typeface="Raleway"/>
            </a:endParaRPr>
          </a:p>
        </p:txBody>
      </p:sp>
      <p:grpSp>
        <p:nvGrpSpPr>
          <p:cNvPr id="141" name="Google Shape;141;p18"/>
          <p:cNvGrpSpPr/>
          <p:nvPr/>
        </p:nvGrpSpPr>
        <p:grpSpPr>
          <a:xfrm>
            <a:off x="431925" y="1304875"/>
            <a:ext cx="2628925" cy="3416400"/>
            <a:chOff x="431925" y="1304875"/>
            <a:chExt cx="2628925" cy="3416400"/>
          </a:xfrm>
        </p:grpSpPr>
        <p:sp>
          <p:nvSpPr>
            <p:cNvPr id="142" name="Google Shape;142;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API Usage</a:t>
            </a:r>
            <a:endParaRPr b="1">
              <a:solidFill>
                <a:schemeClr val="lt1"/>
              </a:solidFill>
              <a:latin typeface="Nunito"/>
              <a:ea typeface="Nunito"/>
              <a:cs typeface="Nunito"/>
              <a:sym typeface="Nunito"/>
            </a:endParaRPr>
          </a:p>
        </p:txBody>
      </p:sp>
      <p:grpSp>
        <p:nvGrpSpPr>
          <p:cNvPr id="145" name="Google Shape;145;p18"/>
          <p:cNvGrpSpPr/>
          <p:nvPr/>
        </p:nvGrpSpPr>
        <p:grpSpPr>
          <a:xfrm>
            <a:off x="3274326" y="1304875"/>
            <a:ext cx="2717530" cy="3416400"/>
            <a:chOff x="3320450" y="1304875"/>
            <a:chExt cx="2632500" cy="3416400"/>
          </a:xfrm>
        </p:grpSpPr>
        <p:sp>
          <p:nvSpPr>
            <p:cNvPr id="146" name="Google Shape;146;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Data Parsing</a:t>
            </a:r>
            <a:endParaRPr b="1">
              <a:solidFill>
                <a:schemeClr val="lt1"/>
              </a:solidFill>
              <a:latin typeface="Nunito"/>
              <a:ea typeface="Nunito"/>
              <a:cs typeface="Nunito"/>
              <a:sym typeface="Nunito"/>
            </a:endParaRPr>
          </a:p>
        </p:txBody>
      </p:sp>
      <p:sp>
        <p:nvSpPr>
          <p:cNvPr id="149" name="Google Shape;149;p18"/>
          <p:cNvSpPr txBox="1"/>
          <p:nvPr>
            <p:ph idx="4294967295" type="body"/>
          </p:nvPr>
        </p:nvSpPr>
        <p:spPr>
          <a:xfrm>
            <a:off x="3247975" y="1850300"/>
            <a:ext cx="2717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Copilot can help suggest code snippets by:</a:t>
            </a:r>
            <a:endParaRPr sz="1300">
              <a:latin typeface="Nunito"/>
              <a:ea typeface="Nunito"/>
              <a:cs typeface="Nunito"/>
              <a:sym typeface="Nunito"/>
            </a:endParaRPr>
          </a:p>
          <a:p>
            <a:pPr indent="-311150" lvl="0" marL="457200" rtl="0" algn="l">
              <a:spcBef>
                <a:spcPts val="1600"/>
              </a:spcBef>
              <a:spcAft>
                <a:spcPts val="0"/>
              </a:spcAft>
              <a:buSzPts val="1300"/>
              <a:buFont typeface="Nunito"/>
              <a:buChar char="●"/>
            </a:pPr>
            <a:r>
              <a:rPr lang="en" sz="1300">
                <a:latin typeface="Nunito"/>
                <a:ea typeface="Nunito"/>
                <a:cs typeface="Nunito"/>
                <a:sym typeface="Nunito"/>
              </a:rPr>
              <a:t>Assists</a:t>
            </a:r>
            <a:r>
              <a:rPr lang="en" sz="1300">
                <a:latin typeface="Nunito"/>
                <a:ea typeface="Nunito"/>
                <a:cs typeface="Nunito"/>
                <a:sym typeface="Nunito"/>
              </a:rPr>
              <a:t> with the parsing of JSON response returned by the OpenWeatherMap API.</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Extracting specific data points such as temperature, humidity, wind speed, and weather conditions from JSON response.</a:t>
            </a:r>
            <a:endParaRPr sz="1300">
              <a:latin typeface="Nunito"/>
              <a:ea typeface="Nunito"/>
              <a:cs typeface="Nunito"/>
              <a:sym typeface="Nunito"/>
            </a:endParaRPr>
          </a:p>
        </p:txBody>
      </p:sp>
      <p:grpSp>
        <p:nvGrpSpPr>
          <p:cNvPr id="150" name="Google Shape;150;p18"/>
          <p:cNvGrpSpPr/>
          <p:nvPr/>
        </p:nvGrpSpPr>
        <p:grpSpPr>
          <a:xfrm>
            <a:off x="6212550" y="1304875"/>
            <a:ext cx="2632500" cy="3416400"/>
            <a:chOff x="6212550" y="1304875"/>
            <a:chExt cx="2632500" cy="3416400"/>
          </a:xfrm>
        </p:grpSpPr>
        <p:sp>
          <p:nvSpPr>
            <p:cNvPr id="151" name="Google Shape;151;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Error Handling</a:t>
            </a:r>
            <a:endParaRPr b="1">
              <a:solidFill>
                <a:schemeClr val="lt1"/>
              </a:solidFill>
              <a:latin typeface="Nunito"/>
              <a:ea typeface="Nunito"/>
              <a:cs typeface="Nunito"/>
              <a:sym typeface="Nunito"/>
            </a:endParaRPr>
          </a:p>
        </p:txBody>
      </p:sp>
      <p:sp>
        <p:nvSpPr>
          <p:cNvPr id="154" name="Google Shape;154;p18"/>
          <p:cNvSpPr txBox="1"/>
          <p:nvPr>
            <p:ph idx="4294967295" type="body"/>
          </p:nvPr>
        </p:nvSpPr>
        <p:spPr>
          <a:xfrm>
            <a:off x="6212300" y="1850300"/>
            <a:ext cx="26289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Copilot can help suggest code snippets by:</a:t>
            </a:r>
            <a:endParaRPr sz="1300">
              <a:latin typeface="Nunito"/>
              <a:ea typeface="Nunito"/>
              <a:cs typeface="Nunito"/>
              <a:sym typeface="Nunito"/>
            </a:endParaRPr>
          </a:p>
          <a:p>
            <a:pPr indent="-311150" lvl="0" marL="457200" rtl="0" algn="l">
              <a:spcBef>
                <a:spcPts val="1600"/>
              </a:spcBef>
              <a:spcAft>
                <a:spcPts val="0"/>
              </a:spcAft>
              <a:buSzPts val="1300"/>
              <a:buFont typeface="Nunito"/>
              <a:buChar char="●"/>
            </a:pPr>
            <a:r>
              <a:rPr lang="en" sz="1300">
                <a:latin typeface="Nunito"/>
                <a:ea typeface="Nunito"/>
                <a:cs typeface="Nunito"/>
                <a:sym typeface="Nunito"/>
              </a:rPr>
              <a:t>P</a:t>
            </a:r>
            <a:r>
              <a:rPr lang="en" sz="1300">
                <a:latin typeface="Nunito"/>
                <a:ea typeface="Nunito"/>
                <a:cs typeface="Nunito"/>
                <a:sym typeface="Nunito"/>
              </a:rPr>
              <a:t>roviding suggestions for implementing error handling mechanisms when interacting with the API. </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Handling exceptions, checking for response errors or unexpected data.</a:t>
            </a:r>
            <a:endParaRPr sz="1300">
              <a:latin typeface="Nunito"/>
              <a:ea typeface="Nunito"/>
              <a:cs typeface="Nunito"/>
              <a:sym typeface="Nunito"/>
            </a:endParaRPr>
          </a:p>
        </p:txBody>
      </p:sp>
      <p:sp>
        <p:nvSpPr>
          <p:cNvPr id="155" name="Google Shape;155;p18"/>
          <p:cNvSpPr txBox="1"/>
          <p:nvPr>
            <p:ph idx="4294967295" type="body"/>
          </p:nvPr>
        </p:nvSpPr>
        <p:spPr>
          <a:xfrm>
            <a:off x="424975" y="1850300"/>
            <a:ext cx="26289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Copilot can help suggest code snippets by:</a:t>
            </a:r>
            <a:endParaRPr sz="1300">
              <a:latin typeface="Nunito"/>
              <a:ea typeface="Nunito"/>
              <a:cs typeface="Nunito"/>
              <a:sym typeface="Nunito"/>
            </a:endParaRPr>
          </a:p>
          <a:p>
            <a:pPr indent="-311150" lvl="0" marL="457200" rtl="0" algn="l">
              <a:spcBef>
                <a:spcPts val="1600"/>
              </a:spcBef>
              <a:spcAft>
                <a:spcPts val="0"/>
              </a:spcAft>
              <a:buSzPts val="1300"/>
              <a:buFont typeface="Nunito"/>
              <a:buChar char="●"/>
            </a:pPr>
            <a:r>
              <a:rPr lang="en" sz="1300">
                <a:latin typeface="Nunito"/>
                <a:ea typeface="Nunito"/>
                <a:cs typeface="Nunito"/>
                <a:sym typeface="Nunito"/>
              </a:rPr>
              <a:t>Completing API calls based on the OpenWeatherMap API documentation. </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Generating the necessary HTTP requests, including headers, query parameters, and API endpoints</a:t>
            </a:r>
            <a:endParaRPr sz="1300">
              <a:latin typeface="Nunito"/>
              <a:ea typeface="Nunito"/>
              <a:cs typeface="Nunito"/>
              <a:sym typeface="Nunito"/>
            </a:endParaRPr>
          </a:p>
          <a:p>
            <a:pPr indent="0" lvl="0" marL="0" rtl="0" algn="l">
              <a:spcBef>
                <a:spcPts val="1600"/>
              </a:spcBef>
              <a:spcAft>
                <a:spcPts val="0"/>
              </a:spcAft>
              <a:buNone/>
            </a:pPr>
            <a:r>
              <a:t/>
            </a:r>
            <a:endParaRPr sz="1300">
              <a:latin typeface="Nunito"/>
              <a:ea typeface="Nunito"/>
              <a:cs typeface="Nunito"/>
              <a:sym typeface="Nunito"/>
            </a:endParaRPr>
          </a:p>
          <a:p>
            <a:pPr indent="0" lvl="0" marL="0" rtl="0" algn="l">
              <a:spcBef>
                <a:spcPts val="1600"/>
              </a:spcBef>
              <a:spcAft>
                <a:spcPts val="1600"/>
              </a:spcAft>
              <a:buNone/>
            </a:pPr>
            <a:r>
              <a:t/>
            </a:r>
            <a:endParaRPr sz="13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Technologies Used</a:t>
            </a:r>
            <a:endParaRPr/>
          </a:p>
        </p:txBody>
      </p:sp>
      <p:pic>
        <p:nvPicPr>
          <p:cNvPr id="161" name="Google Shape;161;p19"/>
          <p:cNvPicPr preferRelativeResize="0"/>
          <p:nvPr/>
        </p:nvPicPr>
        <p:blipFill>
          <a:blip r:embed="rId3">
            <a:alphaModFix/>
          </a:blip>
          <a:stretch>
            <a:fillRect/>
          </a:stretch>
        </p:blipFill>
        <p:spPr>
          <a:xfrm>
            <a:off x="3017100" y="1325648"/>
            <a:ext cx="3063701" cy="1725475"/>
          </a:xfrm>
          <a:prstGeom prst="rect">
            <a:avLst/>
          </a:prstGeom>
          <a:noFill/>
          <a:ln>
            <a:noFill/>
          </a:ln>
        </p:spPr>
      </p:pic>
      <p:pic>
        <p:nvPicPr>
          <p:cNvPr id="162" name="Google Shape;162;p19"/>
          <p:cNvPicPr preferRelativeResize="0"/>
          <p:nvPr/>
        </p:nvPicPr>
        <p:blipFill>
          <a:blip r:embed="rId4">
            <a:alphaModFix/>
          </a:blip>
          <a:stretch>
            <a:fillRect/>
          </a:stretch>
        </p:blipFill>
        <p:spPr>
          <a:xfrm>
            <a:off x="1648949" y="1468537"/>
            <a:ext cx="1449850" cy="1592125"/>
          </a:xfrm>
          <a:prstGeom prst="rect">
            <a:avLst/>
          </a:prstGeom>
          <a:noFill/>
          <a:ln>
            <a:noFill/>
          </a:ln>
        </p:spPr>
      </p:pic>
      <p:pic>
        <p:nvPicPr>
          <p:cNvPr id="163" name="Google Shape;163;p19"/>
          <p:cNvPicPr preferRelativeResize="0"/>
          <p:nvPr/>
        </p:nvPicPr>
        <p:blipFill>
          <a:blip r:embed="rId5">
            <a:alphaModFix/>
          </a:blip>
          <a:stretch>
            <a:fillRect/>
          </a:stretch>
        </p:blipFill>
        <p:spPr>
          <a:xfrm>
            <a:off x="5707375" y="1119888"/>
            <a:ext cx="1937000" cy="1937000"/>
          </a:xfrm>
          <a:prstGeom prst="rect">
            <a:avLst/>
          </a:prstGeom>
          <a:noFill/>
          <a:ln>
            <a:noFill/>
          </a:ln>
        </p:spPr>
      </p:pic>
      <p:sp>
        <p:nvSpPr>
          <p:cNvPr id="164" name="Google Shape;164;p19"/>
          <p:cNvSpPr txBox="1"/>
          <p:nvPr/>
        </p:nvSpPr>
        <p:spPr>
          <a:xfrm>
            <a:off x="1455700" y="3420925"/>
            <a:ext cx="3663600" cy="1231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Python libraries</a:t>
            </a:r>
            <a:br>
              <a:rPr lang="en">
                <a:latin typeface="Roboto"/>
                <a:ea typeface="Roboto"/>
                <a:cs typeface="Roboto"/>
                <a:sym typeface="Roboto"/>
              </a:rPr>
            </a:br>
            <a:br>
              <a:rPr lang="en" sz="1350">
                <a:solidFill>
                  <a:srgbClr val="D4D4D4"/>
                </a:solidFill>
                <a:highlight>
                  <a:srgbClr val="1E1E1E"/>
                </a:highlight>
                <a:latin typeface="Courier New"/>
                <a:ea typeface="Courier New"/>
                <a:cs typeface="Courier New"/>
                <a:sym typeface="Courier New"/>
              </a:rPr>
            </a:br>
            <a:r>
              <a:rPr lang="en" sz="1350">
                <a:solidFill>
                  <a:srgbClr val="C586C0"/>
                </a:solidFill>
                <a:highlight>
                  <a:srgbClr val="1E1E1E"/>
                </a:highlight>
                <a:latin typeface="Courier New"/>
                <a:ea typeface="Courier New"/>
                <a:cs typeface="Courier New"/>
                <a:sym typeface="Courier New"/>
              </a:rPr>
              <a:t>import</a:t>
            </a: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requests</a:t>
            </a:r>
            <a:br>
              <a:rPr lang="en" sz="1350">
                <a:solidFill>
                  <a:srgbClr val="4EC9B0"/>
                </a:solidFill>
                <a:highlight>
                  <a:srgbClr val="1E1E1E"/>
                </a:highlight>
                <a:latin typeface="Courier New"/>
                <a:ea typeface="Courier New"/>
                <a:cs typeface="Courier New"/>
                <a:sym typeface="Courier New"/>
              </a:rPr>
            </a:br>
            <a:r>
              <a:rPr lang="en" sz="1350">
                <a:solidFill>
                  <a:srgbClr val="C586C0"/>
                </a:solidFill>
                <a:highlight>
                  <a:srgbClr val="1E1E1E"/>
                </a:highlight>
                <a:latin typeface="Courier New"/>
                <a:ea typeface="Courier New"/>
                <a:cs typeface="Courier New"/>
                <a:sym typeface="Courier New"/>
              </a:rPr>
              <a:t>import</a:t>
            </a: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json</a:t>
            </a:r>
            <a:br>
              <a:rPr lang="en" sz="1350">
                <a:solidFill>
                  <a:srgbClr val="4EC9B0"/>
                </a:solidFill>
                <a:highlight>
                  <a:srgbClr val="1E1E1E"/>
                </a:highlight>
                <a:latin typeface="Courier New"/>
                <a:ea typeface="Courier New"/>
                <a:cs typeface="Courier New"/>
                <a:sym typeface="Courier New"/>
              </a:rPr>
            </a:br>
            <a:r>
              <a:rPr lang="en" sz="1350">
                <a:solidFill>
                  <a:srgbClr val="C586C0"/>
                </a:solidFill>
                <a:highlight>
                  <a:srgbClr val="1E1E1E"/>
                </a:highlight>
                <a:latin typeface="Courier New"/>
                <a:ea typeface="Courier New"/>
                <a:cs typeface="Courier New"/>
                <a:sym typeface="Courier New"/>
              </a:rPr>
              <a:t>import</a:t>
            </a: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tkinter</a:t>
            </a:r>
            <a:endParaRPr sz="1700">
              <a:latin typeface="Roboto"/>
              <a:ea typeface="Roboto"/>
              <a:cs typeface="Roboto"/>
              <a:sym typeface="Roboto"/>
            </a:endParaRPr>
          </a:p>
        </p:txBody>
      </p:sp>
      <p:sp>
        <p:nvSpPr>
          <p:cNvPr id="165" name="Google Shape;165;p19"/>
          <p:cNvSpPr txBox="1"/>
          <p:nvPr/>
        </p:nvSpPr>
        <p:spPr>
          <a:xfrm>
            <a:off x="5252650" y="3621025"/>
            <a:ext cx="251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Github Copilot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OpenWeatherAPI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IDE - VSCode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VCS - Github</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a:off x="12125" y="1843900"/>
            <a:ext cx="9049800" cy="3238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2514425" y="594800"/>
            <a:ext cx="4045200" cy="15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Source Code Link:</a:t>
            </a:r>
            <a:endParaRPr sz="3600"/>
          </a:p>
        </p:txBody>
      </p:sp>
      <p:sp>
        <p:nvSpPr>
          <p:cNvPr id="172" name="Google Shape;172;p20"/>
          <p:cNvSpPr txBox="1"/>
          <p:nvPr>
            <p:ph idx="4294967295" type="body"/>
          </p:nvPr>
        </p:nvSpPr>
        <p:spPr>
          <a:xfrm>
            <a:off x="1642425" y="2478775"/>
            <a:ext cx="6150300" cy="184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https://github.com/CB-05/Github-Copilot-Hackathon-</a:t>
            </a:r>
            <a:r>
              <a:rPr lang="en">
                <a:solidFill>
                  <a:schemeClr val="lt1"/>
                </a:solidFill>
              </a:rPr>
              <a:t>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416550" y="172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Implementation/Demo</a:t>
            </a:r>
            <a:endParaRPr/>
          </a:p>
        </p:txBody>
      </p:sp>
      <p:pic>
        <p:nvPicPr>
          <p:cNvPr id="178" name="Google Shape;178;p21"/>
          <p:cNvPicPr preferRelativeResize="0"/>
          <p:nvPr/>
        </p:nvPicPr>
        <p:blipFill>
          <a:blip r:embed="rId3">
            <a:alphaModFix/>
          </a:blip>
          <a:stretch>
            <a:fillRect/>
          </a:stretch>
        </p:blipFill>
        <p:spPr>
          <a:xfrm>
            <a:off x="416550" y="2291385"/>
            <a:ext cx="7686675" cy="2428875"/>
          </a:xfrm>
          <a:prstGeom prst="rect">
            <a:avLst/>
          </a:prstGeom>
          <a:noFill/>
          <a:ln>
            <a:noFill/>
          </a:ln>
        </p:spPr>
      </p:pic>
      <p:sp>
        <p:nvSpPr>
          <p:cNvPr id="179" name="Google Shape;179;p21"/>
          <p:cNvSpPr txBox="1"/>
          <p:nvPr/>
        </p:nvSpPr>
        <p:spPr>
          <a:xfrm>
            <a:off x="380588" y="1435913"/>
            <a:ext cx="760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Both success and Failure cases can be seen below.</a:t>
            </a:r>
            <a:endParaRPr sz="16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