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notesMasterIdLst>
    <p:notesMasterId r:id="rId24"/>
  </p:notesMasterIdLst>
  <p:sldIdLst>
    <p:sldId id="256" r:id="rId2"/>
    <p:sldId id="257" r:id="rId3"/>
    <p:sldId id="260" r:id="rId4"/>
    <p:sldId id="261" r:id="rId5"/>
    <p:sldId id="259" r:id="rId6"/>
    <p:sldId id="262" r:id="rId7"/>
    <p:sldId id="263" r:id="rId8"/>
    <p:sldId id="264" r:id="rId9"/>
    <p:sldId id="278"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9"/>
    <p:restoredTop sz="82124"/>
  </p:normalViewPr>
  <p:slideViewPr>
    <p:cSldViewPr snapToGrid="0" snapToObjects="1">
      <p:cViewPr varScale="1">
        <p:scale>
          <a:sx n="80" d="100"/>
          <a:sy n="80"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6B3A5-DD12-F347-85F9-D99D667DF4CF}" type="datetimeFigureOut">
              <a:rPr lang="en-US" smtClean="0"/>
              <a:t>8/26/21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18DE6-6D38-094A-818C-131DD02397D9}" type="slidenum">
              <a:rPr lang="en-US" smtClean="0"/>
              <a:t>‹#›</a:t>
            </a:fld>
            <a:endParaRPr lang="en-US"/>
          </a:p>
        </p:txBody>
      </p:sp>
    </p:spTree>
    <p:extLst>
      <p:ext uri="{BB962C8B-B14F-4D97-AF65-F5344CB8AC3E}">
        <p14:creationId xmlns:p14="http://schemas.microsoft.com/office/powerpoint/2010/main" val="47985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here is in the right class?</a:t>
            </a:r>
          </a:p>
        </p:txBody>
      </p:sp>
      <p:sp>
        <p:nvSpPr>
          <p:cNvPr id="4" name="Slide Number Placeholder 3"/>
          <p:cNvSpPr>
            <a:spLocks noGrp="1"/>
          </p:cNvSpPr>
          <p:nvPr>
            <p:ph type="sldNum" sz="quarter" idx="5"/>
          </p:nvPr>
        </p:nvSpPr>
        <p:spPr/>
        <p:txBody>
          <a:bodyPr/>
          <a:lstStyle/>
          <a:p>
            <a:fld id="{38418DE6-6D38-094A-818C-131DD02397D9}" type="slidenum">
              <a:rPr lang="en-US" smtClean="0"/>
              <a:t>3</a:t>
            </a:fld>
            <a:endParaRPr lang="en-US"/>
          </a:p>
        </p:txBody>
      </p:sp>
    </p:spTree>
    <p:extLst>
      <p:ext uri="{BB962C8B-B14F-4D97-AF65-F5344CB8AC3E}">
        <p14:creationId xmlns:p14="http://schemas.microsoft.com/office/powerpoint/2010/main" val="211546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18DE6-6D38-094A-818C-131DD02397D9}" type="slidenum">
              <a:rPr lang="en-US" smtClean="0"/>
              <a:t>18</a:t>
            </a:fld>
            <a:endParaRPr lang="en-US"/>
          </a:p>
        </p:txBody>
      </p:sp>
    </p:spTree>
    <p:extLst>
      <p:ext uri="{BB962C8B-B14F-4D97-AF65-F5344CB8AC3E}">
        <p14:creationId xmlns:p14="http://schemas.microsoft.com/office/powerpoint/2010/main" val="390664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B8FF2-198C-8241-AA32-28D5D2E9B21C}" type="datetimeFigureOut">
              <a:rPr lang="en-US" smtClean="0"/>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270867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B8FF2-198C-8241-AA32-28D5D2E9B21C}" type="datetimeFigureOut">
              <a:rPr lang="en-US" smtClean="0"/>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365403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B8FF2-198C-8241-AA32-28D5D2E9B21C}" type="datetimeFigureOut">
              <a:rPr lang="en-US" smtClean="0"/>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29481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B8FF2-198C-8241-AA32-28D5D2E9B21C}" type="datetimeFigureOut">
              <a:rPr lang="en-US" smtClean="0"/>
              <a:t>8/6/21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104088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B8FF2-198C-8241-AA32-28D5D2E9B21C}" type="datetimeFigureOut">
              <a:rPr lang="en-US" smtClean="0"/>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25647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FAB8FF2-198C-8241-AA32-28D5D2E9B21C}" type="datetimeFigureOut">
              <a:rPr lang="en-US" smtClean="0"/>
              <a:t>8/6/21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155908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AB8FF2-198C-8241-AA32-28D5D2E9B21C}" type="datetimeFigureOut">
              <a:rPr lang="en-US" smtClean="0"/>
              <a:t>8/6/21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6D7B-DDF3-6041-BEA5-B0DE9E1354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141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B8FF2-198C-8241-AA32-28D5D2E9B21C}" type="datetimeFigureOut">
              <a:rPr lang="en-US" smtClean="0"/>
              <a:t>8/6/21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251481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B8FF2-198C-8241-AA32-28D5D2E9B21C}" type="datetimeFigureOut">
              <a:rPr lang="en-US" smtClean="0"/>
              <a:t>8/6/21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116198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FAB8FF2-198C-8241-AA32-28D5D2E9B21C}" type="datetimeFigureOut">
              <a:rPr lang="en-US" smtClean="0"/>
              <a:t>8/6/21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299810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AB8FF2-198C-8241-AA32-28D5D2E9B21C}" type="datetimeFigureOut">
              <a:rPr lang="en-US" smtClean="0"/>
              <a:t>8/6/21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3A556D7B-DDF3-6041-BEA5-B0DE9E1354BF}" type="slidenum">
              <a:rPr lang="en-US" smtClean="0"/>
              <a:t>‹#›</a:t>
            </a:fld>
            <a:endParaRPr lang="en-US"/>
          </a:p>
        </p:txBody>
      </p:sp>
    </p:spTree>
    <p:extLst>
      <p:ext uri="{BB962C8B-B14F-4D97-AF65-F5344CB8AC3E}">
        <p14:creationId xmlns:p14="http://schemas.microsoft.com/office/powerpoint/2010/main" val="252194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AB8FF2-198C-8241-AA32-28D5D2E9B21C}" type="datetimeFigureOut">
              <a:rPr lang="en-US" smtClean="0"/>
              <a:t>8/6/21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556D7B-DDF3-6041-BEA5-B0DE9E1354BF}" type="slidenum">
              <a:rPr lang="en-US" smtClean="0"/>
              <a:t>‹#›</a:t>
            </a:fld>
            <a:endParaRPr lang="en-US"/>
          </a:p>
        </p:txBody>
      </p:sp>
    </p:spTree>
    <p:extLst>
      <p:ext uri="{BB962C8B-B14F-4D97-AF65-F5344CB8AC3E}">
        <p14:creationId xmlns:p14="http://schemas.microsoft.com/office/powerpoint/2010/main" val="1690493805"/>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ef.works/genomic-data-visualiz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A737-B549-2948-B525-BF852BAEE7B5}"/>
              </a:ext>
            </a:extLst>
          </p:cNvPr>
          <p:cNvSpPr>
            <a:spLocks noGrp="1"/>
          </p:cNvSpPr>
          <p:nvPr>
            <p:ph type="ctrTitle"/>
          </p:nvPr>
        </p:nvSpPr>
        <p:spPr/>
        <p:txBody>
          <a:bodyPr>
            <a:normAutofit/>
          </a:bodyPr>
          <a:lstStyle/>
          <a:p>
            <a:r>
              <a:rPr lang="en-US" dirty="0"/>
              <a:t>Lesson 0: Welcome and Introductions</a:t>
            </a:r>
          </a:p>
        </p:txBody>
      </p:sp>
      <p:sp>
        <p:nvSpPr>
          <p:cNvPr id="3" name="Subtitle 2">
            <a:extLst>
              <a:ext uri="{FF2B5EF4-FFF2-40B4-BE49-F238E27FC236}">
                <a16:creationId xmlns:a16="http://schemas.microsoft.com/office/drawing/2014/main" id="{41B3C475-EEC1-9D49-9C32-C5C5BA1D33A0}"/>
              </a:ext>
            </a:extLst>
          </p:cNvPr>
          <p:cNvSpPr>
            <a:spLocks noGrp="1"/>
          </p:cNvSpPr>
          <p:nvPr>
            <p:ph type="subTitle" idx="1"/>
          </p:nvPr>
        </p:nvSpPr>
        <p:spPr/>
        <p:txBody>
          <a:bodyPr/>
          <a:lstStyle/>
          <a:p>
            <a:r>
              <a:rPr lang="en-US" dirty="0"/>
              <a:t>Prof. Jean Fan</a:t>
            </a:r>
          </a:p>
        </p:txBody>
      </p:sp>
    </p:spTree>
    <p:extLst>
      <p:ext uri="{BB962C8B-B14F-4D97-AF65-F5344CB8AC3E}">
        <p14:creationId xmlns:p14="http://schemas.microsoft.com/office/powerpoint/2010/main" val="353450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8169-8C7A-6141-87B1-CFFCC6DB8A1B}"/>
              </a:ext>
            </a:extLst>
          </p:cNvPr>
          <p:cNvSpPr>
            <a:spLocks noGrp="1"/>
          </p:cNvSpPr>
          <p:nvPr>
            <p:ph type="title"/>
          </p:nvPr>
        </p:nvSpPr>
        <p:spPr/>
        <p:txBody>
          <a:bodyPr/>
          <a:lstStyle/>
          <a:p>
            <a:r>
              <a:rPr lang="en-US" b="1" dirty="0"/>
              <a:t>0.3.0. Grading</a:t>
            </a:r>
            <a:endParaRPr lang="en-US" dirty="0"/>
          </a:p>
        </p:txBody>
      </p:sp>
      <p:sp>
        <p:nvSpPr>
          <p:cNvPr id="3" name="Content Placeholder 2">
            <a:extLst>
              <a:ext uri="{FF2B5EF4-FFF2-40B4-BE49-F238E27FC236}">
                <a16:creationId xmlns:a16="http://schemas.microsoft.com/office/drawing/2014/main" id="{338548D1-77D9-9B4E-9918-BB2E046AE077}"/>
              </a:ext>
            </a:extLst>
          </p:cNvPr>
          <p:cNvSpPr>
            <a:spLocks noGrp="1"/>
          </p:cNvSpPr>
          <p:nvPr>
            <p:ph idx="1"/>
          </p:nvPr>
        </p:nvSpPr>
        <p:spPr/>
        <p:txBody>
          <a:bodyPr>
            <a:normAutofit lnSpcReduction="10000"/>
          </a:bodyPr>
          <a:lstStyle/>
          <a:p>
            <a:pPr marL="0" indent="0">
              <a:buNone/>
            </a:pPr>
            <a:r>
              <a:rPr lang="en-US" dirty="0"/>
              <a:t>We aim to give you a grade that best reflects our assessment of your effort and learning with:</a:t>
            </a:r>
          </a:p>
          <a:p>
            <a:r>
              <a:rPr lang="en-US" dirty="0"/>
              <a:t>A == Excellent == 90%+</a:t>
            </a:r>
          </a:p>
          <a:p>
            <a:r>
              <a:rPr lang="en-US" dirty="0"/>
              <a:t>B == Passing == 80%+</a:t>
            </a:r>
          </a:p>
          <a:p>
            <a:r>
              <a:rPr lang="en-US" dirty="0"/>
              <a:t>C == Needs improvement == 70%+</a:t>
            </a:r>
          </a:p>
          <a:p>
            <a:pPr marL="0" indent="0">
              <a:buNone/>
            </a:pPr>
            <a:endParaRPr lang="en-US" dirty="0"/>
          </a:p>
          <a:p>
            <a:pPr marL="0" indent="0">
              <a:buNone/>
            </a:pPr>
            <a:r>
              <a:rPr lang="en-US" dirty="0"/>
              <a:t>We rarely give out grades below a C and if you consistently submit work, participate in discussions, and do your best you are very likely to get an A or a B in the course.</a:t>
            </a:r>
          </a:p>
          <a:p>
            <a:endParaRPr lang="en-US" dirty="0"/>
          </a:p>
        </p:txBody>
      </p:sp>
    </p:spTree>
    <p:extLst>
      <p:ext uri="{BB962C8B-B14F-4D97-AF65-F5344CB8AC3E}">
        <p14:creationId xmlns:p14="http://schemas.microsoft.com/office/powerpoint/2010/main" val="186986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975E-9ACB-5F43-986A-779A0FBEDA27}"/>
              </a:ext>
            </a:extLst>
          </p:cNvPr>
          <p:cNvSpPr>
            <a:spLocks noGrp="1"/>
          </p:cNvSpPr>
          <p:nvPr>
            <p:ph type="title"/>
          </p:nvPr>
        </p:nvSpPr>
        <p:spPr/>
        <p:txBody>
          <a:bodyPr/>
          <a:lstStyle/>
          <a:p>
            <a:r>
              <a:rPr lang="en-US" b="1" dirty="0"/>
              <a:t>0.3.0. Grading (continued)</a:t>
            </a:r>
            <a:endParaRPr lang="en-US" dirty="0"/>
          </a:p>
        </p:txBody>
      </p:sp>
      <p:sp>
        <p:nvSpPr>
          <p:cNvPr id="3" name="Content Placeholder 2">
            <a:extLst>
              <a:ext uri="{FF2B5EF4-FFF2-40B4-BE49-F238E27FC236}">
                <a16:creationId xmlns:a16="http://schemas.microsoft.com/office/drawing/2014/main" id="{700BAF34-7743-6D4F-82D3-ABBBF8A6AB82}"/>
              </a:ext>
            </a:extLst>
          </p:cNvPr>
          <p:cNvSpPr>
            <a:spLocks noGrp="1"/>
          </p:cNvSpPr>
          <p:nvPr>
            <p:ph idx="1"/>
          </p:nvPr>
        </p:nvSpPr>
        <p:spPr/>
        <p:txBody>
          <a:bodyPr/>
          <a:lstStyle/>
          <a:p>
            <a:r>
              <a:rPr lang="en-US" dirty="0"/>
              <a:t>Homework: 40%</a:t>
            </a:r>
          </a:p>
          <a:p>
            <a:r>
              <a:rPr lang="en-US" dirty="0"/>
              <a:t>Quizzes: 10%</a:t>
            </a:r>
          </a:p>
          <a:p>
            <a:r>
              <a:rPr lang="en-US" dirty="0"/>
              <a:t>Preparedness/attendance: 30%</a:t>
            </a:r>
          </a:p>
          <a:p>
            <a:r>
              <a:rPr lang="en-US" dirty="0"/>
              <a:t>Final presentation: 20%</a:t>
            </a:r>
          </a:p>
          <a:p>
            <a:r>
              <a:rPr lang="en-US" dirty="0"/>
              <a:t>2 extra credit assignment opportunities to boost your grade up to 2%</a:t>
            </a:r>
          </a:p>
        </p:txBody>
      </p:sp>
    </p:spTree>
    <p:extLst>
      <p:ext uri="{BB962C8B-B14F-4D97-AF65-F5344CB8AC3E}">
        <p14:creationId xmlns:p14="http://schemas.microsoft.com/office/powerpoint/2010/main" val="42299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DA34-2CEC-AD48-8FA3-245AF761CCB6}"/>
              </a:ext>
            </a:extLst>
          </p:cNvPr>
          <p:cNvSpPr>
            <a:spLocks noGrp="1"/>
          </p:cNvSpPr>
          <p:nvPr>
            <p:ph type="title"/>
          </p:nvPr>
        </p:nvSpPr>
        <p:spPr/>
        <p:txBody>
          <a:bodyPr>
            <a:normAutofit/>
          </a:bodyPr>
          <a:lstStyle/>
          <a:p>
            <a:r>
              <a:rPr lang="en-US" b="1" dirty="0"/>
              <a:t>0.3.1. Homework Assignments</a:t>
            </a:r>
            <a:endParaRPr lang="en-US" dirty="0"/>
          </a:p>
        </p:txBody>
      </p:sp>
      <p:sp>
        <p:nvSpPr>
          <p:cNvPr id="3" name="Content Placeholder 2">
            <a:extLst>
              <a:ext uri="{FF2B5EF4-FFF2-40B4-BE49-F238E27FC236}">
                <a16:creationId xmlns:a16="http://schemas.microsoft.com/office/drawing/2014/main" id="{C47DC9C9-C728-914D-B42F-2A07F25AC763}"/>
              </a:ext>
            </a:extLst>
          </p:cNvPr>
          <p:cNvSpPr>
            <a:spLocks noGrp="1"/>
          </p:cNvSpPr>
          <p:nvPr>
            <p:ph idx="1"/>
          </p:nvPr>
        </p:nvSpPr>
        <p:spPr/>
        <p:txBody>
          <a:bodyPr>
            <a:normAutofit/>
          </a:bodyPr>
          <a:lstStyle/>
          <a:p>
            <a:r>
              <a:rPr lang="en-US" dirty="0"/>
              <a:t>If you submit each assignment, it is your own work, and it meets a basic level of completeness and effort you will receive up to 100% for that assignment. If you submit an assignment but it doesn’t meet basic completeness and effort you will receive 50%. If you do not submit an assignment at all you will receive 0%. A 30% deduction will be made for every day an assignment is submitted late up to 3 days, after which the assignment will be no longer accepted and you will receive a 0%.</a:t>
            </a:r>
          </a:p>
          <a:p>
            <a:r>
              <a:rPr lang="en-US" dirty="0"/>
              <a:t>We will be turning in all assignments electronically through </a:t>
            </a:r>
            <a:r>
              <a:rPr lang="en-US" dirty="0" err="1"/>
              <a:t>Github</a:t>
            </a:r>
            <a:r>
              <a:rPr lang="en-US" dirty="0"/>
              <a:t>. Assignments must be submitted by midnight (electronic timestamp) on the due date for full credit.</a:t>
            </a:r>
          </a:p>
        </p:txBody>
      </p:sp>
    </p:spTree>
    <p:extLst>
      <p:ext uri="{BB962C8B-B14F-4D97-AF65-F5344CB8AC3E}">
        <p14:creationId xmlns:p14="http://schemas.microsoft.com/office/powerpoint/2010/main" val="418698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40C-F7E8-434D-9925-6031D7B074BE}"/>
              </a:ext>
            </a:extLst>
          </p:cNvPr>
          <p:cNvSpPr>
            <a:spLocks noGrp="1"/>
          </p:cNvSpPr>
          <p:nvPr>
            <p:ph type="title"/>
          </p:nvPr>
        </p:nvSpPr>
        <p:spPr/>
        <p:txBody>
          <a:bodyPr>
            <a:normAutofit/>
          </a:bodyPr>
          <a:lstStyle/>
          <a:p>
            <a:r>
              <a:rPr lang="en-US" b="1" dirty="0"/>
              <a:t>0.3.1.0. Data Visualization Homework Assignments</a:t>
            </a:r>
            <a:endParaRPr lang="en-US" dirty="0"/>
          </a:p>
        </p:txBody>
      </p:sp>
      <p:sp>
        <p:nvSpPr>
          <p:cNvPr id="3" name="Content Placeholder 2">
            <a:extLst>
              <a:ext uri="{FF2B5EF4-FFF2-40B4-BE49-F238E27FC236}">
                <a16:creationId xmlns:a16="http://schemas.microsoft.com/office/drawing/2014/main" id="{057CB72F-3EF4-DE49-BE1E-2DD18FAD6880}"/>
              </a:ext>
            </a:extLst>
          </p:cNvPr>
          <p:cNvSpPr>
            <a:spLocks noGrp="1"/>
          </p:cNvSpPr>
          <p:nvPr>
            <p:ph idx="1"/>
          </p:nvPr>
        </p:nvSpPr>
        <p:spPr/>
        <p:txBody>
          <a:bodyPr/>
          <a:lstStyle/>
          <a:p>
            <a:pPr marL="0" indent="0">
              <a:buNone/>
            </a:pPr>
            <a:r>
              <a:rPr lang="en-US" dirty="0"/>
              <a:t>A part of this course will involve creating and describing data visualizations. For data visualization homework assignments, grades will be broken down according to the following characterization of your data visualization:</a:t>
            </a:r>
          </a:p>
          <a:p>
            <a:r>
              <a:rPr lang="en-US" dirty="0"/>
              <a:t>Did you address the question? (30%)</a:t>
            </a:r>
          </a:p>
          <a:p>
            <a:r>
              <a:rPr lang="en-US" dirty="0"/>
              <a:t>Did you use appropriate visualization techniques? (30%)</a:t>
            </a:r>
          </a:p>
          <a:p>
            <a:r>
              <a:rPr lang="en-US" dirty="0"/>
              <a:t>Was your description clear and precise? (30%)</a:t>
            </a:r>
          </a:p>
          <a:p>
            <a:r>
              <a:rPr lang="en-US" dirty="0"/>
              <a:t>Was your code reproducible? (10%)</a:t>
            </a:r>
          </a:p>
          <a:p>
            <a:endParaRPr lang="en-US" dirty="0"/>
          </a:p>
        </p:txBody>
      </p:sp>
    </p:spTree>
    <p:extLst>
      <p:ext uri="{BB962C8B-B14F-4D97-AF65-F5344CB8AC3E}">
        <p14:creationId xmlns:p14="http://schemas.microsoft.com/office/powerpoint/2010/main" val="374013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A15A-7F08-EF46-B536-B924645519FE}"/>
              </a:ext>
            </a:extLst>
          </p:cNvPr>
          <p:cNvSpPr>
            <a:spLocks noGrp="1"/>
          </p:cNvSpPr>
          <p:nvPr>
            <p:ph type="title"/>
          </p:nvPr>
        </p:nvSpPr>
        <p:spPr/>
        <p:txBody>
          <a:bodyPr>
            <a:normAutofit/>
          </a:bodyPr>
          <a:lstStyle/>
          <a:p>
            <a:r>
              <a:rPr lang="en-US" b="1" dirty="0"/>
              <a:t>0.3.1.1. Written Review Homework Assignments</a:t>
            </a:r>
            <a:endParaRPr lang="en-US" dirty="0"/>
          </a:p>
        </p:txBody>
      </p:sp>
      <p:sp>
        <p:nvSpPr>
          <p:cNvPr id="3" name="Content Placeholder 2">
            <a:extLst>
              <a:ext uri="{FF2B5EF4-FFF2-40B4-BE49-F238E27FC236}">
                <a16:creationId xmlns:a16="http://schemas.microsoft.com/office/drawing/2014/main" id="{5A173D0C-5D15-264E-BA21-A2F36BCB6F00}"/>
              </a:ext>
            </a:extLst>
          </p:cNvPr>
          <p:cNvSpPr>
            <a:spLocks noGrp="1"/>
          </p:cNvSpPr>
          <p:nvPr>
            <p:ph idx="1"/>
          </p:nvPr>
        </p:nvSpPr>
        <p:spPr/>
        <p:txBody>
          <a:bodyPr/>
          <a:lstStyle/>
          <a:p>
            <a:pPr marL="0" indent="0">
              <a:buNone/>
            </a:pPr>
            <a:r>
              <a:rPr lang="en-US" dirty="0"/>
              <a:t>A part of this course will involve reviewing public data visualizations as well as each others’ data visualizations both in written and oral form. For such written review homework assignments, grades will be broken down according to the following characterization of your review:</a:t>
            </a:r>
          </a:p>
          <a:p>
            <a:r>
              <a:rPr lang="en-US" dirty="0"/>
              <a:t>Was your review clear and precise? (50%)</a:t>
            </a:r>
          </a:p>
          <a:p>
            <a:r>
              <a:rPr lang="en-US" dirty="0"/>
              <a:t>Was your review polite and constructive? (50%)</a:t>
            </a:r>
          </a:p>
          <a:p>
            <a:endParaRPr lang="en-US" dirty="0"/>
          </a:p>
        </p:txBody>
      </p:sp>
    </p:spTree>
    <p:extLst>
      <p:ext uri="{BB962C8B-B14F-4D97-AF65-F5344CB8AC3E}">
        <p14:creationId xmlns:p14="http://schemas.microsoft.com/office/powerpoint/2010/main" val="393953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1202-3BFF-CF43-9B78-70DBC3509109}"/>
              </a:ext>
            </a:extLst>
          </p:cNvPr>
          <p:cNvSpPr>
            <a:spLocks noGrp="1"/>
          </p:cNvSpPr>
          <p:nvPr>
            <p:ph type="title"/>
          </p:nvPr>
        </p:nvSpPr>
        <p:spPr/>
        <p:txBody>
          <a:bodyPr/>
          <a:lstStyle/>
          <a:p>
            <a:r>
              <a:rPr lang="en-US" b="1" dirty="0"/>
              <a:t>0.3.2. Quizzes</a:t>
            </a:r>
            <a:endParaRPr lang="en-US" dirty="0"/>
          </a:p>
        </p:txBody>
      </p:sp>
      <p:sp>
        <p:nvSpPr>
          <p:cNvPr id="3" name="Content Placeholder 2">
            <a:extLst>
              <a:ext uri="{FF2B5EF4-FFF2-40B4-BE49-F238E27FC236}">
                <a16:creationId xmlns:a16="http://schemas.microsoft.com/office/drawing/2014/main" id="{47A06136-55BD-1E4E-88FC-BDB18CEA7D49}"/>
              </a:ext>
            </a:extLst>
          </p:cNvPr>
          <p:cNvSpPr>
            <a:spLocks noGrp="1"/>
          </p:cNvSpPr>
          <p:nvPr>
            <p:ph idx="1"/>
          </p:nvPr>
        </p:nvSpPr>
        <p:spPr/>
        <p:txBody>
          <a:bodyPr/>
          <a:lstStyle/>
          <a:p>
            <a:pPr marL="0" indent="0">
              <a:buNone/>
            </a:pPr>
            <a:r>
              <a:rPr lang="en-US" dirty="0"/>
              <a:t>There will be 2 quizzes in this class. Quizzes will be a combination of multiple choice with free form writing. Quizzes will also have at least 1 optional bonus question to boost your quiz grade up to 5%.</a:t>
            </a:r>
          </a:p>
        </p:txBody>
      </p:sp>
    </p:spTree>
    <p:extLst>
      <p:ext uri="{BB962C8B-B14F-4D97-AF65-F5344CB8AC3E}">
        <p14:creationId xmlns:p14="http://schemas.microsoft.com/office/powerpoint/2010/main" val="84070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FD6B-A324-974E-BF48-D7866FE1FC8D}"/>
              </a:ext>
            </a:extLst>
          </p:cNvPr>
          <p:cNvSpPr>
            <a:spLocks noGrp="1"/>
          </p:cNvSpPr>
          <p:nvPr>
            <p:ph type="title"/>
          </p:nvPr>
        </p:nvSpPr>
        <p:spPr/>
        <p:txBody>
          <a:bodyPr/>
          <a:lstStyle/>
          <a:p>
            <a:r>
              <a:rPr lang="en-US" b="1" dirty="0"/>
              <a:t>0.3.3. Final</a:t>
            </a:r>
            <a:endParaRPr lang="en-US" dirty="0"/>
          </a:p>
        </p:txBody>
      </p:sp>
      <p:sp>
        <p:nvSpPr>
          <p:cNvPr id="3" name="Content Placeholder 2">
            <a:extLst>
              <a:ext uri="{FF2B5EF4-FFF2-40B4-BE49-F238E27FC236}">
                <a16:creationId xmlns:a16="http://schemas.microsoft.com/office/drawing/2014/main" id="{32E32F90-1E0B-C542-88AF-3022DAA664D2}"/>
              </a:ext>
            </a:extLst>
          </p:cNvPr>
          <p:cNvSpPr>
            <a:spLocks noGrp="1"/>
          </p:cNvSpPr>
          <p:nvPr>
            <p:ph idx="1"/>
          </p:nvPr>
        </p:nvSpPr>
        <p:spPr/>
        <p:txBody>
          <a:bodyPr/>
          <a:lstStyle/>
          <a:p>
            <a:pPr marL="0" indent="0">
              <a:buNone/>
            </a:pPr>
            <a:r>
              <a:rPr lang="en-US" dirty="0"/>
              <a:t>The final for this course will be in the form of a presentation. The presentation grade will be determined based on peer evaluation.</a:t>
            </a:r>
          </a:p>
        </p:txBody>
      </p:sp>
    </p:spTree>
    <p:extLst>
      <p:ext uri="{BB962C8B-B14F-4D97-AF65-F5344CB8AC3E}">
        <p14:creationId xmlns:p14="http://schemas.microsoft.com/office/powerpoint/2010/main" val="16718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1890-0B9E-1D41-8F31-9CCEC8C3FD04}"/>
              </a:ext>
            </a:extLst>
          </p:cNvPr>
          <p:cNvSpPr>
            <a:spLocks noGrp="1"/>
          </p:cNvSpPr>
          <p:nvPr>
            <p:ph type="title"/>
          </p:nvPr>
        </p:nvSpPr>
        <p:spPr/>
        <p:txBody>
          <a:bodyPr/>
          <a:lstStyle/>
          <a:p>
            <a:r>
              <a:rPr lang="en-US" b="1" dirty="0"/>
              <a:t>0.4. Code of Conduct</a:t>
            </a:r>
            <a:endParaRPr lang="en-US" dirty="0"/>
          </a:p>
        </p:txBody>
      </p:sp>
      <p:sp>
        <p:nvSpPr>
          <p:cNvPr id="3" name="Content Placeholder 2">
            <a:extLst>
              <a:ext uri="{FF2B5EF4-FFF2-40B4-BE49-F238E27FC236}">
                <a16:creationId xmlns:a16="http://schemas.microsoft.com/office/drawing/2014/main" id="{4EAA3ABB-302C-9A45-87CE-18FEA41496D4}"/>
              </a:ext>
            </a:extLst>
          </p:cNvPr>
          <p:cNvSpPr>
            <a:spLocks noGrp="1"/>
          </p:cNvSpPr>
          <p:nvPr>
            <p:ph idx="1"/>
          </p:nvPr>
        </p:nvSpPr>
        <p:spPr/>
        <p:txBody>
          <a:bodyPr>
            <a:normAutofit/>
          </a:bodyPr>
          <a:lstStyle/>
          <a:p>
            <a:r>
              <a:rPr lang="en-US" dirty="0"/>
              <a:t>Be considerate in speech and actions, and actively seek to acknowledge and respect the boundaries of other members.</a:t>
            </a:r>
          </a:p>
          <a:p>
            <a:r>
              <a:rPr lang="en-US" dirty="0"/>
              <a:t>Be respectful. </a:t>
            </a:r>
          </a:p>
          <a:p>
            <a:r>
              <a:rPr lang="en-US" dirty="0"/>
              <a:t>Refrain from demeaning, discriminatory, or harassing behavior and speech. </a:t>
            </a:r>
          </a:p>
          <a:p>
            <a:r>
              <a:rPr lang="en-US" dirty="0"/>
              <a:t>Take care of each other.</a:t>
            </a:r>
          </a:p>
        </p:txBody>
      </p:sp>
    </p:spTree>
    <p:extLst>
      <p:ext uri="{BB962C8B-B14F-4D97-AF65-F5344CB8AC3E}">
        <p14:creationId xmlns:p14="http://schemas.microsoft.com/office/powerpoint/2010/main" val="346695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FBC6-E11B-C045-B4DF-57D9B6643DC0}"/>
              </a:ext>
            </a:extLst>
          </p:cNvPr>
          <p:cNvSpPr>
            <a:spLocks noGrp="1"/>
          </p:cNvSpPr>
          <p:nvPr>
            <p:ph type="title"/>
          </p:nvPr>
        </p:nvSpPr>
        <p:spPr/>
        <p:txBody>
          <a:bodyPr/>
          <a:lstStyle/>
          <a:p>
            <a:r>
              <a:rPr lang="en-US" b="1" dirty="0"/>
              <a:t>0.5. Policy on Plagiarism</a:t>
            </a:r>
            <a:endParaRPr lang="en-US" dirty="0"/>
          </a:p>
        </p:txBody>
      </p:sp>
      <p:sp>
        <p:nvSpPr>
          <p:cNvPr id="3" name="Content Placeholder 2">
            <a:extLst>
              <a:ext uri="{FF2B5EF4-FFF2-40B4-BE49-F238E27FC236}">
                <a16:creationId xmlns:a16="http://schemas.microsoft.com/office/drawing/2014/main" id="{FA201BB6-0B96-4B43-BA7A-BC84C5814448}"/>
              </a:ext>
            </a:extLst>
          </p:cNvPr>
          <p:cNvSpPr>
            <a:spLocks noGrp="1"/>
          </p:cNvSpPr>
          <p:nvPr>
            <p:ph idx="1"/>
          </p:nvPr>
        </p:nvSpPr>
        <p:spPr/>
        <p:txBody>
          <a:bodyPr>
            <a:normAutofit/>
          </a:bodyPr>
          <a:lstStyle/>
          <a:p>
            <a:r>
              <a:rPr lang="en-US" dirty="0"/>
              <a:t>Plagiarism is defined as taking the words or ideas of another and representing them as one’s own.</a:t>
            </a:r>
          </a:p>
          <a:p>
            <a:r>
              <a:rPr lang="en-US" dirty="0"/>
              <a:t>We welcome the sharing of ideas between students as well as consultation of online materials. We find both are important resources that can greatly aid your independent learning.</a:t>
            </a:r>
          </a:p>
          <a:p>
            <a:r>
              <a:rPr lang="en-US" dirty="0"/>
              <a:t>However, if you use the code, words, and/or ideas of another person, be it an online resource or fellow classmate, please provide a statement of attribution (e.g. give credit) such as in the form of a link to the online resource or a mention by name of the collaborating student.</a:t>
            </a:r>
          </a:p>
        </p:txBody>
      </p:sp>
    </p:spTree>
    <p:extLst>
      <p:ext uri="{BB962C8B-B14F-4D97-AF65-F5344CB8AC3E}">
        <p14:creationId xmlns:p14="http://schemas.microsoft.com/office/powerpoint/2010/main" val="173048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580A-3373-304A-8FCE-E8A9DA355FEE}"/>
              </a:ext>
            </a:extLst>
          </p:cNvPr>
          <p:cNvSpPr>
            <a:spLocks noGrp="1"/>
          </p:cNvSpPr>
          <p:nvPr>
            <p:ph type="title"/>
          </p:nvPr>
        </p:nvSpPr>
        <p:spPr/>
        <p:txBody>
          <a:bodyPr>
            <a:normAutofit/>
          </a:bodyPr>
          <a:lstStyle/>
          <a:p>
            <a:r>
              <a:rPr lang="en-US" b="1" dirty="0"/>
              <a:t>0.6.0. Disability Services</a:t>
            </a:r>
          </a:p>
        </p:txBody>
      </p:sp>
      <p:sp>
        <p:nvSpPr>
          <p:cNvPr id="3" name="Content Placeholder 2">
            <a:extLst>
              <a:ext uri="{FF2B5EF4-FFF2-40B4-BE49-F238E27FC236}">
                <a16:creationId xmlns:a16="http://schemas.microsoft.com/office/drawing/2014/main" id="{D6572059-37C3-804A-B5DF-C7E3D7B5F442}"/>
              </a:ext>
            </a:extLst>
          </p:cNvPr>
          <p:cNvSpPr>
            <a:spLocks noGrp="1"/>
          </p:cNvSpPr>
          <p:nvPr>
            <p:ph idx="1"/>
          </p:nvPr>
        </p:nvSpPr>
        <p:spPr/>
        <p:txBody>
          <a:bodyPr/>
          <a:lstStyle/>
          <a:p>
            <a:pPr marL="0" indent="0">
              <a:buNone/>
            </a:pPr>
            <a:r>
              <a:rPr lang="en-US" dirty="0"/>
              <a:t>The Disability Services program within the Office of Institutional Equity oversees the coordination of reasonable accommodations for students and employees with disabilities, and serves as the central point of contact for information on physical and programmatic access at the University. More information on this policy may be found at https://</a:t>
            </a:r>
            <a:r>
              <a:rPr lang="en-US" dirty="0" err="1"/>
              <a:t>oie.jhu.edu</a:t>
            </a:r>
            <a:r>
              <a:rPr lang="en-US" dirty="0"/>
              <a:t>/ or by contacting (410) 516-8075.</a:t>
            </a:r>
          </a:p>
        </p:txBody>
      </p:sp>
    </p:spTree>
    <p:extLst>
      <p:ext uri="{BB962C8B-B14F-4D97-AF65-F5344CB8AC3E}">
        <p14:creationId xmlns:p14="http://schemas.microsoft.com/office/powerpoint/2010/main" val="277080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ED62-DE32-8B47-AB7C-7635418F15AF}"/>
              </a:ext>
            </a:extLst>
          </p:cNvPr>
          <p:cNvSpPr>
            <a:spLocks noGrp="1"/>
          </p:cNvSpPr>
          <p:nvPr>
            <p:ph type="title"/>
          </p:nvPr>
        </p:nvSpPr>
        <p:spPr/>
        <p:txBody>
          <a:bodyPr/>
          <a:lstStyle/>
          <a:p>
            <a:r>
              <a:rPr lang="en-US" b="1" dirty="0"/>
              <a:t>0.0 Lesson learning objectives</a:t>
            </a:r>
          </a:p>
        </p:txBody>
      </p:sp>
      <p:sp>
        <p:nvSpPr>
          <p:cNvPr id="3" name="Content Placeholder 2">
            <a:extLst>
              <a:ext uri="{FF2B5EF4-FFF2-40B4-BE49-F238E27FC236}">
                <a16:creationId xmlns:a16="http://schemas.microsoft.com/office/drawing/2014/main" id="{45BCCC44-6D79-0543-8BAB-7D9562655ECA}"/>
              </a:ext>
            </a:extLst>
          </p:cNvPr>
          <p:cNvSpPr>
            <a:spLocks noGrp="1"/>
          </p:cNvSpPr>
          <p:nvPr>
            <p:ph idx="1"/>
          </p:nvPr>
        </p:nvSpPr>
        <p:spPr/>
        <p:txBody>
          <a:bodyPr/>
          <a:lstStyle/>
          <a:p>
            <a:pPr marL="0" indent="0">
              <a:buNone/>
            </a:pPr>
            <a:r>
              <a:rPr lang="en-US" dirty="0"/>
              <a:t>By the end of this lesson, you should understand what to expect from the course and what is expected of you.</a:t>
            </a:r>
          </a:p>
          <a:p>
            <a:pPr marL="0" indent="0">
              <a:buNone/>
            </a:pPr>
            <a:br>
              <a:rPr lang="en-US" dirty="0"/>
            </a:br>
            <a:endParaRPr lang="en-US" dirty="0"/>
          </a:p>
        </p:txBody>
      </p:sp>
    </p:spTree>
    <p:extLst>
      <p:ext uri="{BB962C8B-B14F-4D97-AF65-F5344CB8AC3E}">
        <p14:creationId xmlns:p14="http://schemas.microsoft.com/office/powerpoint/2010/main" val="682475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C670-0DE2-924F-983F-DA780C03312E}"/>
              </a:ext>
            </a:extLst>
          </p:cNvPr>
          <p:cNvSpPr>
            <a:spLocks noGrp="1"/>
          </p:cNvSpPr>
          <p:nvPr>
            <p:ph type="title"/>
          </p:nvPr>
        </p:nvSpPr>
        <p:spPr/>
        <p:txBody>
          <a:bodyPr/>
          <a:lstStyle/>
          <a:p>
            <a:r>
              <a:rPr lang="en-US" b="1" dirty="0"/>
              <a:t>0.6.1. Health-related absences</a:t>
            </a:r>
            <a:endParaRPr lang="en-US" dirty="0"/>
          </a:p>
        </p:txBody>
      </p:sp>
      <p:sp>
        <p:nvSpPr>
          <p:cNvPr id="3" name="Content Placeholder 2">
            <a:extLst>
              <a:ext uri="{FF2B5EF4-FFF2-40B4-BE49-F238E27FC236}">
                <a16:creationId xmlns:a16="http://schemas.microsoft.com/office/drawing/2014/main" id="{DDFA4F1E-A272-8E49-8E21-517742C5B0C2}"/>
              </a:ext>
            </a:extLst>
          </p:cNvPr>
          <p:cNvSpPr>
            <a:spLocks noGrp="1"/>
          </p:cNvSpPr>
          <p:nvPr>
            <p:ph idx="1"/>
          </p:nvPr>
        </p:nvSpPr>
        <p:spPr/>
        <p:txBody>
          <a:bodyPr/>
          <a:lstStyle/>
          <a:p>
            <a:pPr marL="0" indent="0">
              <a:buNone/>
            </a:pPr>
            <a:r>
              <a:rPr lang="en-US" dirty="0"/>
              <a:t>If you are ill or suspect you have been exposed to a contagious illness, please contact Student Health and Wellness. Please do not come to class.</a:t>
            </a:r>
          </a:p>
          <a:p>
            <a:pPr marL="0" indent="0">
              <a:buNone/>
            </a:pPr>
            <a:endParaRPr lang="en-US" dirty="0"/>
          </a:p>
          <a:p>
            <a:pPr marL="0" indent="0">
              <a:buNone/>
            </a:pPr>
            <a:r>
              <a:rPr lang="en-US" dirty="0"/>
              <a:t>Please reach out to the course staff to inform them of your health-related absence as soon as possible so that we can best accommodate your absence.</a:t>
            </a:r>
            <a:br>
              <a:rPr lang="en-US" dirty="0"/>
            </a:br>
            <a:endParaRPr lang="en-US" dirty="0"/>
          </a:p>
        </p:txBody>
      </p:sp>
    </p:spTree>
    <p:extLst>
      <p:ext uri="{BB962C8B-B14F-4D97-AF65-F5344CB8AC3E}">
        <p14:creationId xmlns:p14="http://schemas.microsoft.com/office/powerpoint/2010/main" val="235372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2F44-800C-3D49-863E-F583EC5C1E35}"/>
              </a:ext>
            </a:extLst>
          </p:cNvPr>
          <p:cNvSpPr>
            <a:spLocks noGrp="1"/>
          </p:cNvSpPr>
          <p:nvPr>
            <p:ph type="title"/>
          </p:nvPr>
        </p:nvSpPr>
        <p:spPr/>
        <p:txBody>
          <a:bodyPr>
            <a:normAutofit/>
          </a:bodyPr>
          <a:lstStyle/>
          <a:p>
            <a:r>
              <a:rPr lang="en-US" dirty="0"/>
              <a:t>Questions? Comments? Feedback?</a:t>
            </a:r>
          </a:p>
        </p:txBody>
      </p:sp>
      <p:pic>
        <p:nvPicPr>
          <p:cNvPr id="2052" name="Picture 4" descr="Note Under Door Photos - Free &amp; Royalty-Free Stock Photos from Dreamstime">
            <a:extLst>
              <a:ext uri="{FF2B5EF4-FFF2-40B4-BE49-F238E27FC236}">
                <a16:creationId xmlns:a16="http://schemas.microsoft.com/office/drawing/2014/main" id="{1F04E125-461C-EE4C-B176-F70C06521B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9050" y="2752274"/>
            <a:ext cx="4533900" cy="2989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E65019D-AD5B-494E-B424-47C17C071F07}"/>
              </a:ext>
            </a:extLst>
          </p:cNvPr>
          <p:cNvSpPr/>
          <p:nvPr/>
        </p:nvSpPr>
        <p:spPr>
          <a:xfrm>
            <a:off x="5129068" y="5800793"/>
            <a:ext cx="1933863" cy="369332"/>
          </a:xfrm>
          <a:prstGeom prst="rect">
            <a:avLst/>
          </a:prstGeom>
        </p:spPr>
        <p:txBody>
          <a:bodyPr wrap="none">
            <a:spAutoFit/>
          </a:bodyPr>
          <a:lstStyle/>
          <a:p>
            <a:r>
              <a:rPr lang="en-US" dirty="0"/>
              <a:t>Wyman Park S253</a:t>
            </a:r>
          </a:p>
        </p:txBody>
      </p:sp>
    </p:spTree>
    <p:extLst>
      <p:ext uri="{BB962C8B-B14F-4D97-AF65-F5344CB8AC3E}">
        <p14:creationId xmlns:p14="http://schemas.microsoft.com/office/powerpoint/2010/main" val="2069721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51F8-9CA7-3C4B-8150-4648C312D3BA}"/>
              </a:ext>
            </a:extLst>
          </p:cNvPr>
          <p:cNvSpPr>
            <a:spLocks noGrp="1"/>
          </p:cNvSpPr>
          <p:nvPr>
            <p:ph type="title"/>
          </p:nvPr>
        </p:nvSpPr>
        <p:spPr/>
        <p:txBody>
          <a:bodyPr>
            <a:normAutofit fontScale="90000"/>
          </a:bodyPr>
          <a:lstStyle/>
          <a:p>
            <a:r>
              <a:rPr lang="en-US" dirty="0"/>
              <a:t>Course Website: </a:t>
            </a:r>
            <a:br>
              <a:rPr lang="en-US" dirty="0"/>
            </a:br>
            <a:r>
              <a:rPr lang="en-US" dirty="0">
                <a:hlinkClick r:id="rId2"/>
              </a:rPr>
              <a:t>https://jef.works/genomic-data-visualization/</a:t>
            </a:r>
            <a:r>
              <a:rPr lang="en-US" dirty="0"/>
              <a:t>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A5C3382-53FF-6942-A430-475F75F14D50}"/>
              </a:ext>
            </a:extLst>
          </p:cNvPr>
          <p:cNvPicPr>
            <a:picLocks noGrp="1" noChangeAspect="1"/>
          </p:cNvPicPr>
          <p:nvPr>
            <p:ph idx="1"/>
          </p:nvPr>
        </p:nvPicPr>
        <p:blipFill>
          <a:blip r:embed="rId3"/>
          <a:stretch>
            <a:fillRect/>
          </a:stretch>
        </p:blipFill>
        <p:spPr>
          <a:xfrm>
            <a:off x="2754974" y="2638425"/>
            <a:ext cx="6682052" cy="3101975"/>
          </a:xfrm>
        </p:spPr>
      </p:pic>
    </p:spTree>
    <p:extLst>
      <p:ext uri="{BB962C8B-B14F-4D97-AF65-F5344CB8AC3E}">
        <p14:creationId xmlns:p14="http://schemas.microsoft.com/office/powerpoint/2010/main" val="88076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E264-EDE4-4F49-8D2A-4190AC569054}"/>
              </a:ext>
            </a:extLst>
          </p:cNvPr>
          <p:cNvSpPr>
            <a:spLocks noGrp="1"/>
          </p:cNvSpPr>
          <p:nvPr>
            <p:ph type="title"/>
          </p:nvPr>
        </p:nvSpPr>
        <p:spPr/>
        <p:txBody>
          <a:bodyPr/>
          <a:lstStyle/>
          <a:p>
            <a:r>
              <a:rPr lang="en-US" b="1" dirty="0"/>
              <a:t>0.1.0. Course descriptions</a:t>
            </a:r>
            <a:endParaRPr lang="en-US" dirty="0"/>
          </a:p>
        </p:txBody>
      </p:sp>
      <p:sp>
        <p:nvSpPr>
          <p:cNvPr id="3" name="Content Placeholder 2">
            <a:extLst>
              <a:ext uri="{FF2B5EF4-FFF2-40B4-BE49-F238E27FC236}">
                <a16:creationId xmlns:a16="http://schemas.microsoft.com/office/drawing/2014/main" id="{6B4E02D9-5111-6C4A-8D7C-94AE75008299}"/>
              </a:ext>
            </a:extLst>
          </p:cNvPr>
          <p:cNvSpPr>
            <a:spLocks noGrp="1"/>
          </p:cNvSpPr>
          <p:nvPr>
            <p:ph idx="1"/>
          </p:nvPr>
        </p:nvSpPr>
        <p:spPr/>
        <p:txBody>
          <a:bodyPr>
            <a:normAutofit fontScale="92500"/>
          </a:bodyPr>
          <a:lstStyle/>
          <a:p>
            <a:r>
              <a:rPr lang="en-US" dirty="0"/>
              <a:t>Spring 2022, 1st half Semester: Jan. 25 to Mar. 19 (MWF, 8-9:50 am)</a:t>
            </a:r>
            <a:br>
              <a:rPr lang="en-US" dirty="0"/>
            </a:br>
            <a:r>
              <a:rPr lang="en-US" dirty="0"/>
              <a:t>Location: TBD</a:t>
            </a:r>
          </a:p>
          <a:p>
            <a:r>
              <a:rPr lang="en-US" dirty="0"/>
              <a:t>As the primary mode through which analysts and audience members alike consume data, data visualization remains an important hypothesis generating and analytical technique in data-driven research to facilitate new discoveries. However, if done poorly, data visualization can also mislead, bias, and slow down progress. This hands-on course will cover the principles of perception and cognition relevant for data visualization and apply these principles to genomic data, including large-scale single-cell and spatially-resolved omics datasets, using the R statistical programming language. Students will be expected to complete class readings, create weekly data visualizations as homework assignments, and make a major class presentation.</a:t>
            </a:r>
          </a:p>
          <a:p>
            <a:endParaRPr lang="en-US" dirty="0"/>
          </a:p>
        </p:txBody>
      </p:sp>
    </p:spTree>
    <p:extLst>
      <p:ext uri="{BB962C8B-B14F-4D97-AF65-F5344CB8AC3E}">
        <p14:creationId xmlns:p14="http://schemas.microsoft.com/office/powerpoint/2010/main" val="182033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2DA8-7C9D-D64F-8CDC-D367418945DA}"/>
              </a:ext>
            </a:extLst>
          </p:cNvPr>
          <p:cNvSpPr>
            <a:spLocks noGrp="1"/>
          </p:cNvSpPr>
          <p:nvPr>
            <p:ph type="title"/>
          </p:nvPr>
        </p:nvSpPr>
        <p:spPr/>
        <p:txBody>
          <a:bodyPr/>
          <a:lstStyle/>
          <a:p>
            <a:r>
              <a:rPr lang="en-US" b="1" dirty="0"/>
              <a:t>0.1.1 Course learning objectives</a:t>
            </a:r>
            <a:endParaRPr lang="en-US" dirty="0"/>
          </a:p>
        </p:txBody>
      </p:sp>
      <p:sp>
        <p:nvSpPr>
          <p:cNvPr id="3" name="Content Placeholder 2">
            <a:extLst>
              <a:ext uri="{FF2B5EF4-FFF2-40B4-BE49-F238E27FC236}">
                <a16:creationId xmlns:a16="http://schemas.microsoft.com/office/drawing/2014/main" id="{04A9FB34-645C-5344-9A17-480AE54A53FB}"/>
              </a:ext>
            </a:extLst>
          </p:cNvPr>
          <p:cNvSpPr>
            <a:spLocks noGrp="1"/>
          </p:cNvSpPr>
          <p:nvPr>
            <p:ph idx="1"/>
          </p:nvPr>
        </p:nvSpPr>
        <p:spPr/>
        <p:txBody>
          <a:bodyPr/>
          <a:lstStyle/>
          <a:p>
            <a:r>
              <a:rPr lang="en-US" dirty="0"/>
              <a:t>By the end of this course, you will be able to:</a:t>
            </a:r>
          </a:p>
          <a:p>
            <a:pPr lvl="1"/>
            <a:r>
              <a:rPr lang="en-US" dirty="0"/>
              <a:t>Critique a data visualization, distinguish a good from a bad data visualization, and devise techniques to improve bad data visualizations</a:t>
            </a:r>
          </a:p>
          <a:p>
            <a:pPr lvl="1"/>
            <a:r>
              <a:rPr lang="en-US" dirty="0"/>
              <a:t>Design and produce data visualizations for large multi-</a:t>
            </a:r>
            <a:r>
              <a:rPr lang="en-US" dirty="0" err="1"/>
              <a:t>omic</a:t>
            </a:r>
            <a:r>
              <a:rPr lang="en-US" dirty="0"/>
              <a:t> datasets</a:t>
            </a:r>
          </a:p>
          <a:p>
            <a:pPr lvl="1"/>
            <a:r>
              <a:rPr lang="en-US" dirty="0"/>
              <a:t>Become more comfortable with programming in R, version control using </a:t>
            </a:r>
            <a:r>
              <a:rPr lang="en-US" dirty="0" err="1"/>
              <a:t>Github</a:t>
            </a:r>
            <a:r>
              <a:rPr lang="en-US" dirty="0"/>
              <a:t>, and other programming basics</a:t>
            </a:r>
          </a:p>
          <a:p>
            <a:endParaRPr lang="en-US" dirty="0"/>
          </a:p>
        </p:txBody>
      </p:sp>
    </p:spTree>
    <p:extLst>
      <p:ext uri="{BB962C8B-B14F-4D97-AF65-F5344CB8AC3E}">
        <p14:creationId xmlns:p14="http://schemas.microsoft.com/office/powerpoint/2010/main" val="263722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D9E6-D666-BC45-B0AB-48CE2DD1AA24}"/>
              </a:ext>
            </a:extLst>
          </p:cNvPr>
          <p:cNvSpPr>
            <a:spLocks noGrp="1"/>
          </p:cNvSpPr>
          <p:nvPr>
            <p:ph type="title"/>
          </p:nvPr>
        </p:nvSpPr>
        <p:spPr/>
        <p:txBody>
          <a:bodyPr>
            <a:normAutofit/>
          </a:bodyPr>
          <a:lstStyle/>
          <a:p>
            <a:r>
              <a:rPr lang="en-US" dirty="0"/>
              <a:t>Survey: Why are you interested in taking this course?</a:t>
            </a:r>
          </a:p>
        </p:txBody>
      </p:sp>
      <p:sp>
        <p:nvSpPr>
          <p:cNvPr id="3" name="Content Placeholder 2">
            <a:extLst>
              <a:ext uri="{FF2B5EF4-FFF2-40B4-BE49-F238E27FC236}">
                <a16:creationId xmlns:a16="http://schemas.microsoft.com/office/drawing/2014/main" id="{80ABDAC9-023C-4D43-94F5-CB611A900472}"/>
              </a:ext>
            </a:extLst>
          </p:cNvPr>
          <p:cNvSpPr>
            <a:spLocks noGrp="1"/>
          </p:cNvSpPr>
          <p:nvPr>
            <p:ph idx="1"/>
          </p:nvPr>
        </p:nvSpPr>
        <p:spPr/>
        <p:txBody>
          <a:bodyPr/>
          <a:lstStyle/>
          <a:p>
            <a:pPr marL="0" indent="0">
              <a:buNone/>
            </a:pPr>
            <a:r>
              <a:rPr lang="en-US" dirty="0"/>
              <a:t>Raise your hand if you…</a:t>
            </a:r>
          </a:p>
          <a:p>
            <a:r>
              <a:rPr lang="en-US" dirty="0"/>
              <a:t>Want to gain more experience in programming?</a:t>
            </a:r>
          </a:p>
          <a:p>
            <a:r>
              <a:rPr lang="en-US" dirty="0"/>
              <a:t>Want to gain more experience in genomics?</a:t>
            </a:r>
          </a:p>
          <a:p>
            <a:r>
              <a:rPr lang="en-US" dirty="0"/>
              <a:t>Want to gain more experience in visual communication?</a:t>
            </a:r>
          </a:p>
          <a:p>
            <a:r>
              <a:rPr lang="en-US" dirty="0"/>
              <a:t>Other?</a:t>
            </a:r>
          </a:p>
          <a:p>
            <a:endParaRPr lang="en-US" dirty="0"/>
          </a:p>
          <a:p>
            <a:endParaRPr lang="en-US" dirty="0"/>
          </a:p>
          <a:p>
            <a:endParaRPr lang="en-US" dirty="0"/>
          </a:p>
        </p:txBody>
      </p:sp>
    </p:spTree>
    <p:extLst>
      <p:ext uri="{BB962C8B-B14F-4D97-AF65-F5344CB8AC3E}">
        <p14:creationId xmlns:p14="http://schemas.microsoft.com/office/powerpoint/2010/main" val="331400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4123-D38A-2E42-8DC7-2E3F971ED7CF}"/>
              </a:ext>
            </a:extLst>
          </p:cNvPr>
          <p:cNvSpPr>
            <a:spLocks noGrp="1"/>
          </p:cNvSpPr>
          <p:nvPr>
            <p:ph type="title"/>
          </p:nvPr>
        </p:nvSpPr>
        <p:spPr/>
        <p:txBody>
          <a:bodyPr/>
          <a:lstStyle/>
          <a:p>
            <a:r>
              <a:rPr lang="en-US" b="1" dirty="0"/>
              <a:t>0.1.2 Pre-requisites</a:t>
            </a:r>
            <a:endParaRPr lang="en-US" dirty="0"/>
          </a:p>
        </p:txBody>
      </p:sp>
      <p:sp>
        <p:nvSpPr>
          <p:cNvPr id="3" name="Content Placeholder 2">
            <a:extLst>
              <a:ext uri="{FF2B5EF4-FFF2-40B4-BE49-F238E27FC236}">
                <a16:creationId xmlns:a16="http://schemas.microsoft.com/office/drawing/2014/main" id="{3672792B-C922-464F-8832-330C98765EFA}"/>
              </a:ext>
            </a:extLst>
          </p:cNvPr>
          <p:cNvSpPr>
            <a:spLocks noGrp="1"/>
          </p:cNvSpPr>
          <p:nvPr>
            <p:ph idx="1"/>
          </p:nvPr>
        </p:nvSpPr>
        <p:spPr/>
        <p:txBody>
          <a:bodyPr/>
          <a:lstStyle/>
          <a:p>
            <a:r>
              <a:rPr lang="en-US" dirty="0"/>
              <a:t>You have access to a laptop that you can bring to class where you are able to download data and install software (required for in-class participation)</a:t>
            </a:r>
          </a:p>
          <a:p>
            <a:r>
              <a:rPr lang="en-US" dirty="0"/>
              <a:t>You know basic biology</a:t>
            </a:r>
          </a:p>
          <a:p>
            <a:pPr lvl="1"/>
            <a:r>
              <a:rPr lang="en-US" dirty="0"/>
              <a:t>DNA, RNA, protein</a:t>
            </a:r>
          </a:p>
          <a:p>
            <a:pPr lvl="1"/>
            <a:r>
              <a:rPr lang="en-US" dirty="0"/>
              <a:t>Cells, tissues, organisms</a:t>
            </a:r>
          </a:p>
          <a:p>
            <a:r>
              <a:rPr lang="en-US" dirty="0"/>
              <a:t>You know basic statistics</a:t>
            </a:r>
          </a:p>
          <a:p>
            <a:pPr lvl="1"/>
            <a:r>
              <a:rPr lang="en-US" dirty="0"/>
              <a:t>Estimates, standard errors, distributions</a:t>
            </a:r>
          </a:p>
          <a:p>
            <a:endParaRPr lang="en-US" dirty="0"/>
          </a:p>
        </p:txBody>
      </p:sp>
    </p:spTree>
    <p:extLst>
      <p:ext uri="{BB962C8B-B14F-4D97-AF65-F5344CB8AC3E}">
        <p14:creationId xmlns:p14="http://schemas.microsoft.com/office/powerpoint/2010/main" val="175941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1C65-CC17-6E42-98A1-63C561549EE9}"/>
              </a:ext>
            </a:extLst>
          </p:cNvPr>
          <p:cNvSpPr>
            <a:spLocks noGrp="1"/>
          </p:cNvSpPr>
          <p:nvPr>
            <p:ph type="title"/>
          </p:nvPr>
        </p:nvSpPr>
        <p:spPr/>
        <p:txBody>
          <a:bodyPr/>
          <a:lstStyle/>
          <a:p>
            <a:r>
              <a:rPr lang="en-US" b="1" dirty="0"/>
              <a:t>0.2. Course staff</a:t>
            </a:r>
            <a:endParaRPr lang="en-US" dirty="0"/>
          </a:p>
        </p:txBody>
      </p:sp>
      <p:sp>
        <p:nvSpPr>
          <p:cNvPr id="3" name="Content Placeholder 2">
            <a:extLst>
              <a:ext uri="{FF2B5EF4-FFF2-40B4-BE49-F238E27FC236}">
                <a16:creationId xmlns:a16="http://schemas.microsoft.com/office/drawing/2014/main" id="{82B7C305-20F9-6A4F-A8B6-EAF1C91E80A6}"/>
              </a:ext>
            </a:extLst>
          </p:cNvPr>
          <p:cNvSpPr>
            <a:spLocks noGrp="1"/>
          </p:cNvSpPr>
          <p:nvPr>
            <p:ph idx="1"/>
          </p:nvPr>
        </p:nvSpPr>
        <p:spPr/>
        <p:txBody>
          <a:bodyPr/>
          <a:lstStyle/>
          <a:p>
            <a:r>
              <a:rPr lang="en-US" dirty="0"/>
              <a:t>Prof. Jean Fan</a:t>
            </a:r>
            <a:br>
              <a:rPr lang="en-US" dirty="0"/>
            </a:br>
            <a:r>
              <a:rPr lang="en-US" dirty="0"/>
              <a:t>Office Hours: Mondays and Wednesdays after class, and by appointment.</a:t>
            </a:r>
            <a:br>
              <a:rPr lang="en-US" dirty="0"/>
            </a:br>
            <a:r>
              <a:rPr lang="en-US" dirty="0"/>
              <a:t>Location: Wyman Park S253.</a:t>
            </a:r>
          </a:p>
          <a:p>
            <a:r>
              <a:rPr lang="en-US" dirty="0"/>
              <a:t>TA: TBD</a:t>
            </a:r>
            <a:br>
              <a:rPr lang="en-US" dirty="0"/>
            </a:br>
            <a:r>
              <a:rPr lang="en-US" dirty="0"/>
              <a:t>Office Hours: TBD</a:t>
            </a:r>
          </a:p>
          <a:p>
            <a:endParaRPr lang="en-US" dirty="0"/>
          </a:p>
        </p:txBody>
      </p:sp>
    </p:spTree>
    <p:extLst>
      <p:ext uri="{BB962C8B-B14F-4D97-AF65-F5344CB8AC3E}">
        <p14:creationId xmlns:p14="http://schemas.microsoft.com/office/powerpoint/2010/main" val="317034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344C-0F4C-F143-99E2-F380B622BB41}"/>
              </a:ext>
            </a:extLst>
          </p:cNvPr>
          <p:cNvSpPr>
            <a:spLocks noGrp="1"/>
          </p:cNvSpPr>
          <p:nvPr>
            <p:ph type="title"/>
          </p:nvPr>
        </p:nvSpPr>
        <p:spPr/>
        <p:txBody>
          <a:bodyPr/>
          <a:lstStyle/>
          <a:p>
            <a:r>
              <a:rPr lang="en-US" b="1" dirty="0"/>
              <a:t>0.3. Course logistics</a:t>
            </a:r>
            <a:endParaRPr lang="en-US" dirty="0"/>
          </a:p>
        </p:txBody>
      </p:sp>
      <p:sp>
        <p:nvSpPr>
          <p:cNvPr id="3" name="Content Placeholder 2">
            <a:extLst>
              <a:ext uri="{FF2B5EF4-FFF2-40B4-BE49-F238E27FC236}">
                <a16:creationId xmlns:a16="http://schemas.microsoft.com/office/drawing/2014/main" id="{3B6F3E9A-8893-0844-BB45-CFE896AABDFD}"/>
              </a:ext>
            </a:extLst>
          </p:cNvPr>
          <p:cNvSpPr>
            <a:spLocks noGrp="1"/>
          </p:cNvSpPr>
          <p:nvPr>
            <p:ph idx="1"/>
          </p:nvPr>
        </p:nvSpPr>
        <p:spPr/>
        <p:txBody>
          <a:bodyPr/>
          <a:lstStyle/>
          <a:p>
            <a:r>
              <a:rPr lang="en-US" dirty="0"/>
              <a:t>8 week course, 3 classes per week, 1 to 2 homework assignments per week, 2 quizzes, 1 final presentation, 2 extra credit assignments. </a:t>
            </a:r>
          </a:p>
        </p:txBody>
      </p:sp>
      <p:pic>
        <p:nvPicPr>
          <p:cNvPr id="1026" name="Picture 2" descr="Meme Creator - Funny You get extra credit! everybody gets extra credit! And  you get extra credit! And Meme Generator at MemeCreator.org!">
            <a:extLst>
              <a:ext uri="{FF2B5EF4-FFF2-40B4-BE49-F238E27FC236}">
                <a16:creationId xmlns:a16="http://schemas.microsoft.com/office/drawing/2014/main" id="{2DD87E94-EE7D-4A4E-90E0-CC7F06FF9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744" y="3619387"/>
            <a:ext cx="3754511" cy="28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7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9B3DE8-388F-C249-ABB5-9D028971C6CD}"/>
              </a:ext>
            </a:extLst>
          </p:cNvPr>
          <p:cNvPicPr>
            <a:picLocks noChangeAspect="1"/>
          </p:cNvPicPr>
          <p:nvPr/>
        </p:nvPicPr>
        <p:blipFill>
          <a:blip r:embed="rId2"/>
          <a:stretch>
            <a:fillRect/>
          </a:stretch>
        </p:blipFill>
        <p:spPr>
          <a:xfrm>
            <a:off x="3542772" y="1124712"/>
            <a:ext cx="5106455" cy="4608576"/>
          </a:xfrm>
          <a:prstGeom prst="rect">
            <a:avLst/>
          </a:prstGeom>
        </p:spPr>
      </p:pic>
    </p:spTree>
    <p:extLst>
      <p:ext uri="{BB962C8B-B14F-4D97-AF65-F5344CB8AC3E}">
        <p14:creationId xmlns:p14="http://schemas.microsoft.com/office/powerpoint/2010/main" val="13422250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28754</TotalTime>
  <Words>1210</Words>
  <Application>Microsoft Macintosh PowerPoint</Application>
  <PresentationFormat>Widescreen</PresentationFormat>
  <Paragraphs>83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Parcel</vt:lpstr>
      <vt:lpstr>Lesson 0: Welcome and Introductions</vt:lpstr>
      <vt:lpstr>0.0 Lesson learning objectives</vt:lpstr>
      <vt:lpstr>0.1.0. Course descriptions</vt:lpstr>
      <vt:lpstr>0.1.1 Course learning objectives</vt:lpstr>
      <vt:lpstr>Survey: Why are you interested in taking this course?</vt:lpstr>
      <vt:lpstr>0.1.2 Pre-requisites</vt:lpstr>
      <vt:lpstr>0.2. Course staff</vt:lpstr>
      <vt:lpstr>0.3. Course logistics</vt:lpstr>
      <vt:lpstr>PowerPoint Presentation</vt:lpstr>
      <vt:lpstr>0.3.0. Grading</vt:lpstr>
      <vt:lpstr>0.3.0. Grading (continued)</vt:lpstr>
      <vt:lpstr>0.3.1. Homework Assignments</vt:lpstr>
      <vt:lpstr>0.3.1.0. Data Visualization Homework Assignments</vt:lpstr>
      <vt:lpstr>0.3.1.1. Written Review Homework Assignments</vt:lpstr>
      <vt:lpstr>0.3.2. Quizzes</vt:lpstr>
      <vt:lpstr>0.3.3. Final</vt:lpstr>
      <vt:lpstr>0.4. Code of Conduct</vt:lpstr>
      <vt:lpstr>0.5. Policy on Plagiarism</vt:lpstr>
      <vt:lpstr>0.6.0. Disability Services</vt:lpstr>
      <vt:lpstr>0.6.1. Health-related absences</vt:lpstr>
      <vt:lpstr>Questions? Comments? Feedback?</vt:lpstr>
      <vt:lpstr>Course Website:  https://jef.works/genomic-data-visualization/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 Fan</dc:creator>
  <cp:lastModifiedBy>Jean Fan</cp:lastModifiedBy>
  <cp:revision>4</cp:revision>
  <dcterms:created xsi:type="dcterms:W3CDTF">2021-08-06T15:47:41Z</dcterms:created>
  <dcterms:modified xsi:type="dcterms:W3CDTF">2021-08-26T15:02:18Z</dcterms:modified>
</cp:coreProperties>
</file>