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90" r:id="rId3"/>
    <p:sldId id="304" r:id="rId4"/>
    <p:sldId id="292" r:id="rId5"/>
    <p:sldId id="305" r:id="rId6"/>
    <p:sldId id="295" r:id="rId7"/>
    <p:sldId id="297" r:id="rId8"/>
    <p:sldId id="293" r:id="rId9"/>
    <p:sldId id="306" r:id="rId10"/>
    <p:sldId id="294" r:id="rId11"/>
    <p:sldId id="298" r:id="rId12"/>
    <p:sldId id="299" r:id="rId13"/>
    <p:sldId id="300" r:id="rId14"/>
    <p:sldId id="301" r:id="rId15"/>
    <p:sldId id="264" r:id="rId16"/>
  </p:sldIdLst>
  <p:sldSz cx="6858000" cy="9144000" type="letter"/>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ela Viviana Montero Pérez" initials="PVMP" lastIdx="1" clrIdx="0">
    <p:extLst>
      <p:ext uri="{19B8F6BF-5375-455C-9EA6-DF929625EA0E}">
        <p15:presenceInfo xmlns:p15="http://schemas.microsoft.com/office/powerpoint/2012/main" userId="Pamela Viviana Montero Pér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25356F"/>
    <a:srgbClr val="B01818"/>
    <a:srgbClr val="004070"/>
    <a:srgbClr val="33CCCC"/>
    <a:srgbClr val="008080"/>
    <a:srgbClr val="262626"/>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6723" autoAdjust="0"/>
  </p:normalViewPr>
  <p:slideViewPr>
    <p:cSldViewPr snapToGrid="0">
      <p:cViewPr varScale="1">
        <p:scale>
          <a:sx n="55" d="100"/>
          <a:sy n="55" d="100"/>
        </p:scale>
        <p:origin x="21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1"/>
            <a:ext cx="3962400" cy="344091"/>
          </a:xfrm>
          <a:prstGeom prst="rect">
            <a:avLst/>
          </a:prstGeom>
        </p:spPr>
        <p:txBody>
          <a:bodyPr vert="horz" lIns="91440" tIns="45720" rIns="91440" bIns="45720" rtlCol="0"/>
          <a:lstStyle>
            <a:lvl1pPr algn="l">
              <a:defRPr sz="1200"/>
            </a:lvl1pPr>
          </a:lstStyle>
          <a:p>
            <a:endParaRPr lang="es-CR" dirty="0"/>
          </a:p>
        </p:txBody>
      </p:sp>
      <p:sp>
        <p:nvSpPr>
          <p:cNvPr id="3" name="Marcador de fecha 2"/>
          <p:cNvSpPr>
            <a:spLocks noGrp="1"/>
          </p:cNvSpPr>
          <p:nvPr>
            <p:ph type="dt" idx="1"/>
          </p:nvPr>
        </p:nvSpPr>
        <p:spPr>
          <a:xfrm>
            <a:off x="5179484" y="1"/>
            <a:ext cx="3962400" cy="344091"/>
          </a:xfrm>
          <a:prstGeom prst="rect">
            <a:avLst/>
          </a:prstGeom>
        </p:spPr>
        <p:txBody>
          <a:bodyPr vert="horz" lIns="91440" tIns="45720" rIns="91440" bIns="45720" rtlCol="0"/>
          <a:lstStyle>
            <a:lvl1pPr algn="r">
              <a:defRPr sz="1200"/>
            </a:lvl1pPr>
          </a:lstStyle>
          <a:p>
            <a:fld id="{C4B8DDE3-8686-43C8-BF49-260342CB4E98}" type="datetimeFigureOut">
              <a:rPr lang="es-CR" smtClean="0"/>
              <a:t>26/4/2025</a:t>
            </a:fld>
            <a:endParaRPr lang="es-CR" dirty="0"/>
          </a:p>
        </p:txBody>
      </p:sp>
      <p:sp>
        <p:nvSpPr>
          <p:cNvPr id="4" name="Marcador de imagen de diapositiva 3"/>
          <p:cNvSpPr>
            <a:spLocks noGrp="1" noRot="1" noChangeAspect="1"/>
          </p:cNvSpPr>
          <p:nvPr>
            <p:ph type="sldImg" idx="2"/>
          </p:nvPr>
        </p:nvSpPr>
        <p:spPr>
          <a:xfrm>
            <a:off x="3703638" y="857250"/>
            <a:ext cx="1736725" cy="2314575"/>
          </a:xfrm>
          <a:prstGeom prst="rect">
            <a:avLst/>
          </a:prstGeom>
          <a:noFill/>
          <a:ln w="12700">
            <a:solidFill>
              <a:prstClr val="black"/>
            </a:solidFill>
          </a:ln>
        </p:spPr>
        <p:txBody>
          <a:bodyPr vert="horz" lIns="91440" tIns="45720" rIns="91440" bIns="45720" rtlCol="0" anchor="ctr"/>
          <a:lstStyle/>
          <a:p>
            <a:endParaRPr lang="es-CR" dirty="0"/>
          </a:p>
        </p:txBody>
      </p:sp>
      <p:sp>
        <p:nvSpPr>
          <p:cNvPr id="5" name="Marcador de notas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Marcador de pie de página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s-CR" dirty="0"/>
          </a:p>
        </p:txBody>
      </p:sp>
      <p:sp>
        <p:nvSpPr>
          <p:cNvPr id="7" name="Marcador de número de diapositiva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D846667-89DA-4E3A-A7D2-FDDF19758B18}" type="slidenum">
              <a:rPr lang="es-CR" smtClean="0"/>
              <a:t>‹Nº›</a:t>
            </a:fld>
            <a:endParaRPr lang="es-CR" dirty="0"/>
          </a:p>
        </p:txBody>
      </p:sp>
    </p:spTree>
    <p:extLst>
      <p:ext uri="{BB962C8B-B14F-4D97-AF65-F5344CB8AC3E}">
        <p14:creationId xmlns:p14="http://schemas.microsoft.com/office/powerpoint/2010/main" val="3336385810"/>
      </p:ext>
    </p:extLst>
  </p:cSld>
  <p:clrMap bg1="lt1" tx1="dk1" bg2="lt2" tx2="dk2" accent1="accent1" accent2="accent2" accent3="accent3" accent4="accent4" accent5="accent5" accent6="accent6" hlink="hlink" folHlink="folHlink"/>
  <p:notesStyle>
    <a:lvl1pPr marL="0" algn="l" defTabSz="473019" rtl="0" eaLnBrk="1" latinLnBrk="0" hangingPunct="1">
      <a:defRPr sz="621" kern="1200">
        <a:solidFill>
          <a:schemeClr val="tx1"/>
        </a:solidFill>
        <a:latin typeface="+mn-lt"/>
        <a:ea typeface="+mn-ea"/>
        <a:cs typeface="+mn-cs"/>
      </a:defRPr>
    </a:lvl1pPr>
    <a:lvl2pPr marL="236510" algn="l" defTabSz="473019" rtl="0" eaLnBrk="1" latinLnBrk="0" hangingPunct="1">
      <a:defRPr sz="621" kern="1200">
        <a:solidFill>
          <a:schemeClr val="tx1"/>
        </a:solidFill>
        <a:latin typeface="+mn-lt"/>
        <a:ea typeface="+mn-ea"/>
        <a:cs typeface="+mn-cs"/>
      </a:defRPr>
    </a:lvl2pPr>
    <a:lvl3pPr marL="473019" algn="l" defTabSz="473019" rtl="0" eaLnBrk="1" latinLnBrk="0" hangingPunct="1">
      <a:defRPr sz="621" kern="1200">
        <a:solidFill>
          <a:schemeClr val="tx1"/>
        </a:solidFill>
        <a:latin typeface="+mn-lt"/>
        <a:ea typeface="+mn-ea"/>
        <a:cs typeface="+mn-cs"/>
      </a:defRPr>
    </a:lvl3pPr>
    <a:lvl4pPr marL="709529" algn="l" defTabSz="473019" rtl="0" eaLnBrk="1" latinLnBrk="0" hangingPunct="1">
      <a:defRPr sz="621" kern="1200">
        <a:solidFill>
          <a:schemeClr val="tx1"/>
        </a:solidFill>
        <a:latin typeface="+mn-lt"/>
        <a:ea typeface="+mn-ea"/>
        <a:cs typeface="+mn-cs"/>
      </a:defRPr>
    </a:lvl4pPr>
    <a:lvl5pPr marL="946038" algn="l" defTabSz="473019" rtl="0" eaLnBrk="1" latinLnBrk="0" hangingPunct="1">
      <a:defRPr sz="621" kern="1200">
        <a:solidFill>
          <a:schemeClr val="tx1"/>
        </a:solidFill>
        <a:latin typeface="+mn-lt"/>
        <a:ea typeface="+mn-ea"/>
        <a:cs typeface="+mn-cs"/>
      </a:defRPr>
    </a:lvl5pPr>
    <a:lvl6pPr marL="1182548" algn="l" defTabSz="473019" rtl="0" eaLnBrk="1" latinLnBrk="0" hangingPunct="1">
      <a:defRPr sz="621" kern="1200">
        <a:solidFill>
          <a:schemeClr val="tx1"/>
        </a:solidFill>
        <a:latin typeface="+mn-lt"/>
        <a:ea typeface="+mn-ea"/>
        <a:cs typeface="+mn-cs"/>
      </a:defRPr>
    </a:lvl6pPr>
    <a:lvl7pPr marL="1419057" algn="l" defTabSz="473019" rtl="0" eaLnBrk="1" latinLnBrk="0" hangingPunct="1">
      <a:defRPr sz="621" kern="1200">
        <a:solidFill>
          <a:schemeClr val="tx1"/>
        </a:solidFill>
        <a:latin typeface="+mn-lt"/>
        <a:ea typeface="+mn-ea"/>
        <a:cs typeface="+mn-cs"/>
      </a:defRPr>
    </a:lvl7pPr>
    <a:lvl8pPr marL="1655567" algn="l" defTabSz="473019" rtl="0" eaLnBrk="1" latinLnBrk="0" hangingPunct="1">
      <a:defRPr sz="621" kern="1200">
        <a:solidFill>
          <a:schemeClr val="tx1"/>
        </a:solidFill>
        <a:latin typeface="+mn-lt"/>
        <a:ea typeface="+mn-ea"/>
        <a:cs typeface="+mn-cs"/>
      </a:defRPr>
    </a:lvl8pPr>
    <a:lvl9pPr marL="1892076" algn="l" defTabSz="473019" rtl="0" eaLnBrk="1" latinLnBrk="0" hangingPunct="1">
      <a:defRPr sz="62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703638" y="857250"/>
            <a:ext cx="1736725" cy="2314575"/>
          </a:xfrm>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CD846667-89DA-4E3A-A7D2-FDDF19758B18}" type="slidenum">
              <a:rPr lang="es-CR" smtClean="0"/>
              <a:t>1</a:t>
            </a:fld>
            <a:endParaRPr lang="es-CR" dirty="0"/>
          </a:p>
        </p:txBody>
      </p:sp>
    </p:spTree>
    <p:extLst>
      <p:ext uri="{BB962C8B-B14F-4D97-AF65-F5344CB8AC3E}">
        <p14:creationId xmlns:p14="http://schemas.microsoft.com/office/powerpoint/2010/main" val="30784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703638" y="857250"/>
            <a:ext cx="1736725" cy="2314575"/>
          </a:xfrm>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CD846667-89DA-4E3A-A7D2-FDDF19758B18}" type="slidenum">
              <a:rPr lang="es-CR" smtClean="0"/>
              <a:t>10</a:t>
            </a:fld>
            <a:endParaRPr lang="es-CR" dirty="0"/>
          </a:p>
        </p:txBody>
      </p:sp>
    </p:spTree>
    <p:extLst>
      <p:ext uri="{BB962C8B-B14F-4D97-AF65-F5344CB8AC3E}">
        <p14:creationId xmlns:p14="http://schemas.microsoft.com/office/powerpoint/2010/main" val="300566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703638" y="857250"/>
            <a:ext cx="1736725" cy="2314575"/>
          </a:xfrm>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CD846667-89DA-4E3A-A7D2-FDDF19758B18}" type="slidenum">
              <a:rPr lang="es-CR" smtClean="0"/>
              <a:t>11</a:t>
            </a:fld>
            <a:endParaRPr lang="es-CR" dirty="0"/>
          </a:p>
        </p:txBody>
      </p:sp>
    </p:spTree>
    <p:extLst>
      <p:ext uri="{BB962C8B-B14F-4D97-AF65-F5344CB8AC3E}">
        <p14:creationId xmlns:p14="http://schemas.microsoft.com/office/powerpoint/2010/main" val="4072943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703638" y="857250"/>
            <a:ext cx="1736725" cy="2314575"/>
          </a:xfrm>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CD846667-89DA-4E3A-A7D2-FDDF19758B18}" type="slidenum">
              <a:rPr lang="es-CR" smtClean="0"/>
              <a:t>12</a:t>
            </a:fld>
            <a:endParaRPr lang="es-CR" dirty="0"/>
          </a:p>
        </p:txBody>
      </p:sp>
    </p:spTree>
    <p:extLst>
      <p:ext uri="{BB962C8B-B14F-4D97-AF65-F5344CB8AC3E}">
        <p14:creationId xmlns:p14="http://schemas.microsoft.com/office/powerpoint/2010/main" val="2514933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703638" y="857250"/>
            <a:ext cx="1736725" cy="2314575"/>
          </a:xfrm>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CD846667-89DA-4E3A-A7D2-FDDF19758B18}" type="slidenum">
              <a:rPr lang="es-CR" smtClean="0"/>
              <a:t>13</a:t>
            </a:fld>
            <a:endParaRPr lang="es-CR" dirty="0"/>
          </a:p>
        </p:txBody>
      </p:sp>
    </p:spTree>
    <p:extLst>
      <p:ext uri="{BB962C8B-B14F-4D97-AF65-F5344CB8AC3E}">
        <p14:creationId xmlns:p14="http://schemas.microsoft.com/office/powerpoint/2010/main" val="430411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703638" y="857250"/>
            <a:ext cx="1736725" cy="2314575"/>
          </a:xfrm>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CD846667-89DA-4E3A-A7D2-FDDF19758B18}" type="slidenum">
              <a:rPr lang="es-CR" smtClean="0"/>
              <a:t>14</a:t>
            </a:fld>
            <a:endParaRPr lang="es-CR" dirty="0"/>
          </a:p>
        </p:txBody>
      </p:sp>
    </p:spTree>
    <p:extLst>
      <p:ext uri="{BB962C8B-B14F-4D97-AF65-F5344CB8AC3E}">
        <p14:creationId xmlns:p14="http://schemas.microsoft.com/office/powerpoint/2010/main" val="2262689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703638" y="857250"/>
            <a:ext cx="1736725" cy="2314575"/>
          </a:xfrm>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CD846667-89DA-4E3A-A7D2-FDDF19758B18}" type="slidenum">
              <a:rPr lang="es-CR" smtClean="0"/>
              <a:t>15</a:t>
            </a:fld>
            <a:endParaRPr lang="es-CR" dirty="0"/>
          </a:p>
        </p:txBody>
      </p:sp>
    </p:spTree>
    <p:extLst>
      <p:ext uri="{BB962C8B-B14F-4D97-AF65-F5344CB8AC3E}">
        <p14:creationId xmlns:p14="http://schemas.microsoft.com/office/powerpoint/2010/main" val="2215365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703638" y="857250"/>
            <a:ext cx="1736725" cy="2314575"/>
          </a:xfrm>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CD846667-89DA-4E3A-A7D2-FDDF19758B18}" type="slidenum">
              <a:rPr lang="es-CR" smtClean="0"/>
              <a:t>2</a:t>
            </a:fld>
            <a:endParaRPr lang="es-CR" dirty="0"/>
          </a:p>
        </p:txBody>
      </p:sp>
    </p:spTree>
    <p:extLst>
      <p:ext uri="{BB962C8B-B14F-4D97-AF65-F5344CB8AC3E}">
        <p14:creationId xmlns:p14="http://schemas.microsoft.com/office/powerpoint/2010/main" val="3099413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703638" y="857250"/>
            <a:ext cx="1736725" cy="2314575"/>
          </a:xfrm>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CD846667-89DA-4E3A-A7D2-FDDF19758B18}" type="slidenum">
              <a:rPr lang="es-CR" smtClean="0"/>
              <a:t>3</a:t>
            </a:fld>
            <a:endParaRPr lang="es-CR" dirty="0"/>
          </a:p>
        </p:txBody>
      </p:sp>
    </p:spTree>
    <p:extLst>
      <p:ext uri="{BB962C8B-B14F-4D97-AF65-F5344CB8AC3E}">
        <p14:creationId xmlns:p14="http://schemas.microsoft.com/office/powerpoint/2010/main" val="682721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703638" y="857250"/>
            <a:ext cx="1736725" cy="2314575"/>
          </a:xfrm>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CD846667-89DA-4E3A-A7D2-FDDF19758B18}" type="slidenum">
              <a:rPr lang="es-CR" smtClean="0"/>
              <a:t>4</a:t>
            </a:fld>
            <a:endParaRPr lang="es-CR" dirty="0"/>
          </a:p>
        </p:txBody>
      </p:sp>
    </p:spTree>
    <p:extLst>
      <p:ext uri="{BB962C8B-B14F-4D97-AF65-F5344CB8AC3E}">
        <p14:creationId xmlns:p14="http://schemas.microsoft.com/office/powerpoint/2010/main" val="349850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703638" y="857250"/>
            <a:ext cx="1736725" cy="2314575"/>
          </a:xfrm>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CD846667-89DA-4E3A-A7D2-FDDF19758B18}" type="slidenum">
              <a:rPr lang="es-CR" smtClean="0"/>
              <a:t>5</a:t>
            </a:fld>
            <a:endParaRPr lang="es-CR" dirty="0"/>
          </a:p>
        </p:txBody>
      </p:sp>
    </p:spTree>
    <p:extLst>
      <p:ext uri="{BB962C8B-B14F-4D97-AF65-F5344CB8AC3E}">
        <p14:creationId xmlns:p14="http://schemas.microsoft.com/office/powerpoint/2010/main" val="3599769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703638" y="857250"/>
            <a:ext cx="1736725" cy="2314575"/>
          </a:xfrm>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CD846667-89DA-4E3A-A7D2-FDDF19758B18}" type="slidenum">
              <a:rPr lang="es-CR" smtClean="0"/>
              <a:t>6</a:t>
            </a:fld>
            <a:endParaRPr lang="es-CR" dirty="0"/>
          </a:p>
        </p:txBody>
      </p:sp>
    </p:spTree>
    <p:extLst>
      <p:ext uri="{BB962C8B-B14F-4D97-AF65-F5344CB8AC3E}">
        <p14:creationId xmlns:p14="http://schemas.microsoft.com/office/powerpoint/2010/main" val="1375637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703638" y="857250"/>
            <a:ext cx="1736725" cy="2314575"/>
          </a:xfrm>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CD846667-89DA-4E3A-A7D2-FDDF19758B18}" type="slidenum">
              <a:rPr lang="es-CR" smtClean="0"/>
              <a:t>7</a:t>
            </a:fld>
            <a:endParaRPr lang="es-CR" dirty="0"/>
          </a:p>
        </p:txBody>
      </p:sp>
    </p:spTree>
    <p:extLst>
      <p:ext uri="{BB962C8B-B14F-4D97-AF65-F5344CB8AC3E}">
        <p14:creationId xmlns:p14="http://schemas.microsoft.com/office/powerpoint/2010/main" val="2830457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703638" y="857250"/>
            <a:ext cx="1736725" cy="2314575"/>
          </a:xfrm>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CD846667-89DA-4E3A-A7D2-FDDF19758B18}" type="slidenum">
              <a:rPr lang="es-CR" smtClean="0"/>
              <a:t>8</a:t>
            </a:fld>
            <a:endParaRPr lang="es-CR" dirty="0"/>
          </a:p>
        </p:txBody>
      </p:sp>
    </p:spTree>
    <p:extLst>
      <p:ext uri="{BB962C8B-B14F-4D97-AF65-F5344CB8AC3E}">
        <p14:creationId xmlns:p14="http://schemas.microsoft.com/office/powerpoint/2010/main" val="792281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703638" y="857250"/>
            <a:ext cx="1736725" cy="2314575"/>
          </a:xfrm>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10"/>
          </p:nvPr>
        </p:nvSpPr>
        <p:spPr/>
        <p:txBody>
          <a:bodyPr/>
          <a:lstStyle/>
          <a:p>
            <a:fld id="{CD846667-89DA-4E3A-A7D2-FDDF19758B18}" type="slidenum">
              <a:rPr lang="es-CR" smtClean="0"/>
              <a:t>9</a:t>
            </a:fld>
            <a:endParaRPr lang="es-CR" dirty="0"/>
          </a:p>
        </p:txBody>
      </p:sp>
    </p:spTree>
    <p:extLst>
      <p:ext uri="{BB962C8B-B14F-4D97-AF65-F5344CB8AC3E}">
        <p14:creationId xmlns:p14="http://schemas.microsoft.com/office/powerpoint/2010/main" val="250692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5"/>
            <a:ext cx="5829300" cy="31834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4802718"/>
            <a:ext cx="5143500" cy="2207683"/>
          </a:xfrm>
        </p:spPr>
        <p:txBody>
          <a:bodyPr/>
          <a:lstStyle>
            <a:lvl1pPr marL="0" indent="0" algn="ctr">
              <a:buNone/>
              <a:defRPr sz="1800"/>
            </a:lvl1pPr>
            <a:lvl2pPr marL="342887" indent="0" algn="ctr">
              <a:buNone/>
              <a:defRPr sz="1500"/>
            </a:lvl2pPr>
            <a:lvl3pPr marL="685774" indent="0" algn="ctr">
              <a:buNone/>
              <a:defRPr sz="1351"/>
            </a:lvl3pPr>
            <a:lvl4pPr marL="1028661" indent="0" algn="ctr">
              <a:buNone/>
              <a:defRPr sz="1200"/>
            </a:lvl4pPr>
            <a:lvl5pPr marL="1371548" indent="0" algn="ctr">
              <a:buNone/>
              <a:defRPr sz="1200"/>
            </a:lvl5pPr>
            <a:lvl6pPr marL="1714436" indent="0" algn="ctr">
              <a:buNone/>
              <a:defRPr sz="1200"/>
            </a:lvl6pPr>
            <a:lvl7pPr marL="2057323" indent="0" algn="ctr">
              <a:buNone/>
              <a:defRPr sz="1200"/>
            </a:lvl7pPr>
            <a:lvl8pPr marL="2400211" indent="0" algn="ctr">
              <a:buNone/>
              <a:defRPr sz="1200"/>
            </a:lvl8pPr>
            <a:lvl9pPr marL="2743098" indent="0" algn="ctr">
              <a:buNone/>
              <a:defRPr sz="12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4D49C8A-3867-47EF-87C5-B6EA2C3AF861}" type="datetimeFigureOut">
              <a:rPr lang="es-CR" smtClean="0"/>
              <a:t>26/4/2025</a:t>
            </a:fld>
            <a:endParaRPr lang="es-CR" dirty="0"/>
          </a:p>
        </p:txBody>
      </p:sp>
      <p:sp>
        <p:nvSpPr>
          <p:cNvPr id="5" name="Footer Placeholder 4"/>
          <p:cNvSpPr>
            <a:spLocks noGrp="1"/>
          </p:cNvSpPr>
          <p:nvPr>
            <p:ph type="ftr" sz="quarter" idx="11"/>
          </p:nvPr>
        </p:nvSpPr>
        <p:spPr/>
        <p:txBody>
          <a:bodyPr/>
          <a:lstStyle/>
          <a:p>
            <a:endParaRPr lang="es-CR" dirty="0"/>
          </a:p>
        </p:txBody>
      </p:sp>
      <p:sp>
        <p:nvSpPr>
          <p:cNvPr id="6" name="Slide Number Placeholder 5"/>
          <p:cNvSpPr>
            <a:spLocks noGrp="1"/>
          </p:cNvSpPr>
          <p:nvPr>
            <p:ph type="sldNum" sz="quarter" idx="12"/>
          </p:nvPr>
        </p:nvSpPr>
        <p:spPr/>
        <p:txBody>
          <a:bodyPr/>
          <a:lstStyle/>
          <a:p>
            <a:fld id="{5118A634-7101-4A85-A9BA-3FAE4CF2698D}" type="slidenum">
              <a:rPr lang="es-CR" smtClean="0"/>
              <a:t>‹Nº›</a:t>
            </a:fld>
            <a:endParaRPr lang="es-CR" dirty="0"/>
          </a:p>
        </p:txBody>
      </p:sp>
    </p:spTree>
    <p:extLst>
      <p:ext uri="{BB962C8B-B14F-4D97-AF65-F5344CB8AC3E}">
        <p14:creationId xmlns:p14="http://schemas.microsoft.com/office/powerpoint/2010/main" val="170820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4D49C8A-3867-47EF-87C5-B6EA2C3AF861}" type="datetimeFigureOut">
              <a:rPr lang="es-CR" smtClean="0"/>
              <a:t>26/4/2025</a:t>
            </a:fld>
            <a:endParaRPr lang="es-CR" dirty="0"/>
          </a:p>
        </p:txBody>
      </p:sp>
      <p:sp>
        <p:nvSpPr>
          <p:cNvPr id="5" name="Footer Placeholder 4"/>
          <p:cNvSpPr>
            <a:spLocks noGrp="1"/>
          </p:cNvSpPr>
          <p:nvPr>
            <p:ph type="ftr" sz="quarter" idx="11"/>
          </p:nvPr>
        </p:nvSpPr>
        <p:spPr/>
        <p:txBody>
          <a:bodyPr/>
          <a:lstStyle/>
          <a:p>
            <a:endParaRPr lang="es-CR" dirty="0"/>
          </a:p>
        </p:txBody>
      </p:sp>
      <p:sp>
        <p:nvSpPr>
          <p:cNvPr id="6" name="Slide Number Placeholder 5"/>
          <p:cNvSpPr>
            <a:spLocks noGrp="1"/>
          </p:cNvSpPr>
          <p:nvPr>
            <p:ph type="sldNum" sz="quarter" idx="12"/>
          </p:nvPr>
        </p:nvSpPr>
        <p:spPr/>
        <p:txBody>
          <a:bodyPr/>
          <a:lstStyle/>
          <a:p>
            <a:fld id="{5118A634-7101-4A85-A9BA-3FAE4CF2698D}" type="slidenum">
              <a:rPr lang="es-CR" smtClean="0"/>
              <a:t>‹Nº›</a:t>
            </a:fld>
            <a:endParaRPr lang="es-CR" dirty="0"/>
          </a:p>
        </p:txBody>
      </p:sp>
    </p:spTree>
    <p:extLst>
      <p:ext uri="{BB962C8B-B14F-4D97-AF65-F5344CB8AC3E}">
        <p14:creationId xmlns:p14="http://schemas.microsoft.com/office/powerpoint/2010/main" val="1117448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8" y="486836"/>
            <a:ext cx="1478756" cy="774911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9" y="486836"/>
            <a:ext cx="4350544" cy="77491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4D49C8A-3867-47EF-87C5-B6EA2C3AF861}" type="datetimeFigureOut">
              <a:rPr lang="es-CR" smtClean="0"/>
              <a:t>26/4/2025</a:t>
            </a:fld>
            <a:endParaRPr lang="es-CR" dirty="0"/>
          </a:p>
        </p:txBody>
      </p:sp>
      <p:sp>
        <p:nvSpPr>
          <p:cNvPr id="5" name="Footer Placeholder 4"/>
          <p:cNvSpPr>
            <a:spLocks noGrp="1"/>
          </p:cNvSpPr>
          <p:nvPr>
            <p:ph type="ftr" sz="quarter" idx="11"/>
          </p:nvPr>
        </p:nvSpPr>
        <p:spPr/>
        <p:txBody>
          <a:bodyPr/>
          <a:lstStyle/>
          <a:p>
            <a:endParaRPr lang="es-CR" dirty="0"/>
          </a:p>
        </p:txBody>
      </p:sp>
      <p:sp>
        <p:nvSpPr>
          <p:cNvPr id="6" name="Slide Number Placeholder 5"/>
          <p:cNvSpPr>
            <a:spLocks noGrp="1"/>
          </p:cNvSpPr>
          <p:nvPr>
            <p:ph type="sldNum" sz="quarter" idx="12"/>
          </p:nvPr>
        </p:nvSpPr>
        <p:spPr/>
        <p:txBody>
          <a:bodyPr/>
          <a:lstStyle/>
          <a:p>
            <a:fld id="{5118A634-7101-4A85-A9BA-3FAE4CF2698D}" type="slidenum">
              <a:rPr lang="es-CR" smtClean="0"/>
              <a:t>‹Nº›</a:t>
            </a:fld>
            <a:endParaRPr lang="es-CR" dirty="0"/>
          </a:p>
        </p:txBody>
      </p:sp>
    </p:spTree>
    <p:extLst>
      <p:ext uri="{BB962C8B-B14F-4D97-AF65-F5344CB8AC3E}">
        <p14:creationId xmlns:p14="http://schemas.microsoft.com/office/powerpoint/2010/main" val="7223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4D49C8A-3867-47EF-87C5-B6EA2C3AF861}" type="datetimeFigureOut">
              <a:rPr lang="es-CR" smtClean="0"/>
              <a:t>26/4/2025</a:t>
            </a:fld>
            <a:endParaRPr lang="es-CR" dirty="0"/>
          </a:p>
        </p:txBody>
      </p:sp>
      <p:sp>
        <p:nvSpPr>
          <p:cNvPr id="5" name="Footer Placeholder 4"/>
          <p:cNvSpPr>
            <a:spLocks noGrp="1"/>
          </p:cNvSpPr>
          <p:nvPr>
            <p:ph type="ftr" sz="quarter" idx="11"/>
          </p:nvPr>
        </p:nvSpPr>
        <p:spPr/>
        <p:txBody>
          <a:bodyPr/>
          <a:lstStyle/>
          <a:p>
            <a:endParaRPr lang="es-CR" dirty="0"/>
          </a:p>
        </p:txBody>
      </p:sp>
      <p:sp>
        <p:nvSpPr>
          <p:cNvPr id="6" name="Slide Number Placeholder 5"/>
          <p:cNvSpPr>
            <a:spLocks noGrp="1"/>
          </p:cNvSpPr>
          <p:nvPr>
            <p:ph type="sldNum" sz="quarter" idx="12"/>
          </p:nvPr>
        </p:nvSpPr>
        <p:spPr/>
        <p:txBody>
          <a:bodyPr/>
          <a:lstStyle/>
          <a:p>
            <a:fld id="{5118A634-7101-4A85-A9BA-3FAE4CF2698D}" type="slidenum">
              <a:rPr lang="es-CR" smtClean="0"/>
              <a:t>‹Nº›</a:t>
            </a:fld>
            <a:endParaRPr lang="es-CR" dirty="0"/>
          </a:p>
        </p:txBody>
      </p:sp>
    </p:spTree>
    <p:extLst>
      <p:ext uri="{BB962C8B-B14F-4D97-AF65-F5344CB8AC3E}">
        <p14:creationId xmlns:p14="http://schemas.microsoft.com/office/powerpoint/2010/main" val="1180522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8" y="2279658"/>
            <a:ext cx="5915025" cy="3803649"/>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8" y="6119290"/>
            <a:ext cx="5915025" cy="2000249"/>
          </a:xfrm>
        </p:spPr>
        <p:txBody>
          <a:bodyPr/>
          <a:lstStyle>
            <a:lvl1pPr marL="0" indent="0">
              <a:buNone/>
              <a:defRPr sz="1800">
                <a:solidFill>
                  <a:schemeClr val="tx1"/>
                </a:solidFill>
              </a:defRPr>
            </a:lvl1pPr>
            <a:lvl2pPr marL="342887" indent="0">
              <a:buNone/>
              <a:defRPr sz="1500">
                <a:solidFill>
                  <a:schemeClr val="tx1">
                    <a:tint val="75000"/>
                  </a:schemeClr>
                </a:solidFill>
              </a:defRPr>
            </a:lvl2pPr>
            <a:lvl3pPr marL="685774" indent="0">
              <a:buNone/>
              <a:defRPr sz="1351">
                <a:solidFill>
                  <a:schemeClr val="tx1">
                    <a:tint val="75000"/>
                  </a:schemeClr>
                </a:solidFill>
              </a:defRPr>
            </a:lvl3pPr>
            <a:lvl4pPr marL="1028661" indent="0">
              <a:buNone/>
              <a:defRPr sz="1200">
                <a:solidFill>
                  <a:schemeClr val="tx1">
                    <a:tint val="75000"/>
                  </a:schemeClr>
                </a:solidFill>
              </a:defRPr>
            </a:lvl4pPr>
            <a:lvl5pPr marL="1371548" indent="0">
              <a:buNone/>
              <a:defRPr sz="1200">
                <a:solidFill>
                  <a:schemeClr val="tx1">
                    <a:tint val="75000"/>
                  </a:schemeClr>
                </a:solidFill>
              </a:defRPr>
            </a:lvl5pPr>
            <a:lvl6pPr marL="1714436" indent="0">
              <a:buNone/>
              <a:defRPr sz="1200">
                <a:solidFill>
                  <a:schemeClr val="tx1">
                    <a:tint val="75000"/>
                  </a:schemeClr>
                </a:solidFill>
              </a:defRPr>
            </a:lvl6pPr>
            <a:lvl7pPr marL="2057323" indent="0">
              <a:buNone/>
              <a:defRPr sz="1200">
                <a:solidFill>
                  <a:schemeClr val="tx1">
                    <a:tint val="75000"/>
                  </a:schemeClr>
                </a:solidFill>
              </a:defRPr>
            </a:lvl7pPr>
            <a:lvl8pPr marL="2400211" indent="0">
              <a:buNone/>
              <a:defRPr sz="1200">
                <a:solidFill>
                  <a:schemeClr val="tx1">
                    <a:tint val="75000"/>
                  </a:schemeClr>
                </a:solidFill>
              </a:defRPr>
            </a:lvl8pPr>
            <a:lvl9pPr marL="2743098" indent="0">
              <a:buNone/>
              <a:defRPr sz="12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4D49C8A-3867-47EF-87C5-B6EA2C3AF861}" type="datetimeFigureOut">
              <a:rPr lang="es-CR" smtClean="0"/>
              <a:t>26/4/2025</a:t>
            </a:fld>
            <a:endParaRPr lang="es-CR" dirty="0"/>
          </a:p>
        </p:txBody>
      </p:sp>
      <p:sp>
        <p:nvSpPr>
          <p:cNvPr id="5" name="Footer Placeholder 4"/>
          <p:cNvSpPr>
            <a:spLocks noGrp="1"/>
          </p:cNvSpPr>
          <p:nvPr>
            <p:ph type="ftr" sz="quarter" idx="11"/>
          </p:nvPr>
        </p:nvSpPr>
        <p:spPr/>
        <p:txBody>
          <a:bodyPr/>
          <a:lstStyle/>
          <a:p>
            <a:endParaRPr lang="es-CR" dirty="0"/>
          </a:p>
        </p:txBody>
      </p:sp>
      <p:sp>
        <p:nvSpPr>
          <p:cNvPr id="6" name="Slide Number Placeholder 5"/>
          <p:cNvSpPr>
            <a:spLocks noGrp="1"/>
          </p:cNvSpPr>
          <p:nvPr>
            <p:ph type="sldNum" sz="quarter" idx="12"/>
          </p:nvPr>
        </p:nvSpPr>
        <p:spPr/>
        <p:txBody>
          <a:bodyPr/>
          <a:lstStyle/>
          <a:p>
            <a:fld id="{5118A634-7101-4A85-A9BA-3FAE4CF2698D}" type="slidenum">
              <a:rPr lang="es-CR" smtClean="0"/>
              <a:t>‹Nº›</a:t>
            </a:fld>
            <a:endParaRPr lang="es-CR" dirty="0"/>
          </a:p>
        </p:txBody>
      </p:sp>
    </p:spTree>
    <p:extLst>
      <p:ext uri="{BB962C8B-B14F-4D97-AF65-F5344CB8AC3E}">
        <p14:creationId xmlns:p14="http://schemas.microsoft.com/office/powerpoint/2010/main" val="649157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4D49C8A-3867-47EF-87C5-B6EA2C3AF861}" type="datetimeFigureOut">
              <a:rPr lang="es-CR" smtClean="0"/>
              <a:t>26/4/2025</a:t>
            </a:fld>
            <a:endParaRPr lang="es-CR" dirty="0"/>
          </a:p>
        </p:txBody>
      </p:sp>
      <p:sp>
        <p:nvSpPr>
          <p:cNvPr id="6" name="Footer Placeholder 5"/>
          <p:cNvSpPr>
            <a:spLocks noGrp="1"/>
          </p:cNvSpPr>
          <p:nvPr>
            <p:ph type="ftr" sz="quarter" idx="11"/>
          </p:nvPr>
        </p:nvSpPr>
        <p:spPr/>
        <p:txBody>
          <a:bodyPr/>
          <a:lstStyle/>
          <a:p>
            <a:endParaRPr lang="es-CR" dirty="0"/>
          </a:p>
        </p:txBody>
      </p:sp>
      <p:sp>
        <p:nvSpPr>
          <p:cNvPr id="7" name="Slide Number Placeholder 6"/>
          <p:cNvSpPr>
            <a:spLocks noGrp="1"/>
          </p:cNvSpPr>
          <p:nvPr>
            <p:ph type="sldNum" sz="quarter" idx="12"/>
          </p:nvPr>
        </p:nvSpPr>
        <p:spPr/>
        <p:txBody>
          <a:bodyPr/>
          <a:lstStyle/>
          <a:p>
            <a:fld id="{5118A634-7101-4A85-A9BA-3FAE4CF2698D}" type="slidenum">
              <a:rPr lang="es-CR" smtClean="0"/>
              <a:t>‹Nº›</a:t>
            </a:fld>
            <a:endParaRPr lang="es-CR" dirty="0"/>
          </a:p>
        </p:txBody>
      </p:sp>
    </p:spTree>
    <p:extLst>
      <p:ext uri="{BB962C8B-B14F-4D97-AF65-F5344CB8AC3E}">
        <p14:creationId xmlns:p14="http://schemas.microsoft.com/office/powerpoint/2010/main" val="147294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2" y="486841"/>
            <a:ext cx="5915025" cy="176741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2" y="2241555"/>
            <a:ext cx="2901255" cy="1098549"/>
          </a:xfrm>
        </p:spPr>
        <p:txBody>
          <a:bodyPr anchor="b"/>
          <a:lstStyle>
            <a:lvl1pPr marL="0" indent="0">
              <a:buNone/>
              <a:defRPr sz="1800" b="1"/>
            </a:lvl1pPr>
            <a:lvl2pPr marL="342887" indent="0">
              <a:buNone/>
              <a:defRPr sz="1500" b="1"/>
            </a:lvl2pPr>
            <a:lvl3pPr marL="685774" indent="0">
              <a:buNone/>
              <a:defRPr sz="1351" b="1"/>
            </a:lvl3pPr>
            <a:lvl4pPr marL="1028661" indent="0">
              <a:buNone/>
              <a:defRPr sz="1200" b="1"/>
            </a:lvl4pPr>
            <a:lvl5pPr marL="1371548" indent="0">
              <a:buNone/>
              <a:defRPr sz="1200" b="1"/>
            </a:lvl5pPr>
            <a:lvl6pPr marL="1714436" indent="0">
              <a:buNone/>
              <a:defRPr sz="1200" b="1"/>
            </a:lvl6pPr>
            <a:lvl7pPr marL="2057323" indent="0">
              <a:buNone/>
              <a:defRPr sz="1200" b="1"/>
            </a:lvl7pPr>
            <a:lvl8pPr marL="2400211" indent="0">
              <a:buNone/>
              <a:defRPr sz="1200" b="1"/>
            </a:lvl8pPr>
            <a:lvl9pPr marL="2743098"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472382" y="3340100"/>
            <a:ext cx="2901255" cy="491278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6" y="2241555"/>
            <a:ext cx="2915543" cy="1098549"/>
          </a:xfrm>
        </p:spPr>
        <p:txBody>
          <a:bodyPr anchor="b"/>
          <a:lstStyle>
            <a:lvl1pPr marL="0" indent="0">
              <a:buNone/>
              <a:defRPr sz="1800" b="1"/>
            </a:lvl1pPr>
            <a:lvl2pPr marL="342887" indent="0">
              <a:buNone/>
              <a:defRPr sz="1500" b="1"/>
            </a:lvl2pPr>
            <a:lvl3pPr marL="685774" indent="0">
              <a:buNone/>
              <a:defRPr sz="1351" b="1"/>
            </a:lvl3pPr>
            <a:lvl4pPr marL="1028661" indent="0">
              <a:buNone/>
              <a:defRPr sz="1200" b="1"/>
            </a:lvl4pPr>
            <a:lvl5pPr marL="1371548" indent="0">
              <a:buNone/>
              <a:defRPr sz="1200" b="1"/>
            </a:lvl5pPr>
            <a:lvl6pPr marL="1714436" indent="0">
              <a:buNone/>
              <a:defRPr sz="1200" b="1"/>
            </a:lvl6pPr>
            <a:lvl7pPr marL="2057323" indent="0">
              <a:buNone/>
              <a:defRPr sz="1200" b="1"/>
            </a:lvl7pPr>
            <a:lvl8pPr marL="2400211" indent="0">
              <a:buNone/>
              <a:defRPr sz="1200" b="1"/>
            </a:lvl8pPr>
            <a:lvl9pPr marL="2743098"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3471866" y="3340100"/>
            <a:ext cx="2915543" cy="491278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4D49C8A-3867-47EF-87C5-B6EA2C3AF861}" type="datetimeFigureOut">
              <a:rPr lang="es-CR" smtClean="0"/>
              <a:t>26/4/2025</a:t>
            </a:fld>
            <a:endParaRPr lang="es-CR" dirty="0"/>
          </a:p>
        </p:txBody>
      </p:sp>
      <p:sp>
        <p:nvSpPr>
          <p:cNvPr id="8" name="Footer Placeholder 7"/>
          <p:cNvSpPr>
            <a:spLocks noGrp="1"/>
          </p:cNvSpPr>
          <p:nvPr>
            <p:ph type="ftr" sz="quarter" idx="11"/>
          </p:nvPr>
        </p:nvSpPr>
        <p:spPr/>
        <p:txBody>
          <a:bodyPr/>
          <a:lstStyle/>
          <a:p>
            <a:endParaRPr lang="es-CR" dirty="0"/>
          </a:p>
        </p:txBody>
      </p:sp>
      <p:sp>
        <p:nvSpPr>
          <p:cNvPr id="9" name="Slide Number Placeholder 8"/>
          <p:cNvSpPr>
            <a:spLocks noGrp="1"/>
          </p:cNvSpPr>
          <p:nvPr>
            <p:ph type="sldNum" sz="quarter" idx="12"/>
          </p:nvPr>
        </p:nvSpPr>
        <p:spPr/>
        <p:txBody>
          <a:bodyPr/>
          <a:lstStyle/>
          <a:p>
            <a:fld id="{5118A634-7101-4A85-A9BA-3FAE4CF2698D}" type="slidenum">
              <a:rPr lang="es-CR" smtClean="0"/>
              <a:t>‹Nº›</a:t>
            </a:fld>
            <a:endParaRPr lang="es-CR" dirty="0"/>
          </a:p>
        </p:txBody>
      </p:sp>
    </p:spTree>
    <p:extLst>
      <p:ext uri="{BB962C8B-B14F-4D97-AF65-F5344CB8AC3E}">
        <p14:creationId xmlns:p14="http://schemas.microsoft.com/office/powerpoint/2010/main" val="874144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4D49C8A-3867-47EF-87C5-B6EA2C3AF861}" type="datetimeFigureOut">
              <a:rPr lang="es-CR" smtClean="0"/>
              <a:t>26/4/2025</a:t>
            </a:fld>
            <a:endParaRPr lang="es-CR" dirty="0"/>
          </a:p>
        </p:txBody>
      </p:sp>
      <p:sp>
        <p:nvSpPr>
          <p:cNvPr id="4" name="Footer Placeholder 3"/>
          <p:cNvSpPr>
            <a:spLocks noGrp="1"/>
          </p:cNvSpPr>
          <p:nvPr>
            <p:ph type="ftr" sz="quarter" idx="11"/>
          </p:nvPr>
        </p:nvSpPr>
        <p:spPr/>
        <p:txBody>
          <a:bodyPr/>
          <a:lstStyle/>
          <a:p>
            <a:endParaRPr lang="es-CR" dirty="0"/>
          </a:p>
        </p:txBody>
      </p:sp>
      <p:sp>
        <p:nvSpPr>
          <p:cNvPr id="5" name="Slide Number Placeholder 4"/>
          <p:cNvSpPr>
            <a:spLocks noGrp="1"/>
          </p:cNvSpPr>
          <p:nvPr>
            <p:ph type="sldNum" sz="quarter" idx="12"/>
          </p:nvPr>
        </p:nvSpPr>
        <p:spPr/>
        <p:txBody>
          <a:bodyPr/>
          <a:lstStyle/>
          <a:p>
            <a:fld id="{5118A634-7101-4A85-A9BA-3FAE4CF2698D}" type="slidenum">
              <a:rPr lang="es-CR" smtClean="0"/>
              <a:t>‹Nº›</a:t>
            </a:fld>
            <a:endParaRPr lang="es-CR" dirty="0"/>
          </a:p>
        </p:txBody>
      </p:sp>
    </p:spTree>
    <p:extLst>
      <p:ext uri="{BB962C8B-B14F-4D97-AF65-F5344CB8AC3E}">
        <p14:creationId xmlns:p14="http://schemas.microsoft.com/office/powerpoint/2010/main" val="613550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D49C8A-3867-47EF-87C5-B6EA2C3AF861}" type="datetimeFigureOut">
              <a:rPr lang="es-CR" smtClean="0"/>
              <a:t>26/4/2025</a:t>
            </a:fld>
            <a:endParaRPr lang="es-CR" dirty="0"/>
          </a:p>
        </p:txBody>
      </p:sp>
      <p:sp>
        <p:nvSpPr>
          <p:cNvPr id="3" name="Footer Placeholder 2"/>
          <p:cNvSpPr>
            <a:spLocks noGrp="1"/>
          </p:cNvSpPr>
          <p:nvPr>
            <p:ph type="ftr" sz="quarter" idx="11"/>
          </p:nvPr>
        </p:nvSpPr>
        <p:spPr/>
        <p:txBody>
          <a:bodyPr/>
          <a:lstStyle/>
          <a:p>
            <a:endParaRPr lang="es-CR" dirty="0"/>
          </a:p>
        </p:txBody>
      </p:sp>
      <p:sp>
        <p:nvSpPr>
          <p:cNvPr id="4" name="Slide Number Placeholder 3"/>
          <p:cNvSpPr>
            <a:spLocks noGrp="1"/>
          </p:cNvSpPr>
          <p:nvPr>
            <p:ph type="sldNum" sz="quarter" idx="12"/>
          </p:nvPr>
        </p:nvSpPr>
        <p:spPr/>
        <p:txBody>
          <a:bodyPr/>
          <a:lstStyle/>
          <a:p>
            <a:fld id="{5118A634-7101-4A85-A9BA-3FAE4CF2698D}" type="slidenum">
              <a:rPr lang="es-CR" smtClean="0"/>
              <a:t>‹Nº›</a:t>
            </a:fld>
            <a:endParaRPr lang="es-CR" dirty="0"/>
          </a:p>
        </p:txBody>
      </p:sp>
    </p:spTree>
    <p:extLst>
      <p:ext uri="{BB962C8B-B14F-4D97-AF65-F5344CB8AC3E}">
        <p14:creationId xmlns:p14="http://schemas.microsoft.com/office/powerpoint/2010/main" val="1163674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6" y="1316574"/>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743203"/>
            <a:ext cx="2211884" cy="5082117"/>
          </a:xfrm>
        </p:spPr>
        <p:txBody>
          <a:bodyPr/>
          <a:lstStyle>
            <a:lvl1pPr marL="0" indent="0">
              <a:buNone/>
              <a:defRPr sz="1200"/>
            </a:lvl1pPr>
            <a:lvl2pPr marL="342887" indent="0">
              <a:buNone/>
              <a:defRPr sz="1051"/>
            </a:lvl2pPr>
            <a:lvl3pPr marL="685774" indent="0">
              <a:buNone/>
              <a:defRPr sz="900"/>
            </a:lvl3pPr>
            <a:lvl4pPr marL="1028661" indent="0">
              <a:buNone/>
              <a:defRPr sz="751"/>
            </a:lvl4pPr>
            <a:lvl5pPr marL="1371548" indent="0">
              <a:buNone/>
              <a:defRPr sz="751"/>
            </a:lvl5pPr>
            <a:lvl6pPr marL="1714436" indent="0">
              <a:buNone/>
              <a:defRPr sz="751"/>
            </a:lvl6pPr>
            <a:lvl7pPr marL="2057323" indent="0">
              <a:buNone/>
              <a:defRPr sz="751"/>
            </a:lvl7pPr>
            <a:lvl8pPr marL="2400211" indent="0">
              <a:buNone/>
              <a:defRPr sz="751"/>
            </a:lvl8pPr>
            <a:lvl9pPr marL="2743098" indent="0">
              <a:buNone/>
              <a:defRPr sz="751"/>
            </a:lvl9pPr>
          </a:lstStyle>
          <a:p>
            <a:pPr lvl="0"/>
            <a:r>
              <a:rPr lang="es-ES"/>
              <a:t>Editar el estilo de texto del patrón</a:t>
            </a:r>
          </a:p>
        </p:txBody>
      </p:sp>
      <p:sp>
        <p:nvSpPr>
          <p:cNvPr id="5" name="Date Placeholder 4"/>
          <p:cNvSpPr>
            <a:spLocks noGrp="1"/>
          </p:cNvSpPr>
          <p:nvPr>
            <p:ph type="dt" sz="half" idx="10"/>
          </p:nvPr>
        </p:nvSpPr>
        <p:spPr/>
        <p:txBody>
          <a:bodyPr/>
          <a:lstStyle/>
          <a:p>
            <a:fld id="{44D49C8A-3867-47EF-87C5-B6EA2C3AF861}" type="datetimeFigureOut">
              <a:rPr lang="es-CR" smtClean="0"/>
              <a:t>26/4/2025</a:t>
            </a:fld>
            <a:endParaRPr lang="es-CR" dirty="0"/>
          </a:p>
        </p:txBody>
      </p:sp>
      <p:sp>
        <p:nvSpPr>
          <p:cNvPr id="6" name="Footer Placeholder 5"/>
          <p:cNvSpPr>
            <a:spLocks noGrp="1"/>
          </p:cNvSpPr>
          <p:nvPr>
            <p:ph type="ftr" sz="quarter" idx="11"/>
          </p:nvPr>
        </p:nvSpPr>
        <p:spPr/>
        <p:txBody>
          <a:bodyPr/>
          <a:lstStyle/>
          <a:p>
            <a:endParaRPr lang="es-CR" dirty="0"/>
          </a:p>
        </p:txBody>
      </p:sp>
      <p:sp>
        <p:nvSpPr>
          <p:cNvPr id="7" name="Slide Number Placeholder 6"/>
          <p:cNvSpPr>
            <a:spLocks noGrp="1"/>
          </p:cNvSpPr>
          <p:nvPr>
            <p:ph type="sldNum" sz="quarter" idx="12"/>
          </p:nvPr>
        </p:nvSpPr>
        <p:spPr/>
        <p:txBody>
          <a:bodyPr/>
          <a:lstStyle/>
          <a:p>
            <a:fld id="{5118A634-7101-4A85-A9BA-3FAE4CF2698D}" type="slidenum">
              <a:rPr lang="es-CR" smtClean="0"/>
              <a:t>‹Nº›</a:t>
            </a:fld>
            <a:endParaRPr lang="es-CR" dirty="0"/>
          </a:p>
        </p:txBody>
      </p:sp>
    </p:spTree>
    <p:extLst>
      <p:ext uri="{BB962C8B-B14F-4D97-AF65-F5344CB8AC3E}">
        <p14:creationId xmlns:p14="http://schemas.microsoft.com/office/powerpoint/2010/main" val="373240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6" y="1316574"/>
            <a:ext cx="3471863" cy="6498167"/>
          </a:xfrm>
        </p:spPr>
        <p:txBody>
          <a:bodyPr anchor="t"/>
          <a:lstStyle>
            <a:lvl1pPr marL="0" indent="0">
              <a:buNone/>
              <a:defRPr sz="2400"/>
            </a:lvl1pPr>
            <a:lvl2pPr marL="342887" indent="0">
              <a:buNone/>
              <a:defRPr sz="2100"/>
            </a:lvl2pPr>
            <a:lvl3pPr marL="685774" indent="0">
              <a:buNone/>
              <a:defRPr sz="1800"/>
            </a:lvl3pPr>
            <a:lvl4pPr marL="1028661" indent="0">
              <a:buNone/>
              <a:defRPr sz="1500"/>
            </a:lvl4pPr>
            <a:lvl5pPr marL="1371548" indent="0">
              <a:buNone/>
              <a:defRPr sz="1500"/>
            </a:lvl5pPr>
            <a:lvl6pPr marL="1714436" indent="0">
              <a:buNone/>
              <a:defRPr sz="1500"/>
            </a:lvl6pPr>
            <a:lvl7pPr marL="2057323" indent="0">
              <a:buNone/>
              <a:defRPr sz="1500"/>
            </a:lvl7pPr>
            <a:lvl8pPr marL="2400211" indent="0">
              <a:buNone/>
              <a:defRPr sz="1500"/>
            </a:lvl8pPr>
            <a:lvl9pPr marL="2743098"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472381" y="2743203"/>
            <a:ext cx="2211884" cy="5082117"/>
          </a:xfrm>
        </p:spPr>
        <p:txBody>
          <a:bodyPr/>
          <a:lstStyle>
            <a:lvl1pPr marL="0" indent="0">
              <a:buNone/>
              <a:defRPr sz="1200"/>
            </a:lvl1pPr>
            <a:lvl2pPr marL="342887" indent="0">
              <a:buNone/>
              <a:defRPr sz="1051"/>
            </a:lvl2pPr>
            <a:lvl3pPr marL="685774" indent="0">
              <a:buNone/>
              <a:defRPr sz="900"/>
            </a:lvl3pPr>
            <a:lvl4pPr marL="1028661" indent="0">
              <a:buNone/>
              <a:defRPr sz="751"/>
            </a:lvl4pPr>
            <a:lvl5pPr marL="1371548" indent="0">
              <a:buNone/>
              <a:defRPr sz="751"/>
            </a:lvl5pPr>
            <a:lvl6pPr marL="1714436" indent="0">
              <a:buNone/>
              <a:defRPr sz="751"/>
            </a:lvl6pPr>
            <a:lvl7pPr marL="2057323" indent="0">
              <a:buNone/>
              <a:defRPr sz="751"/>
            </a:lvl7pPr>
            <a:lvl8pPr marL="2400211" indent="0">
              <a:buNone/>
              <a:defRPr sz="751"/>
            </a:lvl8pPr>
            <a:lvl9pPr marL="2743098" indent="0">
              <a:buNone/>
              <a:defRPr sz="751"/>
            </a:lvl9pPr>
          </a:lstStyle>
          <a:p>
            <a:pPr lvl="0"/>
            <a:r>
              <a:rPr lang="es-ES"/>
              <a:t>Editar el estilo de texto del patrón</a:t>
            </a:r>
          </a:p>
        </p:txBody>
      </p:sp>
      <p:sp>
        <p:nvSpPr>
          <p:cNvPr id="5" name="Date Placeholder 4"/>
          <p:cNvSpPr>
            <a:spLocks noGrp="1"/>
          </p:cNvSpPr>
          <p:nvPr>
            <p:ph type="dt" sz="half" idx="10"/>
          </p:nvPr>
        </p:nvSpPr>
        <p:spPr/>
        <p:txBody>
          <a:bodyPr/>
          <a:lstStyle/>
          <a:p>
            <a:fld id="{44D49C8A-3867-47EF-87C5-B6EA2C3AF861}" type="datetimeFigureOut">
              <a:rPr lang="es-CR" smtClean="0"/>
              <a:t>26/4/2025</a:t>
            </a:fld>
            <a:endParaRPr lang="es-CR" dirty="0"/>
          </a:p>
        </p:txBody>
      </p:sp>
      <p:sp>
        <p:nvSpPr>
          <p:cNvPr id="6" name="Footer Placeholder 5"/>
          <p:cNvSpPr>
            <a:spLocks noGrp="1"/>
          </p:cNvSpPr>
          <p:nvPr>
            <p:ph type="ftr" sz="quarter" idx="11"/>
          </p:nvPr>
        </p:nvSpPr>
        <p:spPr/>
        <p:txBody>
          <a:bodyPr/>
          <a:lstStyle/>
          <a:p>
            <a:endParaRPr lang="es-CR" dirty="0"/>
          </a:p>
        </p:txBody>
      </p:sp>
      <p:sp>
        <p:nvSpPr>
          <p:cNvPr id="7" name="Slide Number Placeholder 6"/>
          <p:cNvSpPr>
            <a:spLocks noGrp="1"/>
          </p:cNvSpPr>
          <p:nvPr>
            <p:ph type="sldNum" sz="quarter" idx="12"/>
          </p:nvPr>
        </p:nvSpPr>
        <p:spPr/>
        <p:txBody>
          <a:bodyPr/>
          <a:lstStyle/>
          <a:p>
            <a:fld id="{5118A634-7101-4A85-A9BA-3FAE4CF2698D}" type="slidenum">
              <a:rPr lang="es-CR" smtClean="0"/>
              <a:t>‹Nº›</a:t>
            </a:fld>
            <a:endParaRPr lang="es-CR" dirty="0"/>
          </a:p>
        </p:txBody>
      </p:sp>
    </p:spTree>
    <p:extLst>
      <p:ext uri="{BB962C8B-B14F-4D97-AF65-F5344CB8AC3E}">
        <p14:creationId xmlns:p14="http://schemas.microsoft.com/office/powerpoint/2010/main" val="68426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91" y="486841"/>
            <a:ext cx="5915025" cy="176741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91" y="2434167"/>
            <a:ext cx="5915025" cy="580178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8475141"/>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44D49C8A-3867-47EF-87C5-B6EA2C3AF861}" type="datetimeFigureOut">
              <a:rPr lang="es-CR" smtClean="0"/>
              <a:t>26/4/2025</a:t>
            </a:fld>
            <a:endParaRPr lang="es-CR" dirty="0"/>
          </a:p>
        </p:txBody>
      </p:sp>
      <p:sp>
        <p:nvSpPr>
          <p:cNvPr id="5" name="Footer Placeholder 4"/>
          <p:cNvSpPr>
            <a:spLocks noGrp="1"/>
          </p:cNvSpPr>
          <p:nvPr>
            <p:ph type="ftr" sz="quarter" idx="3"/>
          </p:nvPr>
        </p:nvSpPr>
        <p:spPr>
          <a:xfrm>
            <a:off x="2271716" y="8475141"/>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CR" dirty="0"/>
          </a:p>
        </p:txBody>
      </p:sp>
      <p:sp>
        <p:nvSpPr>
          <p:cNvPr id="6" name="Slide Number Placeholder 5"/>
          <p:cNvSpPr>
            <a:spLocks noGrp="1"/>
          </p:cNvSpPr>
          <p:nvPr>
            <p:ph type="sldNum" sz="quarter" idx="4"/>
          </p:nvPr>
        </p:nvSpPr>
        <p:spPr>
          <a:xfrm>
            <a:off x="4843463" y="8475141"/>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5118A634-7101-4A85-A9BA-3FAE4CF2698D}" type="slidenum">
              <a:rPr lang="es-CR" smtClean="0"/>
              <a:t>‹Nº›</a:t>
            </a:fld>
            <a:endParaRPr lang="es-CR" dirty="0"/>
          </a:p>
        </p:txBody>
      </p:sp>
    </p:spTree>
    <p:extLst>
      <p:ext uri="{BB962C8B-B14F-4D97-AF65-F5344CB8AC3E}">
        <p14:creationId xmlns:p14="http://schemas.microsoft.com/office/powerpoint/2010/main" val="20167786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774"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4" indent="-171444" algn="l" defTabSz="685774"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0" indent="-171444" algn="l" defTabSz="685774"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19" indent="-171444" algn="l" defTabSz="685774"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05" indent="-171444" algn="l" defTabSz="685774"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2992" indent="-171444" algn="l" defTabSz="685774"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880" indent="-171444" algn="l" defTabSz="685774"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67" indent="-171444" algn="l" defTabSz="685774"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54" indent="-171444" algn="l" defTabSz="685774"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42" indent="-171444" algn="l" defTabSz="685774"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74" rtl="0" eaLnBrk="1" latinLnBrk="0" hangingPunct="1">
        <a:defRPr sz="1351" kern="1200">
          <a:solidFill>
            <a:schemeClr val="tx1"/>
          </a:solidFill>
          <a:latin typeface="+mn-lt"/>
          <a:ea typeface="+mn-ea"/>
          <a:cs typeface="+mn-cs"/>
        </a:defRPr>
      </a:lvl1pPr>
      <a:lvl2pPr marL="342887" algn="l" defTabSz="685774" rtl="0" eaLnBrk="1" latinLnBrk="0" hangingPunct="1">
        <a:defRPr sz="1351" kern="1200">
          <a:solidFill>
            <a:schemeClr val="tx1"/>
          </a:solidFill>
          <a:latin typeface="+mn-lt"/>
          <a:ea typeface="+mn-ea"/>
          <a:cs typeface="+mn-cs"/>
        </a:defRPr>
      </a:lvl2pPr>
      <a:lvl3pPr marL="685774" algn="l" defTabSz="685774" rtl="0" eaLnBrk="1" latinLnBrk="0" hangingPunct="1">
        <a:defRPr sz="1351" kern="1200">
          <a:solidFill>
            <a:schemeClr val="tx1"/>
          </a:solidFill>
          <a:latin typeface="+mn-lt"/>
          <a:ea typeface="+mn-ea"/>
          <a:cs typeface="+mn-cs"/>
        </a:defRPr>
      </a:lvl3pPr>
      <a:lvl4pPr marL="1028661" algn="l" defTabSz="685774" rtl="0" eaLnBrk="1" latinLnBrk="0" hangingPunct="1">
        <a:defRPr sz="1351" kern="1200">
          <a:solidFill>
            <a:schemeClr val="tx1"/>
          </a:solidFill>
          <a:latin typeface="+mn-lt"/>
          <a:ea typeface="+mn-ea"/>
          <a:cs typeface="+mn-cs"/>
        </a:defRPr>
      </a:lvl4pPr>
      <a:lvl5pPr marL="1371548" algn="l" defTabSz="685774" rtl="0" eaLnBrk="1" latinLnBrk="0" hangingPunct="1">
        <a:defRPr sz="1351" kern="1200">
          <a:solidFill>
            <a:schemeClr val="tx1"/>
          </a:solidFill>
          <a:latin typeface="+mn-lt"/>
          <a:ea typeface="+mn-ea"/>
          <a:cs typeface="+mn-cs"/>
        </a:defRPr>
      </a:lvl5pPr>
      <a:lvl6pPr marL="1714436" algn="l" defTabSz="685774" rtl="0" eaLnBrk="1" latinLnBrk="0" hangingPunct="1">
        <a:defRPr sz="1351" kern="1200">
          <a:solidFill>
            <a:schemeClr val="tx1"/>
          </a:solidFill>
          <a:latin typeface="+mn-lt"/>
          <a:ea typeface="+mn-ea"/>
          <a:cs typeface="+mn-cs"/>
        </a:defRPr>
      </a:lvl6pPr>
      <a:lvl7pPr marL="2057323" algn="l" defTabSz="685774" rtl="0" eaLnBrk="1" latinLnBrk="0" hangingPunct="1">
        <a:defRPr sz="1351" kern="1200">
          <a:solidFill>
            <a:schemeClr val="tx1"/>
          </a:solidFill>
          <a:latin typeface="+mn-lt"/>
          <a:ea typeface="+mn-ea"/>
          <a:cs typeface="+mn-cs"/>
        </a:defRPr>
      </a:lvl7pPr>
      <a:lvl8pPr marL="2400211" algn="l" defTabSz="685774" rtl="0" eaLnBrk="1" latinLnBrk="0" hangingPunct="1">
        <a:defRPr sz="1351" kern="1200">
          <a:solidFill>
            <a:schemeClr val="tx1"/>
          </a:solidFill>
          <a:latin typeface="+mn-lt"/>
          <a:ea typeface="+mn-ea"/>
          <a:cs typeface="+mn-cs"/>
        </a:defRPr>
      </a:lvl8pPr>
      <a:lvl9pPr marL="2743098" algn="l" defTabSz="685774"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p:cNvSpPr/>
          <p:nvPr/>
        </p:nvSpPr>
        <p:spPr>
          <a:xfrm>
            <a:off x="1905" y="5685975"/>
            <a:ext cx="3729990" cy="438150"/>
          </a:xfrm>
          <a:prstGeom prst="rect">
            <a:avLst/>
          </a:prstGeom>
          <a:solidFill>
            <a:srgbClr val="2535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2" name="Rectángulo 1"/>
          <p:cNvSpPr/>
          <p:nvPr/>
        </p:nvSpPr>
        <p:spPr>
          <a:xfrm>
            <a:off x="0" y="2561775"/>
            <a:ext cx="6858000" cy="3009900"/>
          </a:xfrm>
          <a:prstGeom prst="rect">
            <a:avLst/>
          </a:prstGeo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3" name="Paralelogramo 2"/>
          <p:cNvSpPr/>
          <p:nvPr/>
        </p:nvSpPr>
        <p:spPr>
          <a:xfrm>
            <a:off x="2724150" y="2098514"/>
            <a:ext cx="1981200" cy="4520911"/>
          </a:xfrm>
          <a:prstGeom prst="parallelogram">
            <a:avLst>
              <a:gd name="adj" fmla="val 74614"/>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4" name="Rectángulo 13"/>
          <p:cNvSpPr/>
          <p:nvPr/>
        </p:nvSpPr>
        <p:spPr>
          <a:xfrm>
            <a:off x="1732" y="6181275"/>
            <a:ext cx="3082636" cy="438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7" name="Rectángulo 16"/>
          <p:cNvSpPr/>
          <p:nvPr/>
        </p:nvSpPr>
        <p:spPr>
          <a:xfrm>
            <a:off x="4547460" y="2093424"/>
            <a:ext cx="2316030" cy="438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9" name="Paralelogramo 18"/>
          <p:cNvSpPr/>
          <p:nvPr/>
        </p:nvSpPr>
        <p:spPr>
          <a:xfrm>
            <a:off x="3486150" y="1603214"/>
            <a:ext cx="1981200" cy="4520911"/>
          </a:xfrm>
          <a:prstGeom prst="parallelogram">
            <a:avLst>
              <a:gd name="adj" fmla="val 74614"/>
            </a:avLst>
          </a:prstGeom>
          <a:solidFill>
            <a:srgbClr val="2535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21" name="Rectángulo 20"/>
          <p:cNvSpPr/>
          <p:nvPr/>
        </p:nvSpPr>
        <p:spPr>
          <a:xfrm>
            <a:off x="5113292" y="1605912"/>
            <a:ext cx="1740068" cy="438150"/>
          </a:xfrm>
          <a:prstGeom prst="rect">
            <a:avLst/>
          </a:prstGeom>
          <a:solidFill>
            <a:srgbClr val="2535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6" name="CuadroTexto 15"/>
          <p:cNvSpPr txBox="1"/>
          <p:nvPr/>
        </p:nvSpPr>
        <p:spPr>
          <a:xfrm>
            <a:off x="84094" y="231024"/>
            <a:ext cx="6875505" cy="523220"/>
          </a:xfrm>
          <a:prstGeom prst="rect">
            <a:avLst/>
          </a:prstGeom>
          <a:noFill/>
        </p:spPr>
        <p:txBody>
          <a:bodyPr wrap="square" rtlCol="0">
            <a:spAutoFit/>
          </a:bodyPr>
          <a:lstStyle/>
          <a:p>
            <a:r>
              <a:rPr lang="es-CR" sz="2800" dirty="0"/>
              <a:t>NOMBRE_DISPOSITIVO</a:t>
            </a:r>
            <a:endParaRPr lang="es-CR" sz="2800" dirty="0">
              <a:latin typeface="Arial Rounded MT Bold" panose="020F0704030504030204" pitchFamily="34" charset="0"/>
            </a:endParaRPr>
          </a:p>
        </p:txBody>
      </p:sp>
      <p:cxnSp>
        <p:nvCxnSpPr>
          <p:cNvPr id="23" name="Conector recto 22"/>
          <p:cNvCxnSpPr/>
          <p:nvPr/>
        </p:nvCxnSpPr>
        <p:spPr>
          <a:xfrm>
            <a:off x="0" y="8331200"/>
            <a:ext cx="3860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ector recto 23"/>
          <p:cNvCxnSpPr/>
          <p:nvPr/>
        </p:nvCxnSpPr>
        <p:spPr>
          <a:xfrm>
            <a:off x="4680921" y="7588250"/>
            <a:ext cx="217932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aralelogramo 36"/>
          <p:cNvSpPr/>
          <p:nvPr/>
        </p:nvSpPr>
        <p:spPr>
          <a:xfrm>
            <a:off x="3848100" y="7580313"/>
            <a:ext cx="846274" cy="754647"/>
          </a:xfrm>
          <a:prstGeom prst="parallelogram">
            <a:avLst>
              <a:gd name="adj" fmla="val 109617"/>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38" name="CuadroTexto 37"/>
          <p:cNvSpPr txBox="1"/>
          <p:nvPr/>
        </p:nvSpPr>
        <p:spPr>
          <a:xfrm>
            <a:off x="4504150" y="7842152"/>
            <a:ext cx="2059080" cy="1015663"/>
          </a:xfrm>
          <a:prstGeom prst="rect">
            <a:avLst/>
          </a:prstGeom>
          <a:noFill/>
        </p:spPr>
        <p:txBody>
          <a:bodyPr wrap="square" rtlCol="0">
            <a:spAutoFit/>
          </a:bodyPr>
          <a:lstStyle/>
          <a:p>
            <a:pPr algn="ctr"/>
            <a:r>
              <a:rPr lang="es-CR" sz="6000" dirty="0">
                <a:latin typeface="Arial Rounded MT Bold" panose="020F0704030504030204" pitchFamily="34" charset="0"/>
              </a:rPr>
              <a:t>2025</a:t>
            </a:r>
            <a:endParaRPr lang="es-CR" dirty="0">
              <a:latin typeface="Arial Rounded MT Bold" panose="020F0704030504030204" pitchFamily="34" charset="0"/>
            </a:endParaRPr>
          </a:p>
        </p:txBody>
      </p:sp>
      <p:pic>
        <p:nvPicPr>
          <p:cNvPr id="12" name="Imagen 11"/>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t="4264" b="3232"/>
          <a:stretch/>
        </p:blipFill>
        <p:spPr>
          <a:xfrm>
            <a:off x="4602228" y="5699558"/>
            <a:ext cx="1936696" cy="1721336"/>
          </a:xfrm>
          <a:prstGeom prst="rect">
            <a:avLst/>
          </a:prstGeom>
        </p:spPr>
      </p:pic>
      <p:sp>
        <p:nvSpPr>
          <p:cNvPr id="39" name="CuadroTexto 38"/>
          <p:cNvSpPr txBox="1"/>
          <p:nvPr/>
        </p:nvSpPr>
        <p:spPr>
          <a:xfrm>
            <a:off x="0" y="7362680"/>
            <a:ext cx="4290390" cy="523220"/>
          </a:xfrm>
          <a:prstGeom prst="rect">
            <a:avLst/>
          </a:prstGeom>
          <a:noFill/>
        </p:spPr>
        <p:txBody>
          <a:bodyPr wrap="square" rtlCol="0">
            <a:spAutoFit/>
          </a:bodyPr>
          <a:lstStyle/>
          <a:p>
            <a:r>
              <a:rPr lang="es-CR" sz="2800" dirty="0"/>
              <a:t>DIRECCION_REGIONAL</a:t>
            </a:r>
            <a:endParaRPr lang="es-CR" sz="2800" dirty="0">
              <a:latin typeface="Arial Rounded MT Bold" panose="020F0704030504030204" pitchFamily="34" charset="0"/>
            </a:endParaRPr>
          </a:p>
        </p:txBody>
      </p:sp>
      <p:sp>
        <p:nvSpPr>
          <p:cNvPr id="40" name="Rectángulo 39"/>
          <p:cNvSpPr/>
          <p:nvPr/>
        </p:nvSpPr>
        <p:spPr>
          <a:xfrm>
            <a:off x="0" y="0"/>
            <a:ext cx="6858000" cy="133815"/>
          </a:xfrm>
          <a:prstGeom prst="rect">
            <a:avLst/>
          </a:prstGeom>
          <a:solidFill>
            <a:srgbClr val="B0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44" name="Rectángulo 43"/>
          <p:cNvSpPr/>
          <p:nvPr/>
        </p:nvSpPr>
        <p:spPr>
          <a:xfrm>
            <a:off x="-4640" y="9005755"/>
            <a:ext cx="6858000" cy="133815"/>
          </a:xfrm>
          <a:prstGeom prst="rect">
            <a:avLst/>
          </a:prstGeom>
          <a:solidFill>
            <a:srgbClr val="2535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pic>
        <p:nvPicPr>
          <p:cNvPr id="22" name="Imagen 21"/>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1116" y="2818734"/>
            <a:ext cx="2111567" cy="2507486"/>
          </a:xfrm>
          <a:prstGeom prst="rect">
            <a:avLst/>
          </a:prstGeom>
        </p:spPr>
      </p:pic>
      <p:sp>
        <p:nvSpPr>
          <p:cNvPr id="4" name="CuadroTexto 3"/>
          <p:cNvSpPr txBox="1"/>
          <p:nvPr/>
        </p:nvSpPr>
        <p:spPr>
          <a:xfrm>
            <a:off x="84094" y="1054628"/>
            <a:ext cx="3049684" cy="369332"/>
          </a:xfrm>
          <a:prstGeom prst="rect">
            <a:avLst/>
          </a:prstGeom>
          <a:noFill/>
        </p:spPr>
        <p:txBody>
          <a:bodyPr wrap="square" rtlCol="0">
            <a:spAutoFit/>
          </a:bodyPr>
          <a:lstStyle/>
          <a:p>
            <a:r>
              <a:rPr lang="es-CR"/>
              <a:t>FECHA_EJECUCION</a:t>
            </a:r>
            <a:endParaRPr lang="es-CR" dirty="0"/>
          </a:p>
        </p:txBody>
      </p:sp>
      <p:sp>
        <p:nvSpPr>
          <p:cNvPr id="5" name="CuadroTexto 4"/>
          <p:cNvSpPr txBox="1"/>
          <p:nvPr/>
        </p:nvSpPr>
        <p:spPr>
          <a:xfrm>
            <a:off x="811116" y="6787662"/>
            <a:ext cx="1517660" cy="369332"/>
          </a:xfrm>
          <a:prstGeom prst="rect">
            <a:avLst/>
          </a:prstGeom>
          <a:noFill/>
        </p:spPr>
        <p:txBody>
          <a:bodyPr wrap="none" rtlCol="0">
            <a:spAutoFit/>
          </a:bodyPr>
          <a:lstStyle/>
          <a:p>
            <a:r>
              <a:rPr lang="es-CR" dirty="0"/>
              <a:t>RESPONSABLE</a:t>
            </a:r>
          </a:p>
        </p:txBody>
      </p:sp>
    </p:spTree>
    <p:extLst>
      <p:ext uri="{BB962C8B-B14F-4D97-AF65-F5344CB8AC3E}">
        <p14:creationId xmlns:p14="http://schemas.microsoft.com/office/powerpoint/2010/main" val="1320095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9" name="Conector recto 18"/>
          <p:cNvCxnSpPr/>
          <p:nvPr/>
        </p:nvCxnSpPr>
        <p:spPr>
          <a:xfrm>
            <a:off x="274046" y="8672523"/>
            <a:ext cx="62178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6222441" y="8701715"/>
            <a:ext cx="359334" cy="276999"/>
          </a:xfrm>
          <a:prstGeom prst="rect">
            <a:avLst/>
          </a:prstGeom>
          <a:noFill/>
        </p:spPr>
        <p:txBody>
          <a:bodyPr wrap="square" rtlCol="0">
            <a:spAutoFit/>
          </a:bodyPr>
          <a:lstStyle/>
          <a:p>
            <a:pPr algn="ctr"/>
            <a:r>
              <a:rPr lang="es-CR" sz="1200" dirty="0">
                <a:latin typeface="Arial Rounded MT Bold" panose="020F0704030504030204" pitchFamily="34" charset="0"/>
              </a:rPr>
              <a:t>9</a:t>
            </a:r>
            <a:endParaRPr lang="es-CR" dirty="0">
              <a:latin typeface="Arial Rounded MT Bold" panose="020F0704030504030204" pitchFamily="34" charset="0"/>
            </a:endParaRPr>
          </a:p>
        </p:txBody>
      </p:sp>
      <p:cxnSp>
        <p:nvCxnSpPr>
          <p:cNvPr id="33" name="Conector recto 32"/>
          <p:cNvCxnSpPr/>
          <p:nvPr/>
        </p:nvCxnSpPr>
        <p:spPr>
          <a:xfrm>
            <a:off x="0" y="595829"/>
            <a:ext cx="5955025" cy="8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419" y="139608"/>
            <a:ext cx="5397425" cy="400110"/>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2000" dirty="0">
                <a:solidFill>
                  <a:srgbClr val="002060"/>
                </a:solidFill>
              </a:rPr>
              <a:t>Dirección Regional Tercera – Cartago</a:t>
            </a:r>
            <a:endParaRPr lang="es-CR" sz="2000" dirty="0">
              <a:solidFill>
                <a:srgbClr val="002060"/>
              </a:solidFill>
            </a:endParaRPr>
          </a:p>
        </p:txBody>
      </p:sp>
      <p:sp>
        <p:nvSpPr>
          <p:cNvPr id="10" name="CuadroTexto 9"/>
          <p:cNvSpPr txBox="1"/>
          <p:nvPr/>
        </p:nvSpPr>
        <p:spPr>
          <a:xfrm>
            <a:off x="237320" y="632055"/>
            <a:ext cx="5397425" cy="369332"/>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1800" dirty="0">
                <a:solidFill>
                  <a:schemeClr val="accent6">
                    <a:lumMod val="75000"/>
                  </a:schemeClr>
                </a:solidFill>
              </a:rPr>
              <a:t>D44- El </a:t>
            </a:r>
            <a:r>
              <a:rPr lang="es-MX" sz="1800" dirty="0" err="1">
                <a:solidFill>
                  <a:schemeClr val="accent6">
                    <a:lumMod val="75000"/>
                  </a:schemeClr>
                </a:solidFill>
              </a:rPr>
              <a:t>Guarco</a:t>
            </a:r>
            <a:endParaRPr lang="es-MX" sz="1800" dirty="0">
              <a:solidFill>
                <a:schemeClr val="accent6">
                  <a:lumMod val="75000"/>
                </a:schemeClr>
              </a:solidFill>
            </a:endParaRPr>
          </a:p>
        </p:txBody>
      </p:sp>
      <p:sp>
        <p:nvSpPr>
          <p:cNvPr id="14" name="CuadroTexto 13"/>
          <p:cNvSpPr txBox="1"/>
          <p:nvPr/>
        </p:nvSpPr>
        <p:spPr>
          <a:xfrm>
            <a:off x="237320" y="1030578"/>
            <a:ext cx="6274780" cy="7171194"/>
          </a:xfrm>
          <a:prstGeom prst="rect">
            <a:avLst/>
          </a:prstGeom>
          <a:noFill/>
        </p:spPr>
        <p:txBody>
          <a:bodyPr wrap="square" rtlCol="0">
            <a:spAutoFit/>
          </a:bodyPr>
          <a:lstStyle/>
          <a:p>
            <a:pPr algn="just"/>
            <a:r>
              <a:rPr lang="es-MX" sz="1350" dirty="0"/>
              <a:t>Esta delegación policial no es tomada como muestra, sin embargo se observo lo siguiente en las órdenes de ejecución.</a:t>
            </a:r>
          </a:p>
          <a:p>
            <a:pPr algn="just"/>
            <a:endParaRPr lang="es-MX" sz="1350" dirty="0"/>
          </a:p>
          <a:p>
            <a:pPr algn="just"/>
            <a:r>
              <a:rPr lang="es-MX" sz="1400" b="1" dirty="0"/>
              <a:t>Indicador #2: Órdenes de ejecución.</a:t>
            </a:r>
          </a:p>
          <a:p>
            <a:pPr algn="just"/>
            <a:endParaRPr lang="es-MX" sz="1350" dirty="0"/>
          </a:p>
          <a:p>
            <a:pPr marL="285750" indent="-285750" algn="just">
              <a:buFont typeface="Arial" panose="020B0604020202020204" pitchFamily="34" charset="0"/>
              <a:buChar char="•"/>
            </a:pPr>
            <a:r>
              <a:rPr lang="es-MX" sz="1400" b="1" dirty="0"/>
              <a:t>La orden de ejecución N°0005-2025-DR3-D44, </a:t>
            </a:r>
            <a:r>
              <a:rPr lang="es-MX" sz="1400" dirty="0"/>
              <a:t>que aborda la problemática Venta de drogas priorizada en el Informe Territorial 2022, se valida ya que esta bien estructurada en su contenido, aunque sea una problemática del Informe anterior a esta se la da seguimiento ya que para la fecha no se había oficializado el Informe territorial 2024, presenta el balance operativo correspondiente.</a:t>
            </a:r>
          </a:p>
          <a:p>
            <a:pPr marL="285750" indent="-285750" algn="just">
              <a:buFont typeface="Arial" panose="020B0604020202020204" pitchFamily="34" charset="0"/>
              <a:buChar char="•"/>
            </a:pPr>
            <a:r>
              <a:rPr lang="es-MX" sz="1400" b="1" dirty="0"/>
              <a:t>La orden de ejecución N°0013-2025-DR3-D44, </a:t>
            </a:r>
            <a:r>
              <a:rPr lang="es-MX" sz="1400" dirty="0"/>
              <a:t>que aborda la problemática Consumo de alcohol en vía pública, no se puede validar debido a que la misma no esta en el formato establecido, puede que el contenido de la orden este algo bien detallado sin embargo carece de más argumentos donde detallen acciones diferenciadas.</a:t>
            </a:r>
          </a:p>
          <a:p>
            <a:pPr marL="285750" indent="-285750" algn="just">
              <a:buFont typeface="Arial" panose="020B0604020202020204" pitchFamily="34" charset="0"/>
              <a:buChar char="•"/>
            </a:pPr>
            <a:r>
              <a:rPr lang="es-MX" sz="1400" b="1" dirty="0"/>
              <a:t>La orden de ejecución N°0030-2025-DR3-D44, </a:t>
            </a:r>
            <a:r>
              <a:rPr lang="es-MX" sz="1400" dirty="0"/>
              <a:t>que aborda la problemática Consumo de drogas, no se puede validar, debido a que en la operatividad específicamente en el apartado de Finalidad como objetivo principal indica que se va a realizar abordajes, revisión, identificación e investigación de personas enfocadas únicamente en prevenir delitos contra la vida y delitos contra la propiedad, si bien es cierto es muy importante, la problemática Consumo de drogas requiere de intervenciones especificas y diferenciadas, los patrullajes preventivos son medidas generales que no se adaptan a la naturaleza particular del problema, dichas acciones pueden tener un efecto disuasorio pero no resuelven las causas subyacentes de las problemáticas. Para poder abordar de manera efectiva estas problemáticas, es necesario un enfoque integral por lo que se recomienda realizar coordinaciones interinstitucionales, para un abordaje integrado.</a:t>
            </a:r>
          </a:p>
          <a:p>
            <a:pPr marL="285750" indent="-285750" algn="just">
              <a:buFont typeface="Arial" panose="020B0604020202020204" pitchFamily="34" charset="0"/>
              <a:buChar char="•"/>
            </a:pPr>
            <a:endParaRPr lang="es-MX" sz="1400" dirty="0"/>
          </a:p>
          <a:p>
            <a:pPr algn="just"/>
            <a:r>
              <a:rPr lang="es-MX" sz="1400" b="1" dirty="0"/>
              <a:t>Basado en las órdenes de ejecución validadas</a:t>
            </a:r>
            <a:r>
              <a:rPr lang="es-MX" sz="1400" b="1" dirty="0">
                <a:solidFill>
                  <a:srgbClr val="FF0000"/>
                </a:solidFill>
              </a:rPr>
              <a:t>, la delegación policial ha abordado 1 de 8 problemáticas priorizadas, por tanto, abordó el 12,50% de sus problemáticas priorizadas.</a:t>
            </a:r>
          </a:p>
          <a:p>
            <a:pPr algn="just"/>
            <a:endParaRPr lang="es-CR" sz="1400" dirty="0"/>
          </a:p>
        </p:txBody>
      </p:sp>
    </p:spTree>
    <p:extLst>
      <p:ext uri="{BB962C8B-B14F-4D97-AF65-F5344CB8AC3E}">
        <p14:creationId xmlns:p14="http://schemas.microsoft.com/office/powerpoint/2010/main" val="3771325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Conector recto 18"/>
          <p:cNvCxnSpPr/>
          <p:nvPr/>
        </p:nvCxnSpPr>
        <p:spPr>
          <a:xfrm>
            <a:off x="274046" y="8672523"/>
            <a:ext cx="62178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5955025" y="8701715"/>
            <a:ext cx="626750" cy="276999"/>
          </a:xfrm>
          <a:prstGeom prst="rect">
            <a:avLst/>
          </a:prstGeom>
          <a:noFill/>
        </p:spPr>
        <p:txBody>
          <a:bodyPr wrap="square" rtlCol="0">
            <a:spAutoFit/>
          </a:bodyPr>
          <a:lstStyle/>
          <a:p>
            <a:pPr algn="ctr"/>
            <a:r>
              <a:rPr lang="es-CR" sz="1200" dirty="0">
                <a:latin typeface="Arial Rounded MT Bold" panose="020F0704030504030204" pitchFamily="34" charset="0"/>
              </a:rPr>
              <a:t>10</a:t>
            </a:r>
            <a:endParaRPr lang="es-CR" dirty="0">
              <a:latin typeface="Arial Rounded MT Bold" panose="020F0704030504030204" pitchFamily="34" charset="0"/>
            </a:endParaRPr>
          </a:p>
        </p:txBody>
      </p:sp>
      <p:cxnSp>
        <p:nvCxnSpPr>
          <p:cNvPr id="33" name="Conector recto 32"/>
          <p:cNvCxnSpPr/>
          <p:nvPr/>
        </p:nvCxnSpPr>
        <p:spPr>
          <a:xfrm>
            <a:off x="0" y="595829"/>
            <a:ext cx="5955025" cy="8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419" y="139608"/>
            <a:ext cx="5397425" cy="400110"/>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2000" dirty="0">
                <a:solidFill>
                  <a:srgbClr val="002060"/>
                </a:solidFill>
              </a:rPr>
              <a:t>Dirección Regional Tercera – Cartago</a:t>
            </a:r>
            <a:endParaRPr lang="es-CR" sz="2000" dirty="0">
              <a:solidFill>
                <a:srgbClr val="002060"/>
              </a:solidFill>
            </a:endParaRPr>
          </a:p>
        </p:txBody>
      </p:sp>
      <p:sp>
        <p:nvSpPr>
          <p:cNvPr id="10" name="CuadroTexto 9"/>
          <p:cNvSpPr txBox="1"/>
          <p:nvPr/>
        </p:nvSpPr>
        <p:spPr>
          <a:xfrm>
            <a:off x="237320" y="632055"/>
            <a:ext cx="5397425" cy="369332"/>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1800" dirty="0">
                <a:solidFill>
                  <a:schemeClr val="accent6">
                    <a:lumMod val="75000"/>
                  </a:schemeClr>
                </a:solidFill>
              </a:rPr>
              <a:t>D45- </a:t>
            </a:r>
            <a:r>
              <a:rPr lang="es-MX" sz="1800" dirty="0" err="1">
                <a:solidFill>
                  <a:schemeClr val="accent6">
                    <a:lumMod val="75000"/>
                  </a:schemeClr>
                </a:solidFill>
              </a:rPr>
              <a:t>Tarrazú</a:t>
            </a:r>
            <a:endParaRPr lang="es-MX" sz="1800" dirty="0">
              <a:solidFill>
                <a:schemeClr val="accent6">
                  <a:lumMod val="75000"/>
                </a:schemeClr>
              </a:solidFill>
            </a:endParaRPr>
          </a:p>
        </p:txBody>
      </p:sp>
      <p:sp>
        <p:nvSpPr>
          <p:cNvPr id="14" name="CuadroTexto 13"/>
          <p:cNvSpPr txBox="1"/>
          <p:nvPr/>
        </p:nvSpPr>
        <p:spPr>
          <a:xfrm>
            <a:off x="237320" y="1030578"/>
            <a:ext cx="6274780" cy="6317114"/>
          </a:xfrm>
          <a:prstGeom prst="rect">
            <a:avLst/>
          </a:prstGeom>
          <a:noFill/>
        </p:spPr>
        <p:txBody>
          <a:bodyPr wrap="square" rtlCol="0">
            <a:spAutoFit/>
          </a:bodyPr>
          <a:lstStyle/>
          <a:p>
            <a:pPr algn="just"/>
            <a:r>
              <a:rPr lang="es-MX" sz="1350" dirty="0"/>
              <a:t>Esta delegación policial no es tomada como muestra, sin embargo se observo lo siguiente en las órdenes de ejecución.</a:t>
            </a:r>
          </a:p>
          <a:p>
            <a:pPr algn="just"/>
            <a:r>
              <a:rPr lang="es-MX" sz="1350" dirty="0"/>
              <a:t> </a:t>
            </a:r>
          </a:p>
          <a:p>
            <a:pPr algn="just"/>
            <a:r>
              <a:rPr lang="es-MX" sz="1400" b="1" dirty="0"/>
              <a:t>Indicador #2: Órdenes de ejecución.</a:t>
            </a:r>
          </a:p>
          <a:p>
            <a:pPr algn="just"/>
            <a:endParaRPr lang="es-MX" sz="1400" dirty="0"/>
          </a:p>
          <a:p>
            <a:pPr marL="285750" indent="-285750" algn="just">
              <a:buFont typeface="Arial" panose="020B0604020202020204" pitchFamily="34" charset="0"/>
              <a:buChar char="•"/>
            </a:pPr>
            <a:r>
              <a:rPr lang="es-MX" sz="1400" b="1" dirty="0"/>
              <a:t>La orden de ejecución N°018-2025-DR3-D45, </a:t>
            </a:r>
            <a:r>
              <a:rPr lang="es-MX" sz="1400" dirty="0"/>
              <a:t>que aborda la problemática priorizada Venta de drogas, no se puede valida debido a que carece de balance operativo o de un informe de actividades, que pueda ser tomado como evidencia de las acciones ejecutadas. </a:t>
            </a:r>
            <a:endParaRPr lang="es-CR" sz="1400" dirty="0"/>
          </a:p>
          <a:p>
            <a:pPr marL="285750" indent="-285750" algn="just">
              <a:buFont typeface="Arial" panose="020B0604020202020204" pitchFamily="34" charset="0"/>
              <a:buChar char="•"/>
            </a:pPr>
            <a:r>
              <a:rPr lang="es-MX" sz="1400" b="1" dirty="0"/>
              <a:t>La orden de ejecución N°019-2025-DR3-D45, </a:t>
            </a:r>
            <a:r>
              <a:rPr lang="es-MX" sz="1400" dirty="0"/>
              <a:t>que aborda las problemáticas priorizadas Consumo de alcohol en vía pública y Consumo de drogas, no se puede valida debido a que carece de balance operativo o de un informe de actividades, que pueda ser tomado como evidencia de las acciones ejecutadas.</a:t>
            </a:r>
          </a:p>
          <a:p>
            <a:pPr algn="just"/>
            <a:r>
              <a:rPr lang="es-MX" sz="1400" dirty="0"/>
              <a:t> </a:t>
            </a:r>
            <a:endParaRPr lang="es-CR" sz="1400" dirty="0"/>
          </a:p>
          <a:p>
            <a:pPr algn="just"/>
            <a:r>
              <a:rPr lang="es-MX" sz="1400" dirty="0"/>
              <a:t>Es importante mencionar que las ordenes de ejecución deben de estar basadas en los resultados del análisis de Sembremos Seguridad, tomando en cuenta que arroja información crucial sobre puntos críticos, tendencias delictivas, factores de riesgo específicos en ciertas áreas, y quizás hasta perfiles de infractores o dinámicas particulares de problemáticas como el consumo de alcohol o drogas, o la presencia de "búnkeres".</a:t>
            </a:r>
          </a:p>
          <a:p>
            <a:pPr algn="just"/>
            <a:r>
              <a:rPr lang="es-MX" sz="1400" dirty="0"/>
              <a:t>Toda esa inteligencia puede traducirse directamente en órdenes de ejecución mucho más </a:t>
            </a:r>
            <a:r>
              <a:rPr lang="es-MX" sz="1400" b="1" dirty="0"/>
              <a:t>focalizadas, informadas y efectivas</a:t>
            </a:r>
            <a:r>
              <a:rPr lang="es-MX" sz="1400" dirty="0"/>
              <a:t>. En lugar de órdenes genéricas, se podrían diseñar intervenciones policiales que respondan directamente a la realidad detectada por el análisis de la estrategia.</a:t>
            </a:r>
          </a:p>
          <a:p>
            <a:pPr algn="just"/>
            <a:endParaRPr lang="es-MX" sz="1400" dirty="0"/>
          </a:p>
          <a:p>
            <a:pPr algn="just"/>
            <a:r>
              <a:rPr lang="es-MX" sz="1400" b="1" dirty="0"/>
              <a:t>Basado en las órdenes de ejecución validadas</a:t>
            </a:r>
            <a:r>
              <a:rPr lang="es-MX" sz="1400" b="1" dirty="0">
                <a:solidFill>
                  <a:srgbClr val="FF0000"/>
                </a:solidFill>
              </a:rPr>
              <a:t>, la delegación policial ha abordado 0 de 6 problemáticas priorizadas, por tanto, abordó el 0% de sus problemáticas priorizadas.</a:t>
            </a:r>
          </a:p>
          <a:p>
            <a:pPr algn="just"/>
            <a:endParaRPr lang="es-MX" sz="1400" dirty="0"/>
          </a:p>
        </p:txBody>
      </p:sp>
    </p:spTree>
    <p:extLst>
      <p:ext uri="{BB962C8B-B14F-4D97-AF65-F5344CB8AC3E}">
        <p14:creationId xmlns:p14="http://schemas.microsoft.com/office/powerpoint/2010/main" val="219944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9" name="Conector recto 18"/>
          <p:cNvCxnSpPr/>
          <p:nvPr/>
        </p:nvCxnSpPr>
        <p:spPr>
          <a:xfrm>
            <a:off x="274046" y="8672523"/>
            <a:ext cx="62178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6092328" y="8701715"/>
            <a:ext cx="489447" cy="276999"/>
          </a:xfrm>
          <a:prstGeom prst="rect">
            <a:avLst/>
          </a:prstGeom>
          <a:noFill/>
        </p:spPr>
        <p:txBody>
          <a:bodyPr wrap="square" rtlCol="0">
            <a:spAutoFit/>
          </a:bodyPr>
          <a:lstStyle/>
          <a:p>
            <a:pPr algn="ctr"/>
            <a:r>
              <a:rPr lang="es-CR" sz="1200" dirty="0">
                <a:latin typeface="Arial Rounded MT Bold" panose="020F0704030504030204" pitchFamily="34" charset="0"/>
              </a:rPr>
              <a:t>11</a:t>
            </a:r>
            <a:endParaRPr lang="es-CR" dirty="0">
              <a:latin typeface="Arial Rounded MT Bold" panose="020F0704030504030204" pitchFamily="34" charset="0"/>
            </a:endParaRPr>
          </a:p>
        </p:txBody>
      </p:sp>
      <p:cxnSp>
        <p:nvCxnSpPr>
          <p:cNvPr id="33" name="Conector recto 32"/>
          <p:cNvCxnSpPr/>
          <p:nvPr/>
        </p:nvCxnSpPr>
        <p:spPr>
          <a:xfrm>
            <a:off x="0" y="595829"/>
            <a:ext cx="5955025" cy="8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419" y="139608"/>
            <a:ext cx="5397425" cy="400110"/>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2000" dirty="0">
                <a:solidFill>
                  <a:srgbClr val="002060"/>
                </a:solidFill>
              </a:rPr>
              <a:t>Dirección Regional Tercera – Cartago</a:t>
            </a:r>
            <a:endParaRPr lang="es-CR" sz="2000" dirty="0">
              <a:solidFill>
                <a:srgbClr val="002060"/>
              </a:solidFill>
            </a:endParaRPr>
          </a:p>
        </p:txBody>
      </p:sp>
      <p:sp>
        <p:nvSpPr>
          <p:cNvPr id="10" name="CuadroTexto 9"/>
          <p:cNvSpPr txBox="1"/>
          <p:nvPr/>
        </p:nvSpPr>
        <p:spPr>
          <a:xfrm>
            <a:off x="237320" y="632055"/>
            <a:ext cx="5397425" cy="369332"/>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1800" dirty="0">
                <a:solidFill>
                  <a:schemeClr val="accent6">
                    <a:lumMod val="75000"/>
                  </a:schemeClr>
                </a:solidFill>
              </a:rPr>
              <a:t>D46- Dota </a:t>
            </a:r>
          </a:p>
        </p:txBody>
      </p:sp>
      <p:sp>
        <p:nvSpPr>
          <p:cNvPr id="14" name="CuadroTexto 13"/>
          <p:cNvSpPr txBox="1"/>
          <p:nvPr/>
        </p:nvSpPr>
        <p:spPr>
          <a:xfrm>
            <a:off x="237320" y="1030578"/>
            <a:ext cx="6274780" cy="6532558"/>
          </a:xfrm>
          <a:prstGeom prst="rect">
            <a:avLst/>
          </a:prstGeom>
          <a:noFill/>
        </p:spPr>
        <p:txBody>
          <a:bodyPr wrap="square" rtlCol="0">
            <a:spAutoFit/>
          </a:bodyPr>
          <a:lstStyle/>
          <a:p>
            <a:pPr algn="just"/>
            <a:r>
              <a:rPr lang="es-MX" sz="1350" dirty="0"/>
              <a:t>Esta delegación policial no es tomada como muestra, sin embargo se observo lo siguiente en las órdenes de ejecución.</a:t>
            </a:r>
          </a:p>
          <a:p>
            <a:pPr algn="just"/>
            <a:endParaRPr lang="es-MX" sz="1350" dirty="0"/>
          </a:p>
          <a:p>
            <a:pPr algn="just"/>
            <a:r>
              <a:rPr lang="es-MX" sz="1400" b="1" dirty="0"/>
              <a:t>Indicador #2: Órdenes de ejecución.</a:t>
            </a:r>
          </a:p>
          <a:p>
            <a:pPr algn="just"/>
            <a:endParaRPr lang="es-MX" sz="1400" dirty="0"/>
          </a:p>
          <a:p>
            <a:pPr marL="285750" indent="-285750" algn="just">
              <a:buFont typeface="Arial" panose="020B0604020202020204" pitchFamily="34" charset="0"/>
              <a:buChar char="•"/>
            </a:pPr>
            <a:r>
              <a:rPr lang="es-MX" sz="1400" b="1" dirty="0"/>
              <a:t>La orden de ejecución N°011-2025-DR3-D46, </a:t>
            </a:r>
            <a:r>
              <a:rPr lang="es-MX" sz="1400" dirty="0"/>
              <a:t>que aborda las problemáticas Consumo de drogas y Venta de drogas, se valida ya que esta utilizando el formato establecido y presenta el balance operativo, sin embargo se recomienda realizar acciones más especificas o bien acciones diferenciadas para abordar ambos factores priorizados. Se debe tener mejor redacción para dejar en claro y diferenciar que factores específicos de Sembremos Seguridad se van a estar atacando. </a:t>
            </a:r>
          </a:p>
          <a:p>
            <a:pPr marL="285750" indent="-285750" algn="just">
              <a:buFont typeface="Arial" panose="020B0604020202020204" pitchFamily="34" charset="0"/>
              <a:buChar char="•"/>
            </a:pPr>
            <a:r>
              <a:rPr lang="es-MX" sz="1400" b="1" dirty="0"/>
              <a:t>La orden de ejecución N°001-2025-DR3-D46, </a:t>
            </a:r>
            <a:r>
              <a:rPr lang="es-MX" sz="1400" dirty="0"/>
              <a:t>que aborda la problemática Consumo de drogas, se valida ya que esta utilizando el formato establecido y presenta el balance operativo, sin embargo se recomienda realizar acciones más especificas o bien acciones diferenciadas para abordar ambos factores priorizados. . Se debe tener mejor redacción para dejar en claro y diferenciar que factores específicos de Sembremos Seguridad se van a estar atacando. </a:t>
            </a:r>
          </a:p>
          <a:p>
            <a:pPr marL="285750" indent="-285750" algn="just">
              <a:buFont typeface="Arial" panose="020B0604020202020204" pitchFamily="34" charset="0"/>
              <a:buChar char="•"/>
            </a:pPr>
            <a:r>
              <a:rPr lang="es-MX" sz="1400" b="1" dirty="0"/>
              <a:t>La orden de ejecución N°031-2025-DR3-D46, </a:t>
            </a:r>
            <a:r>
              <a:rPr lang="es-MX" sz="1400" dirty="0"/>
              <a:t>que aborda las problemáticas Consumo de drogas y Venta de drogas, se valida ya que esta utilizando el formato establecido y presenta el balance operativo, sin embargo se recomienda realizar acciones más especificas o bien acciones diferenciadas para abordar ambos factores priorizados. . Se debe tener mejor redacción para dejar en claro y diferenciar que factores específicos de Sembremos Seguridad se van a estar atacando. </a:t>
            </a:r>
          </a:p>
          <a:p>
            <a:pPr algn="just"/>
            <a:endParaRPr lang="es-MX" sz="1400" dirty="0"/>
          </a:p>
          <a:p>
            <a:pPr algn="just"/>
            <a:r>
              <a:rPr lang="es-MX" sz="1400" b="1" dirty="0"/>
              <a:t>Basado en las órdenes de ejecución validadas</a:t>
            </a:r>
            <a:r>
              <a:rPr lang="es-MX" sz="1400" b="1" dirty="0">
                <a:solidFill>
                  <a:srgbClr val="FF0000"/>
                </a:solidFill>
              </a:rPr>
              <a:t>, la delegación policial ha abordado 2 de 3 problemáticas priorizadas, por tanto, abordó el 66,67% de sus problemáticas priorizadas.</a:t>
            </a:r>
          </a:p>
          <a:p>
            <a:pPr algn="just"/>
            <a:endParaRPr lang="es-CR" sz="1400" dirty="0"/>
          </a:p>
        </p:txBody>
      </p:sp>
    </p:spTree>
    <p:extLst>
      <p:ext uri="{BB962C8B-B14F-4D97-AF65-F5344CB8AC3E}">
        <p14:creationId xmlns:p14="http://schemas.microsoft.com/office/powerpoint/2010/main" val="41304013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Conector recto 18"/>
          <p:cNvCxnSpPr/>
          <p:nvPr/>
        </p:nvCxnSpPr>
        <p:spPr>
          <a:xfrm>
            <a:off x="274046" y="8672523"/>
            <a:ext cx="62178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6222441" y="8701715"/>
            <a:ext cx="464798" cy="276999"/>
          </a:xfrm>
          <a:prstGeom prst="rect">
            <a:avLst/>
          </a:prstGeom>
          <a:noFill/>
        </p:spPr>
        <p:txBody>
          <a:bodyPr wrap="square" rtlCol="0">
            <a:spAutoFit/>
          </a:bodyPr>
          <a:lstStyle/>
          <a:p>
            <a:pPr algn="ctr"/>
            <a:r>
              <a:rPr lang="es-MX" sz="1200" dirty="0">
                <a:latin typeface="Arial Rounded MT Bold" panose="020F0704030504030204" pitchFamily="34" charset="0"/>
              </a:rPr>
              <a:t>12</a:t>
            </a:r>
            <a:endParaRPr lang="es-CR" dirty="0">
              <a:latin typeface="Arial Rounded MT Bold" panose="020F0704030504030204" pitchFamily="34" charset="0"/>
            </a:endParaRPr>
          </a:p>
        </p:txBody>
      </p:sp>
      <p:cxnSp>
        <p:nvCxnSpPr>
          <p:cNvPr id="33" name="Conector recto 32"/>
          <p:cNvCxnSpPr/>
          <p:nvPr/>
        </p:nvCxnSpPr>
        <p:spPr>
          <a:xfrm>
            <a:off x="0" y="595829"/>
            <a:ext cx="5955025" cy="8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419" y="139608"/>
            <a:ext cx="5397425" cy="400110"/>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2000" dirty="0">
                <a:solidFill>
                  <a:srgbClr val="002060"/>
                </a:solidFill>
              </a:rPr>
              <a:t>Dirección Regional Tercera – Cartago</a:t>
            </a:r>
            <a:endParaRPr lang="es-CR" sz="2000" dirty="0">
              <a:solidFill>
                <a:srgbClr val="002060"/>
              </a:solidFill>
            </a:endParaRPr>
          </a:p>
        </p:txBody>
      </p:sp>
      <p:sp>
        <p:nvSpPr>
          <p:cNvPr id="15" name="CuadroTexto 14"/>
          <p:cNvSpPr txBox="1"/>
          <p:nvPr/>
        </p:nvSpPr>
        <p:spPr>
          <a:xfrm>
            <a:off x="237320" y="620865"/>
            <a:ext cx="5397425" cy="369332"/>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1800" dirty="0">
                <a:solidFill>
                  <a:schemeClr val="accent6">
                    <a:lumMod val="75000"/>
                  </a:schemeClr>
                </a:solidFill>
              </a:rPr>
              <a:t>D47- León Cortés</a:t>
            </a:r>
          </a:p>
        </p:txBody>
      </p:sp>
      <p:sp>
        <p:nvSpPr>
          <p:cNvPr id="16" name="CuadroTexto 15"/>
          <p:cNvSpPr txBox="1"/>
          <p:nvPr/>
        </p:nvSpPr>
        <p:spPr>
          <a:xfrm>
            <a:off x="274046" y="1014665"/>
            <a:ext cx="6274780" cy="6763390"/>
          </a:xfrm>
          <a:prstGeom prst="rect">
            <a:avLst/>
          </a:prstGeom>
          <a:noFill/>
        </p:spPr>
        <p:txBody>
          <a:bodyPr wrap="square" rtlCol="0">
            <a:spAutoFit/>
          </a:bodyPr>
          <a:lstStyle/>
          <a:p>
            <a:pPr algn="just"/>
            <a:r>
              <a:rPr lang="es-MX" sz="1400" dirty="0"/>
              <a:t>Esta delegación policial no es tomada como muestra, sin embargo se observo lo siguiente en las órdenes de ejecución.</a:t>
            </a:r>
          </a:p>
          <a:p>
            <a:pPr algn="just"/>
            <a:endParaRPr lang="es-MX" sz="1350" dirty="0"/>
          </a:p>
          <a:p>
            <a:pPr algn="just"/>
            <a:r>
              <a:rPr lang="es-MX" sz="1400" b="1" dirty="0"/>
              <a:t>Indicador #2: Órdenes de ejecución.</a:t>
            </a:r>
          </a:p>
          <a:p>
            <a:pPr algn="just"/>
            <a:endParaRPr lang="es-MX" sz="1400" b="1" dirty="0"/>
          </a:p>
          <a:p>
            <a:pPr algn="just"/>
            <a:r>
              <a:rPr lang="es-MX" sz="1400" b="1" dirty="0"/>
              <a:t>Aspectos por mejorar en las ordenes de ejecución: </a:t>
            </a:r>
          </a:p>
          <a:p>
            <a:pPr algn="just"/>
            <a:endParaRPr lang="es-MX" sz="1400" dirty="0"/>
          </a:p>
          <a:p>
            <a:pPr marL="285750" indent="-285750" algn="just">
              <a:buFont typeface="Arial" panose="020B0604020202020204" pitchFamily="34" charset="0"/>
              <a:buChar char="•"/>
            </a:pPr>
            <a:r>
              <a:rPr lang="es-MX" sz="1400" b="1" dirty="0"/>
              <a:t>La orden de ejecución N°007-2025-DR3-D47, </a:t>
            </a:r>
            <a:r>
              <a:rPr lang="es-MX" sz="1400" dirty="0"/>
              <a:t>en la portada no viene incluido en el titulo la problemática o factor priorizado que van abordar. Solamente indica que se le dará seguimiento a los comités de seguridad comunitaria. </a:t>
            </a:r>
          </a:p>
          <a:p>
            <a:pPr marL="285750" indent="-285750" algn="just">
              <a:buFont typeface="Arial" panose="020B0604020202020204" pitchFamily="34" charset="0"/>
              <a:buChar char="•"/>
            </a:pPr>
            <a:r>
              <a:rPr lang="es-MX" sz="1400" dirty="0"/>
              <a:t>La fecha de la orden de ejecución excede el tiempo establecido en la guía de documentación que indica que la periodicidad debe de ser de un mes máximo (página43).</a:t>
            </a:r>
          </a:p>
          <a:p>
            <a:pPr marL="285750" indent="-285750" algn="just">
              <a:buFont typeface="Arial" panose="020B0604020202020204" pitchFamily="34" charset="0"/>
              <a:buChar char="•"/>
            </a:pPr>
            <a:r>
              <a:rPr lang="es-MX" sz="1400" dirty="0"/>
              <a:t>La ambientación puede ser más corta y concisa.</a:t>
            </a:r>
          </a:p>
          <a:p>
            <a:pPr marL="285750" indent="-285750" algn="just">
              <a:buFont typeface="Arial" panose="020B0604020202020204" pitchFamily="34" charset="0"/>
              <a:buChar char="•"/>
            </a:pPr>
            <a:r>
              <a:rPr lang="es-MX" sz="1400" dirty="0"/>
              <a:t>Al ser una orden de ejecución de carácter preventivo se debe de realizar un informe de gestión para evidenciar los resultados. </a:t>
            </a:r>
          </a:p>
          <a:p>
            <a:pPr algn="just"/>
            <a:endParaRPr lang="es-MX" sz="1400" dirty="0"/>
          </a:p>
          <a:p>
            <a:pPr marL="285750" indent="-285750" algn="just">
              <a:buFont typeface="Arial" panose="020B0604020202020204" pitchFamily="34" charset="0"/>
              <a:buChar char="•"/>
            </a:pPr>
            <a:r>
              <a:rPr lang="es-MX" sz="1400" b="1" dirty="0"/>
              <a:t>La orden de ejecución N°008-2025-DR3-D47, </a:t>
            </a:r>
            <a:r>
              <a:rPr lang="es-MX" sz="1400" dirty="0"/>
              <a:t>en la portada no viene incluido en el titulo la problemática o factor priorizado que van abordar. Solamente indica que se le dará seguimiento a los comercios capacitados en el programa de seguridad comercial. </a:t>
            </a:r>
          </a:p>
          <a:p>
            <a:pPr marL="285750" indent="-285750" algn="just">
              <a:buFont typeface="Arial" panose="020B0604020202020204" pitchFamily="34" charset="0"/>
              <a:buChar char="•"/>
            </a:pPr>
            <a:r>
              <a:rPr lang="es-MX" sz="1400" dirty="0"/>
              <a:t>La fecha de la orden de ejecución excede el tiempo establecido en la guía de documentación que indica que la periodicidad debe de ser de un mes máximo (página43).</a:t>
            </a:r>
          </a:p>
          <a:p>
            <a:pPr marL="285750" indent="-285750" algn="just">
              <a:buFont typeface="Arial" panose="020B0604020202020204" pitchFamily="34" charset="0"/>
              <a:buChar char="•"/>
            </a:pPr>
            <a:r>
              <a:rPr lang="es-MX" sz="1400" dirty="0"/>
              <a:t>La ambientación puede ser más corta y concisa.</a:t>
            </a:r>
          </a:p>
          <a:p>
            <a:pPr marL="285750" indent="-285750" algn="just">
              <a:buFont typeface="Arial" panose="020B0604020202020204" pitchFamily="34" charset="0"/>
              <a:buChar char="•"/>
            </a:pPr>
            <a:r>
              <a:rPr lang="es-MX" sz="1400" dirty="0"/>
              <a:t>Al ser una orden de ejecución de carácter preventivo se debe de realizar un informe de gestión para evidenciar los resultados. </a:t>
            </a:r>
          </a:p>
          <a:p>
            <a:pPr algn="just"/>
            <a:endParaRPr lang="es-MX" sz="1400" dirty="0"/>
          </a:p>
          <a:p>
            <a:pPr algn="just"/>
            <a:endParaRPr lang="es-MX" sz="1400" dirty="0"/>
          </a:p>
          <a:p>
            <a:pPr algn="just"/>
            <a:endParaRPr lang="es-MX" sz="1400" dirty="0"/>
          </a:p>
          <a:p>
            <a:pPr algn="just"/>
            <a:endParaRPr lang="es-MX" sz="1400" dirty="0"/>
          </a:p>
        </p:txBody>
      </p:sp>
    </p:spTree>
    <p:extLst>
      <p:ext uri="{BB962C8B-B14F-4D97-AF65-F5344CB8AC3E}">
        <p14:creationId xmlns:p14="http://schemas.microsoft.com/office/powerpoint/2010/main" val="11745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9" name="Conector recto 18"/>
          <p:cNvCxnSpPr/>
          <p:nvPr/>
        </p:nvCxnSpPr>
        <p:spPr>
          <a:xfrm>
            <a:off x="274046" y="8672523"/>
            <a:ext cx="62178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6132570" y="8672523"/>
            <a:ext cx="416256" cy="276999"/>
          </a:xfrm>
          <a:prstGeom prst="rect">
            <a:avLst/>
          </a:prstGeom>
          <a:noFill/>
        </p:spPr>
        <p:txBody>
          <a:bodyPr wrap="square" rtlCol="0">
            <a:spAutoFit/>
          </a:bodyPr>
          <a:lstStyle/>
          <a:p>
            <a:pPr algn="ctr"/>
            <a:r>
              <a:rPr lang="es-CR" sz="1200" dirty="0">
                <a:latin typeface="Arial Rounded MT Bold" panose="020F0704030504030204" pitchFamily="34" charset="0"/>
              </a:rPr>
              <a:t>13</a:t>
            </a:r>
            <a:endParaRPr lang="es-CR" dirty="0">
              <a:latin typeface="Arial Rounded MT Bold" panose="020F0704030504030204" pitchFamily="34" charset="0"/>
            </a:endParaRPr>
          </a:p>
        </p:txBody>
      </p:sp>
      <p:cxnSp>
        <p:nvCxnSpPr>
          <p:cNvPr id="33" name="Conector recto 32"/>
          <p:cNvCxnSpPr/>
          <p:nvPr/>
        </p:nvCxnSpPr>
        <p:spPr>
          <a:xfrm>
            <a:off x="0" y="595829"/>
            <a:ext cx="5955025" cy="8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419" y="139608"/>
            <a:ext cx="5397425" cy="400110"/>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2000" dirty="0">
                <a:solidFill>
                  <a:srgbClr val="002060"/>
                </a:solidFill>
              </a:rPr>
              <a:t>Dirección Regional Tercera – Cartago</a:t>
            </a:r>
            <a:endParaRPr lang="es-CR" sz="2000" dirty="0">
              <a:solidFill>
                <a:srgbClr val="002060"/>
              </a:solidFill>
            </a:endParaRPr>
          </a:p>
        </p:txBody>
      </p:sp>
      <p:sp>
        <p:nvSpPr>
          <p:cNvPr id="17" name="CuadroTexto 16"/>
          <p:cNvSpPr txBox="1"/>
          <p:nvPr/>
        </p:nvSpPr>
        <p:spPr>
          <a:xfrm>
            <a:off x="246499" y="663266"/>
            <a:ext cx="5397425" cy="369332"/>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1800" dirty="0">
                <a:solidFill>
                  <a:schemeClr val="accent6">
                    <a:lumMod val="75000"/>
                  </a:schemeClr>
                </a:solidFill>
              </a:rPr>
              <a:t>D48- Guadalupe</a:t>
            </a:r>
          </a:p>
        </p:txBody>
      </p:sp>
      <p:sp>
        <p:nvSpPr>
          <p:cNvPr id="18" name="CuadroTexto 17"/>
          <p:cNvSpPr txBox="1"/>
          <p:nvPr/>
        </p:nvSpPr>
        <p:spPr>
          <a:xfrm>
            <a:off x="275241" y="1032598"/>
            <a:ext cx="6274780" cy="5901616"/>
          </a:xfrm>
          <a:prstGeom prst="rect">
            <a:avLst/>
          </a:prstGeom>
          <a:noFill/>
        </p:spPr>
        <p:txBody>
          <a:bodyPr wrap="square" rtlCol="0">
            <a:spAutoFit/>
          </a:bodyPr>
          <a:lstStyle/>
          <a:p>
            <a:pPr algn="just"/>
            <a:r>
              <a:rPr lang="es-MX" sz="1400" dirty="0"/>
              <a:t>Esta delegación policial no es tomada como muestra, sin embargo se observo lo siguiente en las órdenes de ejecución.</a:t>
            </a:r>
          </a:p>
          <a:p>
            <a:pPr algn="just"/>
            <a:endParaRPr lang="es-MX" sz="1350" dirty="0"/>
          </a:p>
          <a:p>
            <a:pPr algn="just"/>
            <a:r>
              <a:rPr lang="es-MX" sz="1400" dirty="0"/>
              <a:t> </a:t>
            </a:r>
            <a:r>
              <a:rPr lang="es-MX" sz="1400" b="1" dirty="0"/>
              <a:t>Indicador #2: Órdenes de ejecución.</a:t>
            </a:r>
            <a:endParaRPr lang="es-MX" sz="1400" dirty="0"/>
          </a:p>
          <a:p>
            <a:pPr marL="171450" indent="-171450" algn="just">
              <a:buFont typeface="Arial" panose="020B0604020202020204" pitchFamily="34" charset="0"/>
              <a:buChar char="•"/>
            </a:pPr>
            <a:r>
              <a:rPr lang="es-MX" sz="1400" b="1" dirty="0"/>
              <a:t>La orden de ejecución N° DR3-D48-UO-OREJEC-03-2025, </a:t>
            </a:r>
            <a:r>
              <a:rPr lang="es-MX" sz="1400" dirty="0"/>
              <a:t>que aborda las problemáticas priorizadas Consumo de drogas Y Búnker, se valida mediante la confirmación de la correcta formulación y presentación del balance operativo correspondiente.</a:t>
            </a:r>
          </a:p>
          <a:p>
            <a:pPr marL="171450" indent="-171450" algn="just">
              <a:buFont typeface="Arial" panose="020B0604020202020204" pitchFamily="34" charset="0"/>
              <a:buChar char="•"/>
            </a:pPr>
            <a:r>
              <a:rPr lang="es-MX" sz="1400" b="1" dirty="0"/>
              <a:t>La orden de ejecución N° DR3-D48-UO-OREJEC-06-2025, </a:t>
            </a:r>
            <a:r>
              <a:rPr lang="es-MX" sz="1400" dirty="0"/>
              <a:t>que aborda la problemática priorizada Consumo de alcohol en vía pública, se valida mediante la confirmación de la correcta formulación y presentación del balance operativo correspondiente.</a:t>
            </a:r>
          </a:p>
          <a:p>
            <a:pPr marL="171450" indent="-171450" algn="just">
              <a:buFont typeface="Arial" panose="020B0604020202020204" pitchFamily="34" charset="0"/>
              <a:buChar char="•"/>
            </a:pPr>
            <a:r>
              <a:rPr lang="es-MX" sz="1400" b="1" dirty="0"/>
              <a:t>La orden de ejecución N° DR3-D48-UO-OREJEC-10-2025, </a:t>
            </a:r>
            <a:r>
              <a:rPr lang="es-MX" sz="1400" dirty="0"/>
              <a:t>que aborda la problemática priorizada Personas en situación de calle, se valida mediante la confirmación de la correcta formulación y presentación del balance operativo correspondiente.</a:t>
            </a:r>
          </a:p>
          <a:p>
            <a:pPr algn="just"/>
            <a:endParaRPr lang="es-MX" sz="1400" dirty="0"/>
          </a:p>
          <a:p>
            <a:pPr algn="just"/>
            <a:r>
              <a:rPr lang="es-MX" sz="1400" b="1" dirty="0"/>
              <a:t>Basado en las órdenes de ejecución validadas</a:t>
            </a:r>
            <a:r>
              <a:rPr lang="es-MX" sz="1400" b="1" dirty="0">
                <a:solidFill>
                  <a:srgbClr val="FF0000"/>
                </a:solidFill>
              </a:rPr>
              <a:t>, la delegación policial ha abordado 4 de 7 problemáticas priorizadas, por tanto, abordó el 57,14% de sus problemáticas priorizadas.</a:t>
            </a:r>
          </a:p>
          <a:p>
            <a:pPr algn="just"/>
            <a:endParaRPr lang="es-MX" sz="1400" dirty="0"/>
          </a:p>
          <a:p>
            <a:pPr algn="just"/>
            <a:endParaRPr lang="es-MX" sz="1400" dirty="0"/>
          </a:p>
          <a:p>
            <a:pPr marL="171450" indent="-171450" algn="just">
              <a:buFont typeface="Arial" panose="020B0604020202020204" pitchFamily="34" charset="0"/>
              <a:buChar char="•"/>
            </a:pPr>
            <a:endParaRPr lang="es-MX" sz="1400" dirty="0"/>
          </a:p>
          <a:p>
            <a:pPr marL="171450" indent="-171450" algn="just">
              <a:buFont typeface="Arial" panose="020B0604020202020204" pitchFamily="34" charset="0"/>
              <a:buChar char="•"/>
            </a:pPr>
            <a:endParaRPr lang="es-MX" sz="1400" dirty="0"/>
          </a:p>
          <a:p>
            <a:pPr marL="171450" indent="-171450" algn="just">
              <a:buFont typeface="Arial" panose="020B0604020202020204" pitchFamily="34" charset="0"/>
              <a:buChar char="•"/>
            </a:pPr>
            <a:endParaRPr lang="es-CR" sz="1400" dirty="0"/>
          </a:p>
          <a:p>
            <a:pPr marL="171450" indent="-171450" algn="just">
              <a:buFont typeface="Arial" panose="020B0604020202020204" pitchFamily="34" charset="0"/>
              <a:buChar char="•"/>
            </a:pPr>
            <a:endParaRPr lang="es-MX" sz="1400" dirty="0"/>
          </a:p>
          <a:p>
            <a:pPr marL="171450" indent="-171450" algn="just">
              <a:buFont typeface="Arial" panose="020B0604020202020204" pitchFamily="34" charset="0"/>
              <a:buChar char="•"/>
            </a:pPr>
            <a:endParaRPr lang="es-MX" sz="1400" dirty="0"/>
          </a:p>
        </p:txBody>
      </p:sp>
    </p:spTree>
    <p:extLst>
      <p:ext uri="{BB962C8B-B14F-4D97-AF65-F5344CB8AC3E}">
        <p14:creationId xmlns:p14="http://schemas.microsoft.com/office/powerpoint/2010/main" val="19834977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3"/>
          <a:srcRect r="26340"/>
          <a:stretch/>
        </p:blipFill>
        <p:spPr>
          <a:xfrm>
            <a:off x="2441528" y="2400174"/>
            <a:ext cx="4391072" cy="2895851"/>
          </a:xfrm>
          <a:prstGeom prst="rect">
            <a:avLst/>
          </a:prstGeom>
        </p:spPr>
      </p:pic>
      <p:sp>
        <p:nvSpPr>
          <p:cNvPr id="20" name="Rectángulo 19"/>
          <p:cNvSpPr/>
          <p:nvPr/>
        </p:nvSpPr>
        <p:spPr>
          <a:xfrm flipH="1">
            <a:off x="0" y="1840888"/>
            <a:ext cx="3796850" cy="483211"/>
          </a:xfrm>
          <a:prstGeom prst="rect">
            <a:avLst/>
          </a:prstGeom>
          <a:solidFill>
            <a:srgbClr val="2535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pic>
        <p:nvPicPr>
          <p:cNvPr id="12" name="Imagen 11"/>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t="4264" b="3232"/>
          <a:stretch/>
        </p:blipFill>
        <p:spPr>
          <a:xfrm>
            <a:off x="-74150" y="2813662"/>
            <a:ext cx="3430975" cy="3049452"/>
          </a:xfrm>
          <a:prstGeom prst="rect">
            <a:avLst/>
          </a:prstGeom>
        </p:spPr>
      </p:pic>
      <p:sp>
        <p:nvSpPr>
          <p:cNvPr id="19" name="CuadroTexto 18"/>
          <p:cNvSpPr txBox="1"/>
          <p:nvPr/>
        </p:nvSpPr>
        <p:spPr>
          <a:xfrm flipH="1">
            <a:off x="303010" y="5858694"/>
            <a:ext cx="4091187" cy="369332"/>
          </a:xfrm>
          <a:prstGeom prst="rect">
            <a:avLst/>
          </a:prstGeom>
          <a:noFill/>
        </p:spPr>
        <p:txBody>
          <a:bodyPr wrap="square" rtlCol="0">
            <a:spAutoFit/>
          </a:bodyPr>
          <a:lstStyle/>
          <a:p>
            <a:pPr algn="ctr"/>
            <a:r>
              <a:rPr lang="es-ES" b="1" dirty="0"/>
              <a:t>sembremosseguridad.dppp@msp.go.cr</a:t>
            </a:r>
            <a:endParaRPr lang="en-US" b="1" dirty="0"/>
          </a:p>
        </p:txBody>
      </p:sp>
      <p:sp>
        <p:nvSpPr>
          <p:cNvPr id="13" name="Rectángulo 12"/>
          <p:cNvSpPr/>
          <p:nvPr/>
        </p:nvSpPr>
        <p:spPr>
          <a:xfrm flipH="1">
            <a:off x="5422896" y="5956300"/>
            <a:ext cx="1435104" cy="549387"/>
          </a:xfrm>
          <a:prstGeom prst="rect">
            <a:avLst/>
          </a:prstGeom>
          <a:solidFill>
            <a:srgbClr val="2535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4" name="Paralelogramo 13"/>
          <p:cNvSpPr/>
          <p:nvPr/>
        </p:nvSpPr>
        <p:spPr>
          <a:xfrm flipH="1">
            <a:off x="2441528" y="1387314"/>
            <a:ext cx="2571750" cy="4520911"/>
          </a:xfrm>
          <a:prstGeom prst="parallelogram">
            <a:avLst>
              <a:gd name="adj" fmla="val 74614"/>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5" name="Rectángulo 14"/>
          <p:cNvSpPr/>
          <p:nvPr/>
        </p:nvSpPr>
        <p:spPr>
          <a:xfrm flipH="1">
            <a:off x="4394198" y="5397500"/>
            <a:ext cx="2463802" cy="5075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6" name="Rectángulo 15"/>
          <p:cNvSpPr/>
          <p:nvPr/>
        </p:nvSpPr>
        <p:spPr>
          <a:xfrm flipH="1">
            <a:off x="0" y="1387314"/>
            <a:ext cx="3041300" cy="43815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18" name="Paralelogramo 17"/>
          <p:cNvSpPr/>
          <p:nvPr/>
        </p:nvSpPr>
        <p:spPr>
          <a:xfrm flipH="1">
            <a:off x="3356825" y="1840889"/>
            <a:ext cx="2650271" cy="4664798"/>
          </a:xfrm>
          <a:prstGeom prst="parallelogram">
            <a:avLst>
              <a:gd name="adj" fmla="val 74614"/>
            </a:avLst>
          </a:prstGeom>
          <a:solidFill>
            <a:srgbClr val="2535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21" name="Rectángulo 20"/>
          <p:cNvSpPr/>
          <p:nvPr/>
        </p:nvSpPr>
        <p:spPr>
          <a:xfrm>
            <a:off x="0" y="0"/>
            <a:ext cx="6858000" cy="133815"/>
          </a:xfrm>
          <a:prstGeom prst="rect">
            <a:avLst/>
          </a:prstGeom>
          <a:solidFill>
            <a:srgbClr val="B018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22" name="Rectángulo 21"/>
          <p:cNvSpPr/>
          <p:nvPr/>
        </p:nvSpPr>
        <p:spPr>
          <a:xfrm>
            <a:off x="-4640" y="9005755"/>
            <a:ext cx="6858000" cy="133815"/>
          </a:xfrm>
          <a:prstGeom prst="rect">
            <a:avLst/>
          </a:prstGeom>
          <a:solidFill>
            <a:srgbClr val="2535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dirty="0"/>
          </a:p>
        </p:txBody>
      </p:sp>
      <p:sp>
        <p:nvSpPr>
          <p:cNvPr id="23" name="CuadroTexto 22"/>
          <p:cNvSpPr txBox="1"/>
          <p:nvPr/>
        </p:nvSpPr>
        <p:spPr>
          <a:xfrm>
            <a:off x="2394820" y="7422622"/>
            <a:ext cx="2059080" cy="1015663"/>
          </a:xfrm>
          <a:prstGeom prst="rect">
            <a:avLst/>
          </a:prstGeom>
          <a:noFill/>
        </p:spPr>
        <p:txBody>
          <a:bodyPr wrap="square" rtlCol="0">
            <a:spAutoFit/>
          </a:bodyPr>
          <a:lstStyle/>
          <a:p>
            <a:pPr algn="ctr"/>
            <a:r>
              <a:rPr lang="es-CR" sz="6000" dirty="0">
                <a:latin typeface="Arial Rounded MT Bold" panose="020F0704030504030204" pitchFamily="34" charset="0"/>
              </a:rPr>
              <a:t>2025</a:t>
            </a:r>
            <a:endParaRPr lang="es-CR" dirty="0">
              <a:latin typeface="Arial Rounded MT Bold" panose="020F0704030504030204" pitchFamily="34" charset="0"/>
            </a:endParaRPr>
          </a:p>
        </p:txBody>
      </p:sp>
    </p:spTree>
    <p:extLst>
      <p:ext uri="{BB962C8B-B14F-4D97-AF65-F5344CB8AC3E}">
        <p14:creationId xmlns:p14="http://schemas.microsoft.com/office/powerpoint/2010/main" val="98281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9" name="Conector recto 18"/>
          <p:cNvCxnSpPr/>
          <p:nvPr/>
        </p:nvCxnSpPr>
        <p:spPr>
          <a:xfrm>
            <a:off x="274046" y="8672523"/>
            <a:ext cx="62178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6222441" y="8701715"/>
            <a:ext cx="359334" cy="276999"/>
          </a:xfrm>
          <a:prstGeom prst="rect">
            <a:avLst/>
          </a:prstGeom>
          <a:noFill/>
        </p:spPr>
        <p:txBody>
          <a:bodyPr wrap="square" rtlCol="0">
            <a:spAutoFit/>
          </a:bodyPr>
          <a:lstStyle/>
          <a:p>
            <a:pPr algn="ctr"/>
            <a:r>
              <a:rPr lang="es-CR" sz="1200" dirty="0">
                <a:latin typeface="Arial Rounded MT Bold" panose="020F0704030504030204" pitchFamily="34" charset="0"/>
              </a:rPr>
              <a:t>1</a:t>
            </a:r>
            <a:endParaRPr lang="es-CR" dirty="0">
              <a:latin typeface="Arial Rounded MT Bold" panose="020F0704030504030204" pitchFamily="34" charset="0"/>
            </a:endParaRPr>
          </a:p>
        </p:txBody>
      </p:sp>
      <p:cxnSp>
        <p:nvCxnSpPr>
          <p:cNvPr id="33" name="Conector recto 32"/>
          <p:cNvCxnSpPr/>
          <p:nvPr/>
        </p:nvCxnSpPr>
        <p:spPr>
          <a:xfrm>
            <a:off x="0" y="595829"/>
            <a:ext cx="5955025" cy="8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uadroTexto 14"/>
          <p:cNvSpPr txBox="1"/>
          <p:nvPr/>
        </p:nvSpPr>
        <p:spPr>
          <a:xfrm>
            <a:off x="266519" y="746725"/>
            <a:ext cx="6274780" cy="1169551"/>
          </a:xfrm>
          <a:prstGeom prst="rect">
            <a:avLst/>
          </a:prstGeom>
          <a:noFill/>
        </p:spPr>
        <p:txBody>
          <a:bodyPr wrap="square" rtlCol="0">
            <a:spAutoFit/>
          </a:bodyPr>
          <a:lstStyle/>
          <a:p>
            <a:pPr algn="just"/>
            <a:r>
              <a:rPr lang="es-MX" sz="1400" dirty="0"/>
              <a:t>El presente informe tiene como objetivo señalar los aspectos de mejora identificados en las delegaciones policiales como muestra para la revisión de la evidencia documental relacionada con el avance de los indicadores del Plan Anual Operativo 2025. Cabe resaltar que, </a:t>
            </a:r>
            <a:r>
              <a:rPr lang="es-MX" sz="1400" b="1" dirty="0"/>
              <a:t>específicamente en lo concerniente a las órdenes de ejecución</a:t>
            </a:r>
            <a:r>
              <a:rPr lang="es-MX" sz="1400" dirty="0"/>
              <a:t>."</a:t>
            </a:r>
          </a:p>
        </p:txBody>
      </p:sp>
      <p:sp>
        <p:nvSpPr>
          <p:cNvPr id="9" name="CuadroTexto 8"/>
          <p:cNvSpPr txBox="1"/>
          <p:nvPr/>
        </p:nvSpPr>
        <p:spPr>
          <a:xfrm>
            <a:off x="217124" y="2374486"/>
            <a:ext cx="6274780" cy="4608954"/>
          </a:xfrm>
          <a:prstGeom prst="rect">
            <a:avLst/>
          </a:prstGeom>
          <a:noFill/>
        </p:spPr>
        <p:txBody>
          <a:bodyPr wrap="square" rtlCol="0">
            <a:spAutoFit/>
          </a:bodyPr>
          <a:lstStyle/>
          <a:p>
            <a:pPr algn="just"/>
            <a:r>
              <a:rPr lang="es-MX" sz="1600" b="1" dirty="0"/>
              <a:t>Indicador #2: Órdenes de ejecución.</a:t>
            </a:r>
          </a:p>
          <a:p>
            <a:pPr algn="just"/>
            <a:r>
              <a:rPr lang="es-MX" sz="1400" dirty="0"/>
              <a:t>Esta delegación policial fue tomada como muestra.</a:t>
            </a:r>
          </a:p>
          <a:p>
            <a:pPr algn="just"/>
            <a:endParaRPr lang="es-MX" sz="1400" b="1" dirty="0"/>
          </a:p>
          <a:p>
            <a:pPr marL="285750" indent="-285750" algn="just">
              <a:buFont typeface="Arial" panose="020B0604020202020204" pitchFamily="34" charset="0"/>
              <a:buChar char="•"/>
            </a:pPr>
            <a:r>
              <a:rPr lang="es-MX" sz="1400" b="1" dirty="0"/>
              <a:t>La orden de ejecución N° 004-2025-DR3-D37</a:t>
            </a:r>
            <a:r>
              <a:rPr lang="es-MX" sz="1400" dirty="0"/>
              <a:t>, no se valida ni se toma en consideración las problemáticas que se dijo abordar en dicha orden, dado que los factores priorizados para abordar fueron Búnker, Consumo de alcohol en vía pública, Personas en situación de calle, Consumo de drogas. Sin embargo, las problemáticas señaladas anteriormente requieren de intervenciones especificas y diferenciadas, los patrullajes preventivos y controles de carretera son medidas generales que no se adaptan a la naturaleza particular del problema, dichas acciones pueden tener un efecto disuasorio pero no resuelven las causas subyacentes de las problemáticas. Para poder abordar de manera efectiva estas problemáticas, es necesario un enfoque integral por lo que se recomienda realizar coordinaciones interinstitucionales, para un abordaje integrado.</a:t>
            </a:r>
          </a:p>
          <a:p>
            <a:pPr algn="just"/>
            <a:endParaRPr lang="es-MX" sz="1400" b="1" dirty="0"/>
          </a:p>
          <a:p>
            <a:pPr algn="just"/>
            <a:endParaRPr lang="es-MX" sz="1400" b="1" dirty="0"/>
          </a:p>
          <a:p>
            <a:pPr algn="just"/>
            <a:r>
              <a:rPr lang="es-MX" sz="1350" b="1" dirty="0"/>
              <a:t>Basado en las órdenes de ejecución validadas, la delegación policial ha abordado </a:t>
            </a:r>
            <a:r>
              <a:rPr lang="es-MX" sz="1350" b="1" dirty="0">
                <a:solidFill>
                  <a:srgbClr val="FF0000"/>
                </a:solidFill>
              </a:rPr>
              <a:t>0 de 9 problemáticas priorizadas, por tanto, abordó el 0% de sus problemáticas priorizadas.</a:t>
            </a:r>
          </a:p>
          <a:p>
            <a:pPr lvl="0" algn="just"/>
            <a:endParaRPr lang="es-MX" sz="1350" dirty="0">
              <a:solidFill>
                <a:srgbClr val="FF0000"/>
              </a:solidFill>
            </a:endParaRPr>
          </a:p>
          <a:p>
            <a:pPr lvl="0" algn="just"/>
            <a:endParaRPr lang="es-MX" sz="1350" dirty="0"/>
          </a:p>
        </p:txBody>
      </p:sp>
      <p:sp>
        <p:nvSpPr>
          <p:cNvPr id="12" name="CuadroTexto 11"/>
          <p:cNvSpPr txBox="1"/>
          <p:nvPr/>
        </p:nvSpPr>
        <p:spPr>
          <a:xfrm>
            <a:off x="-2419" y="139608"/>
            <a:ext cx="5397425" cy="400110"/>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2000" dirty="0">
                <a:solidFill>
                  <a:srgbClr val="002060"/>
                </a:solidFill>
              </a:rPr>
              <a:t>Dirección Regional Tercera – Cartago</a:t>
            </a:r>
            <a:endParaRPr lang="es-CR" sz="2000" dirty="0">
              <a:solidFill>
                <a:srgbClr val="002060"/>
              </a:solidFill>
            </a:endParaRPr>
          </a:p>
        </p:txBody>
      </p:sp>
      <p:sp>
        <p:nvSpPr>
          <p:cNvPr id="14" name="CuadroTexto 13"/>
          <p:cNvSpPr txBox="1"/>
          <p:nvPr/>
        </p:nvSpPr>
        <p:spPr>
          <a:xfrm>
            <a:off x="217123" y="1962133"/>
            <a:ext cx="5397425" cy="369332"/>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1800" dirty="0">
                <a:solidFill>
                  <a:schemeClr val="accent6">
                    <a:lumMod val="75000"/>
                  </a:schemeClr>
                </a:solidFill>
              </a:rPr>
              <a:t>D37- Cartago</a:t>
            </a:r>
          </a:p>
        </p:txBody>
      </p:sp>
    </p:spTree>
    <p:extLst>
      <p:ext uri="{BB962C8B-B14F-4D97-AF65-F5344CB8AC3E}">
        <p14:creationId xmlns:p14="http://schemas.microsoft.com/office/powerpoint/2010/main" val="1707458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9" name="Conector recto 18"/>
          <p:cNvCxnSpPr/>
          <p:nvPr/>
        </p:nvCxnSpPr>
        <p:spPr>
          <a:xfrm>
            <a:off x="274046" y="8672523"/>
            <a:ext cx="62178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6222441" y="8701715"/>
            <a:ext cx="359334" cy="276999"/>
          </a:xfrm>
          <a:prstGeom prst="rect">
            <a:avLst/>
          </a:prstGeom>
          <a:noFill/>
        </p:spPr>
        <p:txBody>
          <a:bodyPr wrap="square" rtlCol="0">
            <a:spAutoFit/>
          </a:bodyPr>
          <a:lstStyle/>
          <a:p>
            <a:pPr algn="ctr"/>
            <a:r>
              <a:rPr lang="es-CR" sz="1200" dirty="0">
                <a:latin typeface="Arial Rounded MT Bold" panose="020F0704030504030204" pitchFamily="34" charset="0"/>
              </a:rPr>
              <a:t>2</a:t>
            </a:r>
            <a:endParaRPr lang="es-CR" dirty="0">
              <a:latin typeface="Arial Rounded MT Bold" panose="020F0704030504030204" pitchFamily="34" charset="0"/>
            </a:endParaRPr>
          </a:p>
        </p:txBody>
      </p:sp>
      <p:cxnSp>
        <p:nvCxnSpPr>
          <p:cNvPr id="33" name="Conector recto 32"/>
          <p:cNvCxnSpPr/>
          <p:nvPr/>
        </p:nvCxnSpPr>
        <p:spPr>
          <a:xfrm>
            <a:off x="0" y="595829"/>
            <a:ext cx="5955025" cy="8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419" y="139608"/>
            <a:ext cx="5397425" cy="400110"/>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2000" dirty="0">
                <a:solidFill>
                  <a:srgbClr val="002060"/>
                </a:solidFill>
              </a:rPr>
              <a:t>Dirección Regional Tercera – Cartago</a:t>
            </a:r>
            <a:endParaRPr lang="es-CR" sz="2000" dirty="0">
              <a:solidFill>
                <a:srgbClr val="002060"/>
              </a:solidFill>
            </a:endParaRPr>
          </a:p>
        </p:txBody>
      </p:sp>
      <p:sp>
        <p:nvSpPr>
          <p:cNvPr id="10" name="CuadroTexto 9"/>
          <p:cNvSpPr txBox="1"/>
          <p:nvPr/>
        </p:nvSpPr>
        <p:spPr>
          <a:xfrm>
            <a:off x="217124" y="622875"/>
            <a:ext cx="5397425" cy="369332"/>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1800" dirty="0">
                <a:solidFill>
                  <a:schemeClr val="accent6">
                    <a:lumMod val="75000"/>
                  </a:schemeClr>
                </a:solidFill>
              </a:rPr>
              <a:t>D38- Paraíso</a:t>
            </a:r>
          </a:p>
        </p:txBody>
      </p:sp>
      <p:sp>
        <p:nvSpPr>
          <p:cNvPr id="14" name="CuadroTexto 13"/>
          <p:cNvSpPr txBox="1"/>
          <p:nvPr/>
        </p:nvSpPr>
        <p:spPr>
          <a:xfrm>
            <a:off x="217124" y="1065464"/>
            <a:ext cx="6274780" cy="6986528"/>
          </a:xfrm>
          <a:prstGeom prst="rect">
            <a:avLst/>
          </a:prstGeom>
          <a:noFill/>
        </p:spPr>
        <p:txBody>
          <a:bodyPr wrap="square" rtlCol="0">
            <a:spAutoFit/>
          </a:bodyPr>
          <a:lstStyle/>
          <a:p>
            <a:pPr algn="just"/>
            <a:r>
              <a:rPr lang="es-MX" sz="1600" b="1" dirty="0"/>
              <a:t>Indicador #2: Órdenes de ejecución</a:t>
            </a:r>
            <a:r>
              <a:rPr lang="es-MX" sz="1350" b="1" dirty="0"/>
              <a:t>.</a:t>
            </a:r>
            <a:endParaRPr lang="es-MX" sz="1350" dirty="0"/>
          </a:p>
          <a:p>
            <a:pPr algn="just"/>
            <a:r>
              <a:rPr lang="es-MX" sz="1350" dirty="0"/>
              <a:t>Esta delegación policial no es tomada como muestra, sin embargo se observo lo siguiente en las órdenes de ejecución.</a:t>
            </a:r>
          </a:p>
          <a:p>
            <a:pPr algn="just"/>
            <a:endParaRPr lang="es-MX" sz="1350" dirty="0"/>
          </a:p>
          <a:p>
            <a:pPr algn="just"/>
            <a:r>
              <a:rPr lang="es-MX" sz="1350" b="1" dirty="0"/>
              <a:t>Enero</a:t>
            </a:r>
          </a:p>
          <a:p>
            <a:pPr marL="285750" indent="-285750" algn="just">
              <a:buFont typeface="Arial" panose="020B0604020202020204" pitchFamily="34" charset="0"/>
              <a:buChar char="•"/>
            </a:pPr>
            <a:r>
              <a:rPr lang="es-MX" sz="1350" b="1" dirty="0"/>
              <a:t>La orden de ejecución N°MSP-DM-DVURFP-DGFP-DRTC-DPCPARA-UO-OE-001-2025, </a:t>
            </a:r>
            <a:r>
              <a:rPr lang="es-MX" sz="1350" dirty="0"/>
              <a:t>que aborda las problemáticas Búnker y Consumo de drogas, se valida tomando en cuenta los puntos 4 y 5 del despliegue de la Orden de ejecución; dado que los puntos anteriores a estos únicamente se indica que se realizaran patrullajes preventivos y controles de carretera y estos son medidas generales que no se adaptan a la naturaleza particular del problema, dichas acciones pueden tener un efecto disuasorio pero no resuelven las causas subyacentes de las problemáticas. Para poder abordar de manera efectiva estas problemáticas, es necesario un enfoque integral por lo que se recomienda realizar coordinaciones interinstitucionales, para un abordaje integrado. </a:t>
            </a:r>
          </a:p>
          <a:p>
            <a:pPr marL="285750" indent="-285750" algn="just">
              <a:buFont typeface="Arial" panose="020B0604020202020204" pitchFamily="34" charset="0"/>
              <a:buChar char="•"/>
            </a:pPr>
            <a:r>
              <a:rPr lang="es-MX" sz="1350" dirty="0"/>
              <a:t>Presenta el balance operativo correspondiente. </a:t>
            </a:r>
          </a:p>
          <a:p>
            <a:pPr algn="just"/>
            <a:endParaRPr lang="es-MX" sz="1350" dirty="0"/>
          </a:p>
          <a:p>
            <a:pPr algn="just"/>
            <a:r>
              <a:rPr lang="es-MX" sz="1350" b="1" dirty="0"/>
              <a:t>Febrero</a:t>
            </a:r>
          </a:p>
          <a:p>
            <a:pPr marL="285750" indent="-285750" algn="just">
              <a:buFont typeface="Arial" panose="020B0604020202020204" pitchFamily="34" charset="0"/>
              <a:buChar char="•"/>
            </a:pPr>
            <a:r>
              <a:rPr lang="es-MX" sz="1350" b="1" dirty="0"/>
              <a:t>La orden de ejecución N°MSP-DM-DVURFP-DGFP-DRTC-DPCPARA-UO-OE-014-2025, </a:t>
            </a:r>
            <a:r>
              <a:rPr lang="es-MX" sz="1350" dirty="0"/>
              <a:t>que aborda la problemática Consumo de alcohol en vía pública, se valida mediante la confirmación de la correcta formulación y presentación del balance operativo correspondiente.</a:t>
            </a:r>
          </a:p>
          <a:p>
            <a:pPr algn="just"/>
            <a:endParaRPr lang="es-MX" sz="1350" dirty="0"/>
          </a:p>
          <a:p>
            <a:pPr algn="just"/>
            <a:r>
              <a:rPr lang="es-MX" sz="1350" b="1" dirty="0"/>
              <a:t>Marzo</a:t>
            </a:r>
            <a:r>
              <a:rPr lang="es-MX" sz="1350" dirty="0"/>
              <a:t> </a:t>
            </a:r>
          </a:p>
          <a:p>
            <a:pPr marL="285750" indent="-285750" algn="just">
              <a:buFont typeface="Arial" panose="020B0604020202020204" pitchFamily="34" charset="0"/>
              <a:buChar char="•"/>
            </a:pPr>
            <a:r>
              <a:rPr lang="es-MX" sz="1350" b="1" dirty="0"/>
              <a:t>La orden de ejecución N°MSP-DM-DVURFP-DGFP-DRTC-DPCPARA-UO-OE-021-2025, </a:t>
            </a:r>
            <a:r>
              <a:rPr lang="es-MX" sz="1350" dirty="0"/>
              <a:t>que aborda la problemática Personas en situación de calle, se valida mediante la confirmación de la correcta formulación, presentación del balance operativo correspondiente e Informe de resultados. </a:t>
            </a:r>
          </a:p>
          <a:p>
            <a:pPr algn="just"/>
            <a:endParaRPr lang="es-MX" sz="1350" dirty="0"/>
          </a:p>
          <a:p>
            <a:pPr algn="just"/>
            <a:r>
              <a:rPr lang="es-MX" sz="1350" b="1" dirty="0"/>
              <a:t>Basado en las órdenes de ejecución validadas, la delegación policial ha abordado </a:t>
            </a:r>
            <a:r>
              <a:rPr lang="es-MX" sz="1350" b="1" dirty="0">
                <a:solidFill>
                  <a:srgbClr val="FF0000"/>
                </a:solidFill>
              </a:rPr>
              <a:t>4 de 8 problemáticas priorizadas, por tanto, abordó el 50,00% de sus problemáticas priorizadas.</a:t>
            </a:r>
          </a:p>
        </p:txBody>
      </p:sp>
    </p:spTree>
    <p:extLst>
      <p:ext uri="{BB962C8B-B14F-4D97-AF65-F5344CB8AC3E}">
        <p14:creationId xmlns:p14="http://schemas.microsoft.com/office/powerpoint/2010/main" val="26068130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9" name="Conector recto 18"/>
          <p:cNvCxnSpPr/>
          <p:nvPr/>
        </p:nvCxnSpPr>
        <p:spPr>
          <a:xfrm>
            <a:off x="274046" y="8672523"/>
            <a:ext cx="62178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6222441" y="8701715"/>
            <a:ext cx="359334" cy="276999"/>
          </a:xfrm>
          <a:prstGeom prst="rect">
            <a:avLst/>
          </a:prstGeom>
          <a:noFill/>
        </p:spPr>
        <p:txBody>
          <a:bodyPr wrap="square" rtlCol="0">
            <a:spAutoFit/>
          </a:bodyPr>
          <a:lstStyle/>
          <a:p>
            <a:pPr algn="ctr"/>
            <a:r>
              <a:rPr lang="es-CR" sz="1200" dirty="0">
                <a:latin typeface="Arial Rounded MT Bold" panose="020F0704030504030204" pitchFamily="34" charset="0"/>
              </a:rPr>
              <a:t>3</a:t>
            </a:r>
            <a:endParaRPr lang="es-CR" dirty="0">
              <a:latin typeface="Arial Rounded MT Bold" panose="020F0704030504030204" pitchFamily="34" charset="0"/>
            </a:endParaRPr>
          </a:p>
        </p:txBody>
      </p:sp>
      <p:cxnSp>
        <p:nvCxnSpPr>
          <p:cNvPr id="33" name="Conector recto 32"/>
          <p:cNvCxnSpPr/>
          <p:nvPr/>
        </p:nvCxnSpPr>
        <p:spPr>
          <a:xfrm>
            <a:off x="0" y="595829"/>
            <a:ext cx="5955025" cy="8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419" y="139608"/>
            <a:ext cx="5397425" cy="400110"/>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2000" dirty="0">
                <a:solidFill>
                  <a:srgbClr val="002060"/>
                </a:solidFill>
              </a:rPr>
              <a:t>Dirección Regional Tercera – Cartago</a:t>
            </a:r>
            <a:endParaRPr lang="es-CR" sz="2000" dirty="0">
              <a:solidFill>
                <a:srgbClr val="002060"/>
              </a:solidFill>
            </a:endParaRPr>
          </a:p>
        </p:txBody>
      </p:sp>
      <p:sp>
        <p:nvSpPr>
          <p:cNvPr id="10" name="CuadroTexto 9"/>
          <p:cNvSpPr txBox="1"/>
          <p:nvPr/>
        </p:nvSpPr>
        <p:spPr>
          <a:xfrm>
            <a:off x="217124" y="622875"/>
            <a:ext cx="5397425" cy="369332"/>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1800" dirty="0">
                <a:solidFill>
                  <a:schemeClr val="accent6">
                    <a:lumMod val="75000"/>
                  </a:schemeClr>
                </a:solidFill>
              </a:rPr>
              <a:t>D39- La Unión</a:t>
            </a:r>
          </a:p>
        </p:txBody>
      </p:sp>
      <p:sp>
        <p:nvSpPr>
          <p:cNvPr id="14" name="CuadroTexto 13"/>
          <p:cNvSpPr txBox="1"/>
          <p:nvPr/>
        </p:nvSpPr>
        <p:spPr>
          <a:xfrm>
            <a:off x="217124" y="1065464"/>
            <a:ext cx="6274780" cy="6363280"/>
          </a:xfrm>
          <a:prstGeom prst="rect">
            <a:avLst/>
          </a:prstGeom>
          <a:noFill/>
        </p:spPr>
        <p:txBody>
          <a:bodyPr wrap="square" rtlCol="0">
            <a:spAutoFit/>
          </a:bodyPr>
          <a:lstStyle/>
          <a:p>
            <a:pPr algn="just"/>
            <a:r>
              <a:rPr lang="es-MX" sz="1600" b="1" dirty="0"/>
              <a:t>Indicador #2: Órdenes de ejecución</a:t>
            </a:r>
            <a:r>
              <a:rPr lang="es-MX" sz="1350" b="1" dirty="0"/>
              <a:t>.</a:t>
            </a:r>
            <a:endParaRPr lang="es-MX" sz="1350" dirty="0"/>
          </a:p>
          <a:p>
            <a:pPr algn="just"/>
            <a:r>
              <a:rPr lang="es-MX" sz="1350" dirty="0"/>
              <a:t>Esta delegación policial no es tomada como muestra, sin embargo se observo lo siguiente en las órdenes de ejecución.</a:t>
            </a:r>
          </a:p>
          <a:p>
            <a:pPr algn="just"/>
            <a:endParaRPr lang="es-MX" sz="1350" dirty="0"/>
          </a:p>
          <a:p>
            <a:pPr algn="just"/>
            <a:r>
              <a:rPr lang="es-MX" sz="1350" b="1" dirty="0"/>
              <a:t>Enero</a:t>
            </a:r>
          </a:p>
          <a:p>
            <a:pPr marL="285750" indent="-285750" algn="just">
              <a:buFont typeface="Arial" panose="020B0604020202020204" pitchFamily="34" charset="0"/>
              <a:buChar char="•"/>
            </a:pPr>
            <a:r>
              <a:rPr lang="es-MX" sz="1350" b="1" dirty="0"/>
              <a:t>La orden de ejecución N°013-2025-DR3-D39-LAUNION, </a:t>
            </a:r>
            <a:r>
              <a:rPr lang="es-MX" sz="1350" dirty="0"/>
              <a:t>no se puede validar tomando en cuenta que en la portada ni en la orden como tal indica que problemática priorizada o línea de acción en especifico se va abordar. </a:t>
            </a:r>
          </a:p>
          <a:p>
            <a:pPr marL="285750" indent="-285750" algn="just">
              <a:buFont typeface="Arial" panose="020B0604020202020204" pitchFamily="34" charset="0"/>
              <a:buChar char="•"/>
            </a:pPr>
            <a:r>
              <a:rPr lang="es-MX" sz="1350" dirty="0"/>
              <a:t>En todo lo que es la orden de ejecución se indica varias problemáticas a abordar sin embargo es necesario especificarlo en la portada. </a:t>
            </a:r>
          </a:p>
          <a:p>
            <a:pPr marL="285750" indent="-285750" algn="just">
              <a:buFont typeface="Arial" panose="020B0604020202020204" pitchFamily="34" charset="0"/>
              <a:buChar char="•"/>
            </a:pPr>
            <a:r>
              <a:rPr lang="es-MX" sz="1350" dirty="0"/>
              <a:t>Es una orden de ejecución con actividades preventivas por lo que se recomienda realizar un Informe de Resultados o Informe de Actividades y adjuntar evidencias, en este caso solo presentaron como evidencia una minuta y lista de asistencia. </a:t>
            </a:r>
          </a:p>
          <a:p>
            <a:pPr marL="285750" indent="-285750" algn="just">
              <a:buFont typeface="Arial" panose="020B0604020202020204" pitchFamily="34" charset="0"/>
              <a:buChar char="•"/>
            </a:pPr>
            <a:endParaRPr lang="es-MX" sz="1350" dirty="0"/>
          </a:p>
          <a:p>
            <a:pPr algn="just"/>
            <a:r>
              <a:rPr lang="es-MX" sz="1350" b="1" dirty="0"/>
              <a:t>Marzo</a:t>
            </a:r>
          </a:p>
          <a:p>
            <a:pPr marL="285750" indent="-285750" algn="just">
              <a:buFont typeface="Arial" panose="020B0604020202020204" pitchFamily="34" charset="0"/>
              <a:buChar char="•"/>
            </a:pPr>
            <a:r>
              <a:rPr lang="es-MX" sz="1350" b="1" dirty="0"/>
              <a:t>La orden de ejecución N°021-2025-DR3-D39-LAUNION, </a:t>
            </a:r>
            <a:r>
              <a:rPr lang="es-MX" sz="1350" dirty="0"/>
              <a:t>no se puede validar tomando en cuenta que en la portada ni en la orden como tal indica que problemática priorizada o línea de acción en especifico se va abordar. </a:t>
            </a:r>
          </a:p>
          <a:p>
            <a:pPr marL="285750" indent="-285750" algn="just">
              <a:buFont typeface="Arial" panose="020B0604020202020204" pitchFamily="34" charset="0"/>
              <a:buChar char="•"/>
            </a:pPr>
            <a:r>
              <a:rPr lang="es-MX" sz="1350" dirty="0"/>
              <a:t>En todo lo que es la orden de ejecución se indica varias problemáticas a abordar sin embargo es necesario especificarlo en la portada. </a:t>
            </a:r>
          </a:p>
          <a:p>
            <a:pPr marL="285750" indent="-285750" algn="just">
              <a:buFont typeface="Arial" panose="020B0604020202020204" pitchFamily="34" charset="0"/>
              <a:buChar char="•"/>
            </a:pPr>
            <a:r>
              <a:rPr lang="es-MX" sz="1350" dirty="0"/>
              <a:t>Es una orden de ejecución con actividades preventivas por lo que se recomienda realizar un Informe de Resultados o Informe de Actividades y adjuntar evidencias, en este caso solo presentaron como evidencia una minuta y lista de asistencia. </a:t>
            </a:r>
          </a:p>
          <a:p>
            <a:pPr marL="285750" indent="-285750" algn="just">
              <a:buFont typeface="Arial" panose="020B0604020202020204" pitchFamily="34" charset="0"/>
              <a:buChar char="•"/>
            </a:pPr>
            <a:endParaRPr lang="es-MX" sz="1350" dirty="0"/>
          </a:p>
          <a:p>
            <a:pPr algn="just"/>
            <a:endParaRPr lang="es-MX" sz="1350" dirty="0"/>
          </a:p>
          <a:p>
            <a:pPr algn="just"/>
            <a:r>
              <a:rPr lang="es-MX" sz="1350" b="1" dirty="0"/>
              <a:t>Basado en las órdenes de ejecución validadas, la delegación policial ha abordado </a:t>
            </a:r>
            <a:r>
              <a:rPr lang="es-MX" sz="1350" b="1" dirty="0">
                <a:solidFill>
                  <a:srgbClr val="FF0000"/>
                </a:solidFill>
              </a:rPr>
              <a:t>0 de 8 problemáticas priorizadas, por tanto, abordó el 0% de sus problemáticas priorizadas.</a:t>
            </a:r>
          </a:p>
          <a:p>
            <a:pPr algn="just"/>
            <a:endParaRPr lang="es-MX" sz="1350" dirty="0"/>
          </a:p>
        </p:txBody>
      </p:sp>
    </p:spTree>
    <p:extLst>
      <p:ext uri="{BB962C8B-B14F-4D97-AF65-F5344CB8AC3E}">
        <p14:creationId xmlns:p14="http://schemas.microsoft.com/office/powerpoint/2010/main" val="9342892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9" name="Conector recto 18"/>
          <p:cNvCxnSpPr/>
          <p:nvPr/>
        </p:nvCxnSpPr>
        <p:spPr>
          <a:xfrm>
            <a:off x="274046" y="8672523"/>
            <a:ext cx="62178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6222441" y="8701715"/>
            <a:ext cx="359334" cy="276999"/>
          </a:xfrm>
          <a:prstGeom prst="rect">
            <a:avLst/>
          </a:prstGeom>
          <a:noFill/>
        </p:spPr>
        <p:txBody>
          <a:bodyPr wrap="square" rtlCol="0">
            <a:spAutoFit/>
          </a:bodyPr>
          <a:lstStyle/>
          <a:p>
            <a:pPr algn="ctr"/>
            <a:r>
              <a:rPr lang="es-CR" sz="1200" dirty="0">
                <a:latin typeface="Arial Rounded MT Bold" panose="020F0704030504030204" pitchFamily="34" charset="0"/>
              </a:rPr>
              <a:t>4</a:t>
            </a:r>
            <a:endParaRPr lang="es-CR" dirty="0">
              <a:latin typeface="Arial Rounded MT Bold" panose="020F0704030504030204" pitchFamily="34" charset="0"/>
            </a:endParaRPr>
          </a:p>
        </p:txBody>
      </p:sp>
      <p:cxnSp>
        <p:nvCxnSpPr>
          <p:cNvPr id="33" name="Conector recto 32"/>
          <p:cNvCxnSpPr/>
          <p:nvPr/>
        </p:nvCxnSpPr>
        <p:spPr>
          <a:xfrm>
            <a:off x="0" y="595829"/>
            <a:ext cx="5955025" cy="8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419" y="139608"/>
            <a:ext cx="5397425" cy="400110"/>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2000" dirty="0">
                <a:solidFill>
                  <a:srgbClr val="002060"/>
                </a:solidFill>
              </a:rPr>
              <a:t>Dirección Regional Tercera – Cartago</a:t>
            </a:r>
            <a:endParaRPr lang="es-CR" sz="2000" dirty="0">
              <a:solidFill>
                <a:srgbClr val="002060"/>
              </a:solidFill>
            </a:endParaRPr>
          </a:p>
        </p:txBody>
      </p:sp>
      <p:sp>
        <p:nvSpPr>
          <p:cNvPr id="13" name="CuadroTexto 12"/>
          <p:cNvSpPr txBox="1"/>
          <p:nvPr/>
        </p:nvSpPr>
        <p:spPr>
          <a:xfrm>
            <a:off x="215286" y="665108"/>
            <a:ext cx="5397425" cy="369332"/>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1800" dirty="0">
                <a:solidFill>
                  <a:schemeClr val="accent6">
                    <a:lumMod val="75000"/>
                  </a:schemeClr>
                </a:solidFill>
              </a:rPr>
              <a:t>D40- Jiménez</a:t>
            </a:r>
          </a:p>
        </p:txBody>
      </p:sp>
      <p:sp>
        <p:nvSpPr>
          <p:cNvPr id="15" name="CuadroTexto 14"/>
          <p:cNvSpPr txBox="1"/>
          <p:nvPr/>
        </p:nvSpPr>
        <p:spPr>
          <a:xfrm>
            <a:off x="245585" y="1034440"/>
            <a:ext cx="6274780" cy="8209940"/>
          </a:xfrm>
          <a:prstGeom prst="rect">
            <a:avLst/>
          </a:prstGeom>
          <a:noFill/>
        </p:spPr>
        <p:txBody>
          <a:bodyPr wrap="square" rtlCol="0">
            <a:spAutoFit/>
          </a:bodyPr>
          <a:lstStyle/>
          <a:p>
            <a:pPr algn="just"/>
            <a:r>
              <a:rPr lang="es-MX" sz="1400" b="1" dirty="0"/>
              <a:t>Indicador #2: Órdenes de ejecución</a:t>
            </a:r>
            <a:r>
              <a:rPr lang="es-MX" sz="1200" b="1" dirty="0"/>
              <a:t>.</a:t>
            </a:r>
            <a:endParaRPr lang="es-MX" sz="1350" dirty="0"/>
          </a:p>
          <a:p>
            <a:pPr algn="just"/>
            <a:r>
              <a:rPr lang="es-MX" sz="1350" dirty="0"/>
              <a:t>Esta delegación policial no es tomada como muestra, sin embargo se observo lo siguiente en las órdenes de ejecución.</a:t>
            </a:r>
          </a:p>
          <a:p>
            <a:pPr marL="285750" indent="-285750" algn="just">
              <a:buFont typeface="Arial" panose="020B0604020202020204" pitchFamily="34" charset="0"/>
              <a:buChar char="•"/>
            </a:pPr>
            <a:endParaRPr lang="es-MX" sz="1350" b="1" dirty="0"/>
          </a:p>
          <a:p>
            <a:pPr marL="285750" indent="-285750" algn="just">
              <a:buFont typeface="Arial" panose="020B0604020202020204" pitchFamily="34" charset="0"/>
              <a:buChar char="•"/>
            </a:pPr>
            <a:r>
              <a:rPr lang="es-MX" sz="1350" b="1" dirty="0"/>
              <a:t>La orden de ejecución N°008-2025-DR3-D40</a:t>
            </a:r>
            <a:r>
              <a:rPr lang="es-MX" sz="1350" dirty="0"/>
              <a:t>, que aborda la problemática priorizada Consumo de alcohol en vía pública, no se puede validar, ya que </a:t>
            </a:r>
            <a:r>
              <a:rPr lang="es-MX" sz="1400" dirty="0"/>
              <a:t>se ve comprometida por la ausencia de documentación esencial para su evaluación operativa. Específicamente, la falta de un balance operativo y un informe detallado de actividades impide verificar la implementación y el alcance de las acciones emprendidas. Si bien la orden enuncia ciertas actividades, resulta imprescindible una ampliación que defina de manera exhaustiva y diferenciada las tareas concretas a ejecutar. Esta mayor especificidad no solo facilitará el seguimiento y la rendición de cuentas, sino que también optimizará la efectividad de la intervención.</a:t>
            </a:r>
          </a:p>
          <a:p>
            <a:pPr marL="285750" indent="-285750" algn="just">
              <a:buFont typeface="Arial" panose="020B0604020202020204" pitchFamily="34" charset="0"/>
              <a:buChar char="•"/>
            </a:pPr>
            <a:r>
              <a:rPr lang="es-MX" sz="1350" b="1" dirty="0"/>
              <a:t>La orden de ejecución N°017-2025-DR3-D40, </a:t>
            </a:r>
            <a:r>
              <a:rPr lang="es-MX" sz="1350" dirty="0"/>
              <a:t>que aborda la problemática Consumo de drogas, no se puede validar, </a:t>
            </a:r>
            <a:r>
              <a:rPr lang="es-MX" sz="1400" dirty="0"/>
              <a:t>ya que carece de un balance operativo que sustente las actividades ejecutadas. La documentación presentada como evidencia carece de la formalidad de un informe estructurado. Aunque la orden detalla algunas acciones a implementar, se requiere una expansión que defina de manera precisa y diferenciada las actividades específicas a desarrollar. Esta mayor claridad resulta fundamental para asegurar una adecuada trazabilidad, evaluación y optimización del impacto de la intervención.</a:t>
            </a:r>
          </a:p>
          <a:p>
            <a:pPr marL="285750" indent="-285750" algn="just">
              <a:buFont typeface="Arial" panose="020B0604020202020204" pitchFamily="34" charset="0"/>
              <a:buChar char="•"/>
            </a:pPr>
            <a:r>
              <a:rPr lang="es-MX" sz="1350" b="1" dirty="0"/>
              <a:t>La orden de ejecución N°018-2025-DR3-D40</a:t>
            </a:r>
            <a:r>
              <a:rPr lang="es-MX" sz="1400" dirty="0"/>
              <a:t>, que aborda la problemática Consumo de alcohol en vía pública, no se puede validar, ya que carece de un balance operativo que sustente las actividades ejecutadas. La documentación presentada como evidencia carece de la formalidad de un informe estructurado. Aunque la orden detalla algunas acciones a implementar, se requiere una expansión que defina de manera precisa y diferenciada las actividades específicas a desarrollar. Esta mayor claridad resulta fundamental para asegurar una adecuada trazabilidad, evaluación y optimización del impacto de la intervención, además no se utilizo el formato establecido.</a:t>
            </a:r>
          </a:p>
          <a:p>
            <a:pPr algn="just"/>
            <a:endParaRPr lang="es-MX" sz="1400" dirty="0"/>
          </a:p>
          <a:p>
            <a:pPr algn="just"/>
            <a:r>
              <a:rPr lang="es-MX" sz="1400" b="1" dirty="0"/>
              <a:t>Basado en las órdenes de ejecución validadas, la delegación policial ha abordado </a:t>
            </a:r>
            <a:r>
              <a:rPr lang="es-MX" sz="1400" b="1" dirty="0">
                <a:solidFill>
                  <a:srgbClr val="FF0000"/>
                </a:solidFill>
              </a:rPr>
              <a:t>0 de 3 problemáticas priorizadas, por tanto, abordó el 0% de sus problemáticas priorizadas.</a:t>
            </a:r>
          </a:p>
          <a:p>
            <a:pPr algn="just"/>
            <a:endParaRPr lang="es-MX" sz="1400" dirty="0"/>
          </a:p>
          <a:p>
            <a:pPr marL="285750" indent="-285750" algn="just">
              <a:buFont typeface="Arial" panose="020B0604020202020204" pitchFamily="34" charset="0"/>
              <a:buChar char="•"/>
            </a:pPr>
            <a:endParaRPr lang="es-MX" sz="1400" dirty="0"/>
          </a:p>
          <a:p>
            <a:pPr algn="just"/>
            <a:endParaRPr lang="es-MX" sz="1350" dirty="0"/>
          </a:p>
        </p:txBody>
      </p:sp>
    </p:spTree>
    <p:extLst>
      <p:ext uri="{BB962C8B-B14F-4D97-AF65-F5344CB8AC3E}">
        <p14:creationId xmlns:p14="http://schemas.microsoft.com/office/powerpoint/2010/main" val="27978438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9" name="Conector recto 18"/>
          <p:cNvCxnSpPr/>
          <p:nvPr/>
        </p:nvCxnSpPr>
        <p:spPr>
          <a:xfrm>
            <a:off x="274046" y="8672523"/>
            <a:ext cx="62178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6222441" y="8701715"/>
            <a:ext cx="359334" cy="276999"/>
          </a:xfrm>
          <a:prstGeom prst="rect">
            <a:avLst/>
          </a:prstGeom>
          <a:noFill/>
        </p:spPr>
        <p:txBody>
          <a:bodyPr wrap="square" rtlCol="0">
            <a:spAutoFit/>
          </a:bodyPr>
          <a:lstStyle/>
          <a:p>
            <a:pPr algn="ctr"/>
            <a:r>
              <a:rPr lang="es-CR" sz="1200" dirty="0">
                <a:latin typeface="Arial Rounded MT Bold" panose="020F0704030504030204" pitchFamily="34" charset="0"/>
              </a:rPr>
              <a:t>5</a:t>
            </a:r>
            <a:endParaRPr lang="es-CR" dirty="0">
              <a:latin typeface="Arial Rounded MT Bold" panose="020F0704030504030204" pitchFamily="34" charset="0"/>
            </a:endParaRPr>
          </a:p>
        </p:txBody>
      </p:sp>
      <p:cxnSp>
        <p:nvCxnSpPr>
          <p:cNvPr id="33" name="Conector recto 32"/>
          <p:cNvCxnSpPr/>
          <p:nvPr/>
        </p:nvCxnSpPr>
        <p:spPr>
          <a:xfrm>
            <a:off x="0" y="595829"/>
            <a:ext cx="5955025" cy="8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419" y="139608"/>
            <a:ext cx="5397425" cy="400110"/>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2000" dirty="0">
                <a:solidFill>
                  <a:srgbClr val="002060"/>
                </a:solidFill>
              </a:rPr>
              <a:t>Dirección Regional Tercera – Cartago</a:t>
            </a:r>
            <a:endParaRPr lang="es-CR" sz="2000" dirty="0">
              <a:solidFill>
                <a:srgbClr val="002060"/>
              </a:solidFill>
            </a:endParaRPr>
          </a:p>
        </p:txBody>
      </p:sp>
      <p:sp>
        <p:nvSpPr>
          <p:cNvPr id="16" name="CuadroTexto 15"/>
          <p:cNvSpPr txBox="1"/>
          <p:nvPr/>
        </p:nvSpPr>
        <p:spPr>
          <a:xfrm>
            <a:off x="215286" y="665107"/>
            <a:ext cx="5397425" cy="369332"/>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1800" dirty="0">
                <a:solidFill>
                  <a:schemeClr val="accent6">
                    <a:lumMod val="75000"/>
                  </a:schemeClr>
                </a:solidFill>
              </a:rPr>
              <a:t>D41- Turrialba</a:t>
            </a:r>
          </a:p>
        </p:txBody>
      </p:sp>
      <p:sp>
        <p:nvSpPr>
          <p:cNvPr id="20" name="CuadroTexto 19"/>
          <p:cNvSpPr txBox="1"/>
          <p:nvPr/>
        </p:nvSpPr>
        <p:spPr>
          <a:xfrm>
            <a:off x="245585" y="1001948"/>
            <a:ext cx="6274780" cy="3970318"/>
          </a:xfrm>
          <a:prstGeom prst="rect">
            <a:avLst/>
          </a:prstGeom>
          <a:noFill/>
        </p:spPr>
        <p:txBody>
          <a:bodyPr wrap="square" rtlCol="0">
            <a:spAutoFit/>
          </a:bodyPr>
          <a:lstStyle/>
          <a:p>
            <a:pPr algn="just"/>
            <a:r>
              <a:rPr lang="es-MX" sz="1600" b="1" dirty="0"/>
              <a:t>Indicador #2: Órdenes de ejecución.</a:t>
            </a:r>
          </a:p>
          <a:p>
            <a:pPr algn="just"/>
            <a:r>
              <a:rPr lang="es-MX" sz="1350" dirty="0"/>
              <a:t>Esta delegación policial no es tomada como muestra, sin embargo se observo lo siguiente en las órdenes de ejecución.</a:t>
            </a:r>
          </a:p>
          <a:p>
            <a:pPr algn="just"/>
            <a:endParaRPr lang="es-MX" sz="1350" b="1" dirty="0"/>
          </a:p>
          <a:p>
            <a:pPr marL="285750" indent="-285750" algn="just">
              <a:buFont typeface="Arial" panose="020B0604020202020204" pitchFamily="34" charset="0"/>
              <a:buChar char="•"/>
            </a:pPr>
            <a:r>
              <a:rPr lang="es-MX" sz="1350" b="1" dirty="0"/>
              <a:t>La orden de ejecución N°003-2025-DR3-D41, </a:t>
            </a:r>
            <a:r>
              <a:rPr lang="es-MX" sz="1350" dirty="0"/>
              <a:t>no se puede validar, ya que </a:t>
            </a:r>
            <a:r>
              <a:rPr lang="es-MX" sz="1400" dirty="0"/>
              <a:t>se ve comprometida por inconsistencias fundamentales en su presentación y contenido. En primer lugar, la carátula carece de un título preciso que identifique la problemática priorizada o la línea de acción específica a abordar. Si bien el cuerpo del documento menciona las líneas de acción 1 (consumo de drogas) y 4 (búnkeres), no se detallan las acciones o actividades diferenciadas que se llevarán a cabo. Adicionalmente, la ausencia de un balance operativo que evidencie las actividades u operativos realizados impide una adecuada verificación de su implementación.“</a:t>
            </a:r>
          </a:p>
          <a:p>
            <a:pPr marL="285750" indent="-285750" algn="just">
              <a:buFont typeface="Arial" panose="020B0604020202020204" pitchFamily="34" charset="0"/>
              <a:buChar char="•"/>
            </a:pPr>
            <a:endParaRPr lang="es-MX" sz="1400" dirty="0"/>
          </a:p>
          <a:p>
            <a:pPr algn="just"/>
            <a:r>
              <a:rPr lang="es-MX" sz="1400" b="1" dirty="0"/>
              <a:t>Basado en las órdenes de ejecución validadas, la delegación policial ha abordado </a:t>
            </a:r>
            <a:r>
              <a:rPr lang="es-MX" sz="1400" b="1" dirty="0">
                <a:solidFill>
                  <a:srgbClr val="FF0000"/>
                </a:solidFill>
              </a:rPr>
              <a:t>0 de 5 problemáticas priorizadas, por tanto, abordó el 0% de sus problemáticas priorizadas.</a:t>
            </a:r>
          </a:p>
          <a:p>
            <a:pPr algn="just"/>
            <a:endParaRPr lang="es-MX" sz="1350" dirty="0"/>
          </a:p>
        </p:txBody>
      </p:sp>
    </p:spTree>
    <p:extLst>
      <p:ext uri="{BB962C8B-B14F-4D97-AF65-F5344CB8AC3E}">
        <p14:creationId xmlns:p14="http://schemas.microsoft.com/office/powerpoint/2010/main" val="30964719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9" name="Conector recto 18"/>
          <p:cNvCxnSpPr/>
          <p:nvPr/>
        </p:nvCxnSpPr>
        <p:spPr>
          <a:xfrm>
            <a:off x="274046" y="8672523"/>
            <a:ext cx="62178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6222441" y="8701715"/>
            <a:ext cx="359334" cy="276999"/>
          </a:xfrm>
          <a:prstGeom prst="rect">
            <a:avLst/>
          </a:prstGeom>
          <a:noFill/>
        </p:spPr>
        <p:txBody>
          <a:bodyPr wrap="square" rtlCol="0">
            <a:spAutoFit/>
          </a:bodyPr>
          <a:lstStyle/>
          <a:p>
            <a:pPr algn="ctr"/>
            <a:r>
              <a:rPr lang="es-CR" sz="1200" dirty="0">
                <a:latin typeface="Arial Rounded MT Bold" panose="020F0704030504030204" pitchFamily="34" charset="0"/>
              </a:rPr>
              <a:t>6</a:t>
            </a:r>
            <a:endParaRPr lang="es-CR" dirty="0">
              <a:latin typeface="Arial Rounded MT Bold" panose="020F0704030504030204" pitchFamily="34" charset="0"/>
            </a:endParaRPr>
          </a:p>
        </p:txBody>
      </p:sp>
      <p:cxnSp>
        <p:nvCxnSpPr>
          <p:cNvPr id="33" name="Conector recto 32"/>
          <p:cNvCxnSpPr/>
          <p:nvPr/>
        </p:nvCxnSpPr>
        <p:spPr>
          <a:xfrm>
            <a:off x="0" y="595829"/>
            <a:ext cx="5955025" cy="8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419" y="139608"/>
            <a:ext cx="5397425" cy="400110"/>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2000" dirty="0">
                <a:solidFill>
                  <a:srgbClr val="002060"/>
                </a:solidFill>
              </a:rPr>
              <a:t>Dirección Regional Tercera – Cartago</a:t>
            </a:r>
            <a:endParaRPr lang="es-CR" sz="2000" dirty="0">
              <a:solidFill>
                <a:srgbClr val="002060"/>
              </a:solidFill>
            </a:endParaRPr>
          </a:p>
        </p:txBody>
      </p:sp>
      <p:sp>
        <p:nvSpPr>
          <p:cNvPr id="10" name="CuadroTexto 9"/>
          <p:cNvSpPr txBox="1"/>
          <p:nvPr/>
        </p:nvSpPr>
        <p:spPr>
          <a:xfrm>
            <a:off x="237320" y="665104"/>
            <a:ext cx="5397425" cy="369332"/>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1800" dirty="0">
                <a:solidFill>
                  <a:schemeClr val="accent6">
                    <a:lumMod val="75000"/>
                  </a:schemeClr>
                </a:solidFill>
              </a:rPr>
              <a:t>D42- Alvarado </a:t>
            </a:r>
          </a:p>
        </p:txBody>
      </p:sp>
      <p:sp>
        <p:nvSpPr>
          <p:cNvPr id="14" name="CuadroTexto 13"/>
          <p:cNvSpPr txBox="1"/>
          <p:nvPr/>
        </p:nvSpPr>
        <p:spPr>
          <a:xfrm>
            <a:off x="237320" y="1063627"/>
            <a:ext cx="6274780" cy="5016758"/>
          </a:xfrm>
          <a:prstGeom prst="rect">
            <a:avLst/>
          </a:prstGeom>
          <a:noFill/>
        </p:spPr>
        <p:txBody>
          <a:bodyPr wrap="square" rtlCol="0">
            <a:spAutoFit/>
          </a:bodyPr>
          <a:lstStyle/>
          <a:p>
            <a:pPr algn="just"/>
            <a:r>
              <a:rPr lang="es-MX" sz="1350" dirty="0"/>
              <a:t>Esta delegación policial es tomada como muestra.</a:t>
            </a:r>
          </a:p>
          <a:p>
            <a:pPr algn="just"/>
            <a:endParaRPr lang="es-MX" sz="1350" dirty="0"/>
          </a:p>
          <a:p>
            <a:pPr algn="just"/>
            <a:r>
              <a:rPr lang="es-MX" sz="1400" b="1" dirty="0"/>
              <a:t>Indicador #2: Órdenes de ejecución.</a:t>
            </a:r>
          </a:p>
          <a:p>
            <a:pPr algn="just"/>
            <a:endParaRPr lang="es-MX" sz="1400" b="1" dirty="0"/>
          </a:p>
          <a:p>
            <a:pPr marL="285750" indent="-285750" algn="just">
              <a:buFont typeface="Arial" panose="020B0604020202020204" pitchFamily="34" charset="0"/>
              <a:buChar char="•"/>
            </a:pPr>
            <a:r>
              <a:rPr lang="es-MX" sz="1400" b="1" dirty="0"/>
              <a:t>La orden de ejecución N° 012-2025-DR3-D42</a:t>
            </a:r>
            <a:r>
              <a:rPr lang="es-MX" sz="1400" dirty="0"/>
              <a:t>, se valida ya que lo que es ambientación y finalidad queda claro que la problemática a abordar es el Consumo de drogas, sin embargo en el titulo de la página número 2 viene un titulo que corresponde a la Venta de drogas, se recomienda revisar bien estos detalles, presenta Balance Operativo.</a:t>
            </a:r>
            <a:endParaRPr lang="es-MX" sz="1400" b="1" dirty="0"/>
          </a:p>
          <a:p>
            <a:pPr marL="285750" indent="-285750" algn="just">
              <a:buFont typeface="Arial" panose="020B0604020202020204" pitchFamily="34" charset="0"/>
              <a:buChar char="•"/>
            </a:pPr>
            <a:r>
              <a:rPr lang="es-MX" sz="1400" b="1" dirty="0"/>
              <a:t>La orden de ejecución N° 019-2025-DR3-D42</a:t>
            </a:r>
            <a:r>
              <a:rPr lang="es-MX" sz="1400" dirty="0"/>
              <a:t>, realiza de forma correcta, presenta balance operativo se valida ya que lo que es ambientación y finalidad queda claro que la problemática a abordar es el Consumo de drogas, sin embargo en el titulo de la página número 2 viene un titulo que corresponde a la Venta de drogas, se recomienda revisar bien estos detalles, presenta Balance Operativo.</a:t>
            </a:r>
          </a:p>
          <a:p>
            <a:pPr marL="285750" indent="-285750" algn="just">
              <a:buFont typeface="Arial" panose="020B0604020202020204" pitchFamily="34" charset="0"/>
              <a:buChar char="•"/>
            </a:pPr>
            <a:endParaRPr lang="es-MX" sz="1400" dirty="0"/>
          </a:p>
          <a:p>
            <a:pPr algn="just"/>
            <a:r>
              <a:rPr lang="es-MX" sz="1400" b="1" dirty="0"/>
              <a:t>Basado en las órdenes de ejecución validadas</a:t>
            </a:r>
            <a:r>
              <a:rPr lang="es-MX" sz="1400" b="1" dirty="0">
                <a:solidFill>
                  <a:srgbClr val="FF0000"/>
                </a:solidFill>
              </a:rPr>
              <a:t>, la delegación policial ha abordado 3 de 8 problemáticas priorizadas, por tanto, abordó el 37,5% de sus problemáticas priorizadas.</a:t>
            </a:r>
          </a:p>
          <a:p>
            <a:pPr algn="just"/>
            <a:endParaRPr lang="es-MX" sz="1400" dirty="0"/>
          </a:p>
          <a:p>
            <a:pPr algn="just"/>
            <a:r>
              <a:rPr lang="es-MX" sz="1400" dirty="0"/>
              <a:t>Según revisadas las ordenes de ejecución se contabilizan únicamente 3 factores priorizados abordados, por lo que se corrige el número de 4 factores a 3 factores. </a:t>
            </a:r>
          </a:p>
          <a:p>
            <a:pPr algn="just"/>
            <a:endParaRPr lang="es-MX" sz="1400" dirty="0"/>
          </a:p>
        </p:txBody>
      </p:sp>
    </p:spTree>
    <p:extLst>
      <p:ext uri="{BB962C8B-B14F-4D97-AF65-F5344CB8AC3E}">
        <p14:creationId xmlns:p14="http://schemas.microsoft.com/office/powerpoint/2010/main" val="10807869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9" name="Conector recto 18"/>
          <p:cNvCxnSpPr/>
          <p:nvPr/>
        </p:nvCxnSpPr>
        <p:spPr>
          <a:xfrm>
            <a:off x="274046" y="8672523"/>
            <a:ext cx="62178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6222441" y="8701715"/>
            <a:ext cx="359334" cy="276999"/>
          </a:xfrm>
          <a:prstGeom prst="rect">
            <a:avLst/>
          </a:prstGeom>
          <a:noFill/>
        </p:spPr>
        <p:txBody>
          <a:bodyPr wrap="square" rtlCol="0">
            <a:spAutoFit/>
          </a:bodyPr>
          <a:lstStyle/>
          <a:p>
            <a:pPr algn="ctr"/>
            <a:r>
              <a:rPr lang="es-CR" sz="1200" dirty="0">
                <a:latin typeface="Arial Rounded MT Bold" panose="020F0704030504030204" pitchFamily="34" charset="0"/>
              </a:rPr>
              <a:t>7</a:t>
            </a:r>
            <a:endParaRPr lang="es-CR" dirty="0">
              <a:latin typeface="Arial Rounded MT Bold" panose="020F0704030504030204" pitchFamily="34" charset="0"/>
            </a:endParaRPr>
          </a:p>
        </p:txBody>
      </p:sp>
      <p:cxnSp>
        <p:nvCxnSpPr>
          <p:cNvPr id="33" name="Conector recto 32"/>
          <p:cNvCxnSpPr/>
          <p:nvPr/>
        </p:nvCxnSpPr>
        <p:spPr>
          <a:xfrm>
            <a:off x="0" y="595829"/>
            <a:ext cx="5955025" cy="8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419" y="139608"/>
            <a:ext cx="5397425" cy="400110"/>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2000" dirty="0">
                <a:solidFill>
                  <a:srgbClr val="002060"/>
                </a:solidFill>
              </a:rPr>
              <a:t>Dirección Regional Tercera – Cartago</a:t>
            </a:r>
            <a:endParaRPr lang="es-CR" sz="2000" dirty="0">
              <a:solidFill>
                <a:srgbClr val="002060"/>
              </a:solidFill>
            </a:endParaRPr>
          </a:p>
        </p:txBody>
      </p:sp>
      <p:sp>
        <p:nvSpPr>
          <p:cNvPr id="15" name="CuadroTexto 14"/>
          <p:cNvSpPr txBox="1"/>
          <p:nvPr/>
        </p:nvSpPr>
        <p:spPr>
          <a:xfrm>
            <a:off x="237320" y="631880"/>
            <a:ext cx="5397425" cy="369332"/>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1800" dirty="0">
                <a:solidFill>
                  <a:schemeClr val="accent6">
                    <a:lumMod val="75000"/>
                  </a:schemeClr>
                </a:solidFill>
              </a:rPr>
              <a:t>D43- </a:t>
            </a:r>
            <a:r>
              <a:rPr lang="es-MX" sz="1800" dirty="0" err="1">
                <a:solidFill>
                  <a:schemeClr val="accent6">
                    <a:lumMod val="75000"/>
                  </a:schemeClr>
                </a:solidFill>
              </a:rPr>
              <a:t>Oreamuno</a:t>
            </a:r>
            <a:endParaRPr lang="es-MX" sz="1800" dirty="0">
              <a:solidFill>
                <a:schemeClr val="accent6">
                  <a:lumMod val="75000"/>
                </a:schemeClr>
              </a:solidFill>
            </a:endParaRPr>
          </a:p>
        </p:txBody>
      </p:sp>
      <p:sp>
        <p:nvSpPr>
          <p:cNvPr id="16" name="CuadroTexto 15"/>
          <p:cNvSpPr txBox="1"/>
          <p:nvPr/>
        </p:nvSpPr>
        <p:spPr>
          <a:xfrm>
            <a:off x="279298" y="1111032"/>
            <a:ext cx="6274780" cy="9110186"/>
          </a:xfrm>
          <a:prstGeom prst="rect">
            <a:avLst/>
          </a:prstGeom>
          <a:noFill/>
        </p:spPr>
        <p:txBody>
          <a:bodyPr wrap="square" rtlCol="0">
            <a:spAutoFit/>
          </a:bodyPr>
          <a:lstStyle/>
          <a:p>
            <a:pPr algn="just"/>
            <a:r>
              <a:rPr lang="es-MX" sz="1350" dirty="0"/>
              <a:t>Esta delegación policial no es tomada como muestra, sin embargo se observo lo siguiente en las órdenes de ejecución.</a:t>
            </a:r>
          </a:p>
          <a:p>
            <a:pPr algn="just"/>
            <a:endParaRPr lang="es-MX" sz="1350" dirty="0"/>
          </a:p>
          <a:p>
            <a:pPr algn="just"/>
            <a:r>
              <a:rPr lang="es-MX" sz="1400" b="1" dirty="0"/>
              <a:t>Indicador #2: Órdenes de ejecución.</a:t>
            </a:r>
          </a:p>
          <a:p>
            <a:pPr algn="just"/>
            <a:endParaRPr lang="es-MX" sz="1400" b="1" dirty="0"/>
          </a:p>
          <a:p>
            <a:pPr marL="285750" indent="-285750" algn="just">
              <a:buFont typeface="Arial" panose="020B0604020202020204" pitchFamily="34" charset="0"/>
              <a:buChar char="•"/>
            </a:pPr>
            <a:r>
              <a:rPr lang="es-MX" sz="1400" b="1" dirty="0"/>
              <a:t>La orden de ejecución N°06-2025-DR3-D43, </a:t>
            </a:r>
            <a:r>
              <a:rPr lang="es-MX" sz="1400" dirty="0"/>
              <a:t>que aborda la problemática Consumo de alcohol en vía pública, no se valida por la ausencia de un balance operativo que respalde su implementación. Si bien la redacción de la orden presenta cierta claridad, carece de la evidencia formal necesaria, ya sea a través de un balance operativo detallado o de un informe de actividades estructurado, que permita verificar las acciones ejecutadas. Además la problemática señalada anteriormente requieren de intervenciones especificas y diferenciadas, controles de carretera son medidas generales que no se adaptan a la naturaleza particular del problema, dichas acciones pueden tener un efecto disuasorio pero no resuelven las causas subyacentes de las problemáticas.</a:t>
            </a:r>
          </a:p>
          <a:p>
            <a:pPr marL="285750" indent="-285750" algn="just">
              <a:buFont typeface="Arial" panose="020B0604020202020204" pitchFamily="34" charset="0"/>
              <a:buChar char="•"/>
            </a:pPr>
            <a:r>
              <a:rPr lang="es-MX" sz="1400" b="1" dirty="0"/>
              <a:t>La orden de ejecución N°013-2025-DR3-D43, </a:t>
            </a:r>
            <a:r>
              <a:rPr lang="es-MX" sz="1400" dirty="0"/>
              <a:t>que aborda la problemática priorizada Deficiencia en el alumbrado público, se valida ya que esta bien estructurada en su contenido, además de presentar un pequeño informe de labores realizadas por los oficiales, sin embargo se recomienda para futuras ordenes de ejecución realizar un informe de actividades mas detallado o un balance operativo, según corresponda. </a:t>
            </a:r>
          </a:p>
          <a:p>
            <a:pPr marL="285750" indent="-285750" algn="just">
              <a:buFont typeface="Arial" panose="020B0604020202020204" pitchFamily="34" charset="0"/>
              <a:buChar char="•"/>
            </a:pPr>
            <a:r>
              <a:rPr lang="es-MX" sz="1400" b="1" dirty="0"/>
              <a:t>La orden de ejecución N°014-2025-DR3-D43, </a:t>
            </a:r>
            <a:r>
              <a:rPr lang="es-MX" sz="1400" dirty="0"/>
              <a:t>que aborda la problemática Personas en situación de calle, no se valida por la ausencia de un balance operativo formal o informe de actividades formal que respalde su implementación. Si bien la redacción de la orden presenta cierta claridad, carece de la evidencia formal necesaria, ya sea a través de un balance operativo detallado o de un informe de actividades estructurado, que permita verificar las acciones ejecutadas.</a:t>
            </a:r>
          </a:p>
          <a:p>
            <a:pPr marL="285750" indent="-285750" algn="just">
              <a:buFont typeface="Arial" panose="020B0604020202020204" pitchFamily="34" charset="0"/>
              <a:buChar char="•"/>
            </a:pPr>
            <a:r>
              <a:rPr lang="es-MX" sz="1400" b="1" dirty="0"/>
              <a:t>La orden de ejecución N°015-2025-DR3-D43, </a:t>
            </a:r>
            <a:r>
              <a:rPr lang="es-MX" sz="1400" dirty="0"/>
              <a:t>que aborda la problemática Búnker (puntos de venta y consumo de drogas), no se valida por la ausencia de un balance operativo formal o informe de actividades formal que respalde su implementación. Si bien la redacción de la orden presenta cierta claridad, carece de la evidencia formal necesaria, ya sea a través de un balance operativo detallado o de un informe de actividades estructurado, que permita verificar las acciones ejecutada.</a:t>
            </a:r>
            <a:endParaRPr lang="es-MX" sz="1400" b="1" dirty="0"/>
          </a:p>
          <a:p>
            <a:pPr algn="just"/>
            <a:endParaRPr lang="es-MX" sz="1400" b="1" dirty="0"/>
          </a:p>
          <a:p>
            <a:pPr algn="just"/>
            <a:endParaRPr lang="es-MX" sz="1400" b="1" dirty="0"/>
          </a:p>
          <a:p>
            <a:pPr algn="just"/>
            <a:endParaRPr lang="es-MX" sz="1400" dirty="0"/>
          </a:p>
          <a:p>
            <a:pPr algn="just"/>
            <a:endParaRPr lang="es-MX" sz="1400" dirty="0"/>
          </a:p>
          <a:p>
            <a:pPr marL="285750" indent="-285750" algn="just">
              <a:buFont typeface="Arial" panose="020B0604020202020204" pitchFamily="34" charset="0"/>
              <a:buChar char="•"/>
            </a:pPr>
            <a:endParaRPr lang="es-MX" sz="1400" dirty="0"/>
          </a:p>
          <a:p>
            <a:pPr algn="just"/>
            <a:endParaRPr lang="es-MX" sz="1400" b="1" dirty="0"/>
          </a:p>
          <a:p>
            <a:pPr algn="just"/>
            <a:endParaRPr lang="es-MX" sz="1350" dirty="0"/>
          </a:p>
        </p:txBody>
      </p:sp>
    </p:spTree>
    <p:extLst>
      <p:ext uri="{BB962C8B-B14F-4D97-AF65-F5344CB8AC3E}">
        <p14:creationId xmlns:p14="http://schemas.microsoft.com/office/powerpoint/2010/main" val="20291520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9" name="Conector recto 18"/>
          <p:cNvCxnSpPr/>
          <p:nvPr/>
        </p:nvCxnSpPr>
        <p:spPr>
          <a:xfrm>
            <a:off x="274046" y="8672523"/>
            <a:ext cx="621785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6222441" y="8701715"/>
            <a:ext cx="359334" cy="276999"/>
          </a:xfrm>
          <a:prstGeom prst="rect">
            <a:avLst/>
          </a:prstGeom>
          <a:noFill/>
        </p:spPr>
        <p:txBody>
          <a:bodyPr wrap="square" rtlCol="0">
            <a:spAutoFit/>
          </a:bodyPr>
          <a:lstStyle/>
          <a:p>
            <a:pPr algn="ctr"/>
            <a:r>
              <a:rPr lang="es-CR" sz="1200" dirty="0">
                <a:latin typeface="Arial Rounded MT Bold" panose="020F0704030504030204" pitchFamily="34" charset="0"/>
              </a:rPr>
              <a:t>8</a:t>
            </a:r>
            <a:endParaRPr lang="es-CR" dirty="0">
              <a:latin typeface="Arial Rounded MT Bold" panose="020F0704030504030204" pitchFamily="34" charset="0"/>
            </a:endParaRPr>
          </a:p>
        </p:txBody>
      </p:sp>
      <p:cxnSp>
        <p:nvCxnSpPr>
          <p:cNvPr id="33" name="Conector recto 32"/>
          <p:cNvCxnSpPr/>
          <p:nvPr/>
        </p:nvCxnSpPr>
        <p:spPr>
          <a:xfrm>
            <a:off x="0" y="595829"/>
            <a:ext cx="5955025" cy="80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uadroTexto 11"/>
          <p:cNvSpPr txBox="1"/>
          <p:nvPr/>
        </p:nvSpPr>
        <p:spPr>
          <a:xfrm>
            <a:off x="-2419" y="139608"/>
            <a:ext cx="5397425" cy="400110"/>
          </a:xfrm>
          <a:prstGeom prst="rect">
            <a:avLst/>
          </a:prstGeom>
          <a:noFill/>
        </p:spPr>
        <p:txBody>
          <a:bodyPr wrap="square" rtlCol="0">
            <a:spAutoFit/>
          </a:bodyPr>
          <a:lstStyle>
            <a:defPPr>
              <a:defRPr lang="es-CR"/>
            </a:defPPr>
            <a:lvl1pPr>
              <a:defRPr sz="3200">
                <a:solidFill>
                  <a:srgbClr val="0C4B7A"/>
                </a:solidFill>
                <a:latin typeface="Impact" panose="020B0806030902050204" pitchFamily="34" charset="0"/>
              </a:defRPr>
            </a:lvl1pPr>
          </a:lstStyle>
          <a:p>
            <a:r>
              <a:rPr lang="es-MX" sz="2000" dirty="0">
                <a:solidFill>
                  <a:srgbClr val="002060"/>
                </a:solidFill>
              </a:rPr>
              <a:t>Dirección Regional Tercera – Cartago</a:t>
            </a:r>
            <a:endParaRPr lang="es-CR" sz="2000" dirty="0">
              <a:solidFill>
                <a:srgbClr val="002060"/>
              </a:solidFill>
            </a:endParaRPr>
          </a:p>
        </p:txBody>
      </p:sp>
      <p:sp>
        <p:nvSpPr>
          <p:cNvPr id="16" name="CuadroTexto 15"/>
          <p:cNvSpPr txBox="1"/>
          <p:nvPr/>
        </p:nvSpPr>
        <p:spPr>
          <a:xfrm>
            <a:off x="279298" y="681370"/>
            <a:ext cx="6274780" cy="5255285"/>
          </a:xfrm>
          <a:prstGeom prst="rect">
            <a:avLst/>
          </a:prstGeom>
          <a:noFill/>
        </p:spPr>
        <p:txBody>
          <a:bodyPr wrap="square" rtlCol="0">
            <a:spAutoFit/>
          </a:bodyPr>
          <a:lstStyle/>
          <a:p>
            <a:pPr marL="285750" indent="-285750" algn="just">
              <a:buFont typeface="Arial" panose="020B0604020202020204" pitchFamily="34" charset="0"/>
              <a:buChar char="•"/>
            </a:pPr>
            <a:r>
              <a:rPr lang="es-MX" sz="1400" b="1" dirty="0"/>
              <a:t>La orden de ejecución N°016-2025-DR3-D43, </a:t>
            </a:r>
            <a:r>
              <a:rPr lang="es-MX" sz="1400" dirty="0"/>
              <a:t>que aborda la problemática Búnker (puntos de venta y consumo de drogas), no se valida por la ausencia de un balance operativo formal o informe de actividades formal que respalde su implementación. Si bien la redacción de la orden presenta cierta claridad, carece de la evidencia formal necesaria, ya sea a través de un balance operativo detallado o de un informe de actividades estructurado, que permita verificar las acciones ejecutada.</a:t>
            </a:r>
            <a:endParaRPr lang="es-MX" sz="1400" b="1" dirty="0"/>
          </a:p>
          <a:p>
            <a:pPr marL="285750" indent="-285750" algn="just">
              <a:buFont typeface="Arial" panose="020B0604020202020204" pitchFamily="34" charset="0"/>
              <a:buChar char="•"/>
            </a:pPr>
            <a:r>
              <a:rPr lang="es-MX" sz="1400" b="1" dirty="0"/>
              <a:t>La orden de ejecución N°012-2025-DR3-D43, </a:t>
            </a:r>
            <a:r>
              <a:rPr lang="es-MX" sz="1400" dirty="0"/>
              <a:t>que aborda la problemática Consumo de drogas, no se valida por la ausencia de un balance operativo formal o informe de actividades formal que respalde su implementación. Si bien la redacción de la orden presenta cierta claridad, carece de la evidencia formal necesaria, ya sea a través de un balance operativo detallado o de un informe de actividades estructurado, que permita verificar las acciones ejecutada.</a:t>
            </a:r>
            <a:endParaRPr lang="es-MX" sz="1400" b="1" dirty="0"/>
          </a:p>
          <a:p>
            <a:pPr marL="285750" indent="-285750" algn="just">
              <a:buFont typeface="Arial" panose="020B0604020202020204" pitchFamily="34" charset="0"/>
              <a:buChar char="•"/>
            </a:pPr>
            <a:endParaRPr lang="es-MX" sz="1400" b="1" dirty="0"/>
          </a:p>
          <a:p>
            <a:pPr algn="just"/>
            <a:endParaRPr lang="es-MX" sz="1400" b="1" dirty="0"/>
          </a:p>
          <a:p>
            <a:pPr algn="just"/>
            <a:endParaRPr lang="es-MX" sz="1400" b="1" dirty="0"/>
          </a:p>
          <a:p>
            <a:pPr algn="just"/>
            <a:r>
              <a:rPr lang="es-MX" sz="1400" b="1" dirty="0"/>
              <a:t>Basado en las órdenes de ejecución validadas</a:t>
            </a:r>
            <a:r>
              <a:rPr lang="es-MX" sz="1400" b="1" dirty="0">
                <a:solidFill>
                  <a:srgbClr val="FF0000"/>
                </a:solidFill>
              </a:rPr>
              <a:t>, la delegación policial ha abordado 1 de 8 problemáticas priorizadas, por tanto, abordó el 12,50% de sus problemáticas priorizadas.</a:t>
            </a:r>
          </a:p>
          <a:p>
            <a:pPr algn="just"/>
            <a:endParaRPr lang="es-MX" sz="1400" dirty="0"/>
          </a:p>
          <a:p>
            <a:pPr algn="just"/>
            <a:endParaRPr lang="es-MX" sz="1400" dirty="0"/>
          </a:p>
          <a:p>
            <a:pPr marL="285750" indent="-285750" algn="just">
              <a:buFont typeface="Arial" panose="020B0604020202020204" pitchFamily="34" charset="0"/>
              <a:buChar char="•"/>
            </a:pPr>
            <a:endParaRPr lang="es-MX" sz="1400" dirty="0"/>
          </a:p>
          <a:p>
            <a:pPr algn="just"/>
            <a:endParaRPr lang="es-MX" sz="1400" b="1" dirty="0"/>
          </a:p>
          <a:p>
            <a:pPr algn="just"/>
            <a:endParaRPr lang="es-MX" sz="1350" dirty="0"/>
          </a:p>
        </p:txBody>
      </p:sp>
    </p:spTree>
    <p:extLst>
      <p:ext uri="{BB962C8B-B14F-4D97-AF65-F5344CB8AC3E}">
        <p14:creationId xmlns:p14="http://schemas.microsoft.com/office/powerpoint/2010/main" val="42135443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8916</TotalTime>
  <Words>3471</Words>
  <Application>Microsoft Office PowerPoint</Application>
  <PresentationFormat>Carta (216 x 279 mm)</PresentationFormat>
  <Paragraphs>203</Paragraphs>
  <Slides>15</Slides>
  <Notes>15</Notes>
  <HiddenSlides>11</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Arial Rounded MT Bold</vt:lpstr>
      <vt:lpstr>Calibri</vt:lpstr>
      <vt:lpstr>Calibri Light</vt:lpstr>
      <vt:lpstr>Impact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Eduardo Campos Balma</dc:creator>
  <cp:lastModifiedBy>Carlos Bryan Castro Loaiciga</cp:lastModifiedBy>
  <cp:revision>522</cp:revision>
  <dcterms:created xsi:type="dcterms:W3CDTF">2020-08-29T19:51:08Z</dcterms:created>
  <dcterms:modified xsi:type="dcterms:W3CDTF">2025-04-26T22:24:38Z</dcterms:modified>
</cp:coreProperties>
</file>