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7" r:id="rId2"/>
    <p:sldId id="258" r:id="rId3"/>
    <p:sldId id="259" r:id="rId4"/>
  </p:sldIdLst>
  <p:sldSz cx="9144000" cy="5143500" type="screen16x9"/>
  <p:notesSz cx="6858000" cy="9144000"/>
  <p:embeddedFontLst>
    <p:embeddedFont>
      <p:font typeface="Maven Pro" panose="020B0604020202020204" charset="0"/>
      <p:regular r:id="rId6"/>
      <p:bold r:id="rId7"/>
    </p:embeddedFont>
    <p:embeddedFont>
      <p:font typeface="Nunit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c74971ba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c74971b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c74971ba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c74971ba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c74971b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c74971b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thehill.com/business-a-lobbying/445928-internet-service-providers-spent-80-million-on-lobbying-in-2018?rl=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scientificamerican.com/article/net-neutrality-loss-could-rekindle-isp-alternatives-for-internet-access/" TargetMode="External"/><Relationship Id="rId4" Type="http://schemas.openxmlformats.org/officeDocument/2006/relationships/hyperlink" Target="https://www.itpro.co.uk/strategy/28115/the-pros-and-cons-of-net-neutra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title"/>
          </p:nvPr>
        </p:nvSpPr>
        <p:spPr>
          <a:xfrm>
            <a:off x="1303800" y="574825"/>
            <a:ext cx="5324100" cy="84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300">
                <a:latin typeface="Times New Roman"/>
                <a:ea typeface="Times New Roman"/>
                <a:cs typeface="Times New Roman"/>
                <a:sym typeface="Times New Roman"/>
              </a:rPr>
              <a:t>Net Neutrality </a:t>
            </a:r>
            <a:r>
              <a:rPr lang="en" sz="1300" b="0">
                <a:latin typeface="Times New Roman"/>
                <a:ea typeface="Times New Roman"/>
                <a:cs typeface="Times New Roman"/>
                <a:sym typeface="Times New Roman"/>
              </a:rPr>
              <a:t>is the practice of providing fair services to individual users, irrespective of the content, fee structure, and free of data throttling.  </a:t>
            </a:r>
            <a:endParaRPr sz="1300" b="0">
              <a:latin typeface="Times New Roman"/>
              <a:ea typeface="Times New Roman"/>
              <a:cs typeface="Times New Roman"/>
              <a:sym typeface="Times New Roman"/>
            </a:endParaRPr>
          </a:p>
        </p:txBody>
      </p:sp>
      <p:sp>
        <p:nvSpPr>
          <p:cNvPr id="289" name="Google Shape;289;p14"/>
          <p:cNvSpPr txBox="1">
            <a:spLocks noGrp="1"/>
          </p:cNvSpPr>
          <p:nvPr>
            <p:ph type="body" idx="1"/>
          </p:nvPr>
        </p:nvSpPr>
        <p:spPr>
          <a:xfrm>
            <a:off x="1273875" y="1745550"/>
            <a:ext cx="3328500" cy="26553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en" sz="1442" b="1" u="sng">
                <a:latin typeface="Times New Roman"/>
                <a:ea typeface="Times New Roman"/>
                <a:cs typeface="Times New Roman"/>
                <a:sym typeface="Times New Roman"/>
              </a:rPr>
              <a:t>The importance of Net Neutrality: </a:t>
            </a:r>
            <a:endParaRPr sz="1226" b="1" u="sng">
              <a:latin typeface="Times New Roman"/>
              <a:ea typeface="Times New Roman"/>
              <a:cs typeface="Times New Roman"/>
              <a:sym typeface="Times New Roman"/>
            </a:endParaRPr>
          </a:p>
          <a:p>
            <a:pPr marL="0" lvl="0" indent="0" algn="l" rtl="0">
              <a:spcBef>
                <a:spcPts val="1200"/>
              </a:spcBef>
              <a:spcAft>
                <a:spcPts val="0"/>
              </a:spcAft>
              <a:buNone/>
            </a:pPr>
            <a:r>
              <a:rPr lang="en"/>
              <a:t>Due to ISPs being unregulated for several years, they have managed to blatantly breach laws at the expense of their consumers. This is done through the use of loopholes such as practices like zero-rating, which allows ISPs to subsidize their services with advertisements or by possibly exempting certain websites from a data cap.</a:t>
            </a:r>
            <a:endParaRPr/>
          </a:p>
          <a:p>
            <a:pPr marL="457200" lvl="0" indent="-286385" algn="l" rtl="0">
              <a:spcBef>
                <a:spcPts val="1200"/>
              </a:spcBef>
              <a:spcAft>
                <a:spcPts val="0"/>
              </a:spcAft>
              <a:buClr>
                <a:srgbClr val="666666"/>
              </a:buClr>
              <a:buSzPct val="100000"/>
              <a:buFont typeface="Times New Roman"/>
              <a:buChar char="●"/>
            </a:pPr>
            <a:r>
              <a:rPr lang="en">
                <a:solidFill>
                  <a:srgbClr val="666666"/>
                </a:solidFill>
                <a:latin typeface="Times New Roman"/>
                <a:ea typeface="Times New Roman"/>
                <a:cs typeface="Times New Roman"/>
                <a:sym typeface="Times New Roman"/>
              </a:rPr>
              <a:t>As Net Neutrality laws started gaining momentum, ISPs began lobbying with millions of dollars to oppose Net Neutrality. </a:t>
            </a:r>
            <a:endParaRPr>
              <a:solidFill>
                <a:srgbClr val="666666"/>
              </a:solidFill>
              <a:latin typeface="Times New Roman"/>
              <a:ea typeface="Times New Roman"/>
              <a:cs typeface="Times New Roman"/>
              <a:sym typeface="Times New Roman"/>
            </a:endParaRPr>
          </a:p>
          <a:p>
            <a:pPr marL="457200" lvl="0" indent="-286385" algn="l" rtl="0">
              <a:spcBef>
                <a:spcPts val="0"/>
              </a:spcBef>
              <a:spcAft>
                <a:spcPts val="0"/>
              </a:spcAft>
              <a:buClr>
                <a:srgbClr val="666666"/>
              </a:buClr>
              <a:buSzPct val="100000"/>
              <a:buFont typeface="Times New Roman"/>
              <a:buChar char="●"/>
            </a:pPr>
            <a:r>
              <a:rPr lang="en">
                <a:solidFill>
                  <a:srgbClr val="666666"/>
                </a:solidFill>
                <a:latin typeface="Times New Roman"/>
                <a:ea typeface="Times New Roman"/>
                <a:cs typeface="Times New Roman"/>
                <a:sym typeface="Times New Roman"/>
              </a:rPr>
              <a:t>The successful lobbying efforts of ISPs and certain government branches made it possible for Net Neutrality laws to be repealed in 2019. With no efforts made to revive it. </a:t>
            </a:r>
            <a:endParaRPr>
              <a:solidFill>
                <a:srgbClr val="666666"/>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endParaRPr>
              <a:latin typeface="Times New Roman"/>
              <a:ea typeface="Times New Roman"/>
              <a:cs typeface="Times New Roman"/>
              <a:sym typeface="Times New Roman"/>
            </a:endParaRPr>
          </a:p>
        </p:txBody>
      </p:sp>
      <p:sp>
        <p:nvSpPr>
          <p:cNvPr id="290" name="Google Shape;290;p14"/>
          <p:cNvSpPr txBox="1">
            <a:spLocks noGrp="1"/>
          </p:cNvSpPr>
          <p:nvPr>
            <p:ph type="body" idx="2"/>
          </p:nvPr>
        </p:nvSpPr>
        <p:spPr>
          <a:xfrm>
            <a:off x="4903650" y="1493825"/>
            <a:ext cx="3363600" cy="2614500"/>
          </a:xfrm>
          <a:prstGeom prst="rect">
            <a:avLst/>
          </a:prstGeom>
        </p:spPr>
        <p:txBody>
          <a:bodyPr spcFirstLastPara="1" wrap="square" lIns="91425" tIns="91425" rIns="91425" bIns="91425" anchor="t" anchorCtr="0">
            <a:normAutofit fontScale="62500"/>
          </a:bodyPr>
          <a:lstStyle/>
          <a:p>
            <a:pPr marL="0" lvl="0" indent="0" algn="l" rtl="0">
              <a:spcBef>
                <a:spcPts val="0"/>
              </a:spcBef>
              <a:spcAft>
                <a:spcPts val="0"/>
              </a:spcAft>
              <a:buNone/>
            </a:pPr>
            <a:r>
              <a:rPr lang="en" sz="2000" b="1" u="sng">
                <a:latin typeface="Times New Roman"/>
                <a:ea typeface="Times New Roman"/>
                <a:cs typeface="Times New Roman"/>
                <a:sym typeface="Times New Roman"/>
              </a:rPr>
              <a:t>Against:</a:t>
            </a:r>
            <a:endParaRPr sz="2000" b="1" u="sng">
              <a:latin typeface="Times New Roman"/>
              <a:ea typeface="Times New Roman"/>
              <a:cs typeface="Times New Roman"/>
              <a:sym typeface="Times New Roman"/>
            </a:endParaRPr>
          </a:p>
          <a:p>
            <a:pPr marL="457200" lvl="0" indent="-280193" algn="l" rtl="0">
              <a:lnSpc>
                <a:spcPct val="150000"/>
              </a:lnSpc>
              <a:spcBef>
                <a:spcPts val="1200"/>
              </a:spcBef>
              <a:spcAft>
                <a:spcPts val="0"/>
              </a:spcAft>
              <a:buSzPct val="100000"/>
              <a:buFont typeface="Times New Roman"/>
              <a:buChar char="●"/>
            </a:pPr>
            <a:r>
              <a:rPr lang="en">
                <a:latin typeface="Times New Roman"/>
                <a:ea typeface="Times New Roman"/>
                <a:cs typeface="Times New Roman"/>
                <a:sym typeface="Times New Roman"/>
              </a:rPr>
              <a:t>Internet Service Providers must spend more money in order to provide services and broadband.</a:t>
            </a:r>
            <a:endParaRPr>
              <a:latin typeface="Times New Roman"/>
              <a:ea typeface="Times New Roman"/>
              <a:cs typeface="Times New Roman"/>
              <a:sym typeface="Times New Roman"/>
            </a:endParaRPr>
          </a:p>
          <a:p>
            <a:pPr marL="457200" lvl="0" indent="-280193" algn="l"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Age-restricted content is easily accessible by younger users.</a:t>
            </a:r>
            <a:endParaRPr>
              <a:latin typeface="Times New Roman"/>
              <a:ea typeface="Times New Roman"/>
              <a:cs typeface="Times New Roman"/>
              <a:sym typeface="Times New Roman"/>
            </a:endParaRPr>
          </a:p>
          <a:p>
            <a:pPr marL="457200" lvl="0" indent="-280193" algn="l"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Allows for increased regulation</a:t>
            </a:r>
            <a:endParaRPr>
              <a:latin typeface="Times New Roman"/>
              <a:ea typeface="Times New Roman"/>
              <a:cs typeface="Times New Roman"/>
              <a:sym typeface="Times New Roman"/>
            </a:endParaRPr>
          </a:p>
          <a:p>
            <a:pPr marL="0" lvl="0" indent="0" algn="l" rtl="0">
              <a:spcBef>
                <a:spcPts val="1200"/>
              </a:spcBef>
              <a:spcAft>
                <a:spcPts val="0"/>
              </a:spcAft>
              <a:buNone/>
            </a:pPr>
            <a:r>
              <a:rPr lang="en" sz="2000" b="1" u="sng">
                <a:latin typeface="Times New Roman"/>
                <a:ea typeface="Times New Roman"/>
                <a:cs typeface="Times New Roman"/>
                <a:sym typeface="Times New Roman"/>
              </a:rPr>
              <a:t>For:</a:t>
            </a:r>
            <a:endParaRPr sz="2000" b="1" u="sng">
              <a:latin typeface="Times New Roman"/>
              <a:ea typeface="Times New Roman"/>
              <a:cs typeface="Times New Roman"/>
              <a:sym typeface="Times New Roman"/>
            </a:endParaRPr>
          </a:p>
          <a:p>
            <a:pPr marL="457200" lvl="0" indent="-280193" algn="l" rtl="0">
              <a:lnSpc>
                <a:spcPct val="150000"/>
              </a:lnSpc>
              <a:spcBef>
                <a:spcPts val="1200"/>
              </a:spcBef>
              <a:spcAft>
                <a:spcPts val="0"/>
              </a:spcAft>
              <a:buSzPct val="100000"/>
              <a:buFont typeface="Times New Roman"/>
              <a:buChar char="●"/>
            </a:pPr>
            <a:r>
              <a:rPr lang="en">
                <a:latin typeface="Times New Roman"/>
                <a:ea typeface="Times New Roman"/>
                <a:cs typeface="Times New Roman"/>
                <a:sym typeface="Times New Roman"/>
              </a:rPr>
              <a:t>Everyone receives equal service</a:t>
            </a:r>
            <a:endParaRPr>
              <a:latin typeface="Times New Roman"/>
              <a:ea typeface="Times New Roman"/>
              <a:cs typeface="Times New Roman"/>
              <a:sym typeface="Times New Roman"/>
            </a:endParaRPr>
          </a:p>
          <a:p>
            <a:pPr marL="457200" lvl="0" indent="-280193" algn="l"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 level playing field” for innovators and start-ups. </a:t>
            </a:r>
            <a:endParaRPr>
              <a:latin typeface="Times New Roman"/>
              <a:ea typeface="Times New Roman"/>
              <a:cs typeface="Times New Roman"/>
              <a:sym typeface="Times New Roman"/>
            </a:endParaRPr>
          </a:p>
          <a:p>
            <a:pPr marL="457200" lvl="0" indent="-280193" algn="l" rtl="0">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Acknowledges freedom of expression, where people can voice their opinions (for better or worse).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5"/>
          <p:cNvSpPr txBox="1">
            <a:spLocks noGrp="1"/>
          </p:cNvSpPr>
          <p:nvPr>
            <p:ph type="title"/>
          </p:nvPr>
        </p:nvSpPr>
        <p:spPr>
          <a:xfrm>
            <a:off x="1327775" y="148925"/>
            <a:ext cx="7030500" cy="82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Risks and Choices</a:t>
            </a:r>
            <a:endParaRPr>
              <a:latin typeface="Times New Roman"/>
              <a:ea typeface="Times New Roman"/>
              <a:cs typeface="Times New Roman"/>
              <a:sym typeface="Times New Roman"/>
            </a:endParaRPr>
          </a:p>
        </p:txBody>
      </p:sp>
      <p:sp>
        <p:nvSpPr>
          <p:cNvPr id="296" name="Google Shape;296;p15"/>
          <p:cNvSpPr txBox="1">
            <a:spLocks noGrp="1"/>
          </p:cNvSpPr>
          <p:nvPr>
            <p:ph type="body" idx="1"/>
          </p:nvPr>
        </p:nvSpPr>
        <p:spPr>
          <a:xfrm>
            <a:off x="1327775" y="1152850"/>
            <a:ext cx="3430500" cy="3209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u="sng">
                <a:latin typeface="Times New Roman"/>
                <a:ea typeface="Times New Roman"/>
                <a:cs typeface="Times New Roman"/>
                <a:sym typeface="Times New Roman"/>
              </a:rPr>
              <a:t>Risks to the consumers: </a:t>
            </a:r>
            <a:endParaRPr b="1" u="sng">
              <a:latin typeface="Times New Roman"/>
              <a:ea typeface="Times New Roman"/>
              <a:cs typeface="Times New Roman"/>
              <a:sym typeface="Times New Roman"/>
            </a:endParaRPr>
          </a:p>
          <a:p>
            <a:pPr marL="457200" lvl="0" indent="-311150" algn="l" rtl="0">
              <a:spcBef>
                <a:spcPts val="1200"/>
              </a:spcBef>
              <a:spcAft>
                <a:spcPts val="0"/>
              </a:spcAft>
              <a:buSzPts val="1300"/>
              <a:buFont typeface="Times New Roman"/>
              <a:buChar char="●"/>
            </a:pPr>
            <a:r>
              <a:rPr lang="en">
                <a:latin typeface="Times New Roman"/>
                <a:ea typeface="Times New Roman"/>
                <a:cs typeface="Times New Roman"/>
                <a:sym typeface="Times New Roman"/>
              </a:rPr>
              <a:t>Depending on Net Neutrality laws, ISP’s can influence a user’s internet experience through pricing of plans and options </a:t>
            </a:r>
            <a:endParaRPr>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a:latin typeface="Times New Roman"/>
                <a:ea typeface="Times New Roman"/>
                <a:cs typeface="Times New Roman"/>
                <a:sym typeface="Times New Roman"/>
              </a:rPr>
              <a:t>ISP’s can also restrict what websites a user may be able to access depending on the plan they choose</a:t>
            </a:r>
            <a:endParaRPr>
              <a:latin typeface="Times New Roman"/>
              <a:ea typeface="Times New Roman"/>
              <a:cs typeface="Times New Roman"/>
              <a:sym typeface="Times New Roman"/>
            </a:endParaRPr>
          </a:p>
          <a:p>
            <a:pPr marL="457200" lvl="0" indent="-311150" algn="l" rtl="0">
              <a:spcBef>
                <a:spcPts val="0"/>
              </a:spcBef>
              <a:spcAft>
                <a:spcPts val="0"/>
              </a:spcAft>
              <a:buSzPts val="1300"/>
              <a:buFont typeface="Times New Roman"/>
              <a:buChar char="●"/>
            </a:pPr>
            <a:r>
              <a:rPr lang="en">
                <a:latin typeface="Times New Roman"/>
                <a:ea typeface="Times New Roman"/>
                <a:cs typeface="Times New Roman"/>
                <a:sym typeface="Times New Roman"/>
              </a:rPr>
              <a:t>ISPs can charge a higher rate or premiums to keep up Net Neutrality by violating regulations and coming up with ways to bypass the laws set in place</a:t>
            </a: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
        <p:nvSpPr>
          <p:cNvPr id="297" name="Google Shape;297;p15"/>
          <p:cNvSpPr txBox="1">
            <a:spLocks noGrp="1"/>
          </p:cNvSpPr>
          <p:nvPr>
            <p:ph type="body" idx="2"/>
          </p:nvPr>
        </p:nvSpPr>
        <p:spPr>
          <a:xfrm>
            <a:off x="4927775" y="1063025"/>
            <a:ext cx="3430500" cy="231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Choices: </a:t>
            </a:r>
            <a:endParaRPr sz="1400">
              <a:solidFill>
                <a:srgbClr val="000000"/>
              </a:solidFill>
              <a:latin typeface="Times New Roman"/>
              <a:ea typeface="Times New Roman"/>
              <a:cs typeface="Times New Roman"/>
              <a:sym typeface="Times New Roman"/>
            </a:endParaRPr>
          </a:p>
          <a:p>
            <a:pPr marL="457200" lvl="0" indent="-304800" algn="l" rtl="0">
              <a:spcBef>
                <a:spcPts val="120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An alternative to Net Neutrality would be to allow high competition amongst ISPs, where consumers have more options to choose a service provider that meets their needs. </a:t>
            </a:r>
            <a:endParaRPr sz="1200">
              <a:solidFill>
                <a:srgbClr val="434343"/>
              </a:solidFill>
              <a:latin typeface="Times New Roman"/>
              <a:ea typeface="Times New Roman"/>
              <a:cs typeface="Times New Roman"/>
              <a:sym typeface="Times New Roman"/>
            </a:endParaRPr>
          </a:p>
          <a:p>
            <a:pPr marL="457200" lvl="0" indent="-304800" algn="l" rtl="0">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Some people have decided to set up municipal broadband, which is where someone can buy internet access from a local data center and set up their own network.</a:t>
            </a:r>
            <a:endParaRPr sz="1200">
              <a:solidFill>
                <a:srgbClr val="434343"/>
              </a:solidFill>
              <a:latin typeface="Times New Roman"/>
              <a:ea typeface="Times New Roman"/>
              <a:cs typeface="Times New Roman"/>
              <a:sym typeface="Times New Roman"/>
            </a:endParaRPr>
          </a:p>
        </p:txBody>
      </p:sp>
      <p:sp>
        <p:nvSpPr>
          <p:cNvPr id="298" name="Google Shape;298;p15"/>
          <p:cNvSpPr txBox="1"/>
          <p:nvPr/>
        </p:nvSpPr>
        <p:spPr>
          <a:xfrm>
            <a:off x="1327775" y="4486675"/>
            <a:ext cx="7030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6"/>
          <p:cNvSpPr txBox="1">
            <a:spLocks noGrp="1"/>
          </p:cNvSpPr>
          <p:nvPr>
            <p:ph type="title"/>
          </p:nvPr>
        </p:nvSpPr>
        <p:spPr>
          <a:xfrm>
            <a:off x="1056750" y="400975"/>
            <a:ext cx="7030500" cy="9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510" u="sng">
                <a:solidFill>
                  <a:srgbClr val="000000"/>
                </a:solidFill>
                <a:latin typeface="Times New Roman"/>
                <a:ea typeface="Times New Roman"/>
                <a:cs typeface="Times New Roman"/>
                <a:sym typeface="Times New Roman"/>
              </a:rPr>
              <a:t>Team Roles:</a:t>
            </a:r>
            <a:endParaRPr sz="1510" u="sng">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510" b="0">
                <a:solidFill>
                  <a:srgbClr val="000000"/>
                </a:solidFill>
                <a:latin typeface="Times New Roman"/>
                <a:ea typeface="Times New Roman"/>
                <a:cs typeface="Times New Roman"/>
                <a:sym typeface="Times New Roman"/>
              </a:rPr>
              <a:t>Thomas M: Research, Presenting, and Writing. </a:t>
            </a:r>
            <a:endParaRPr sz="151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r>
              <a:rPr lang="en" sz="1510" b="0">
                <a:solidFill>
                  <a:srgbClr val="000000"/>
                </a:solidFill>
                <a:latin typeface="Times New Roman"/>
                <a:ea typeface="Times New Roman"/>
                <a:cs typeface="Times New Roman"/>
                <a:sym typeface="Times New Roman"/>
              </a:rPr>
              <a:t>Milcah P: Research, Presenting, and Format. </a:t>
            </a:r>
            <a:endParaRPr sz="1510" b="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endParaRPr sz="1330" b="0">
              <a:solidFill>
                <a:srgbClr val="000000"/>
              </a:solidFill>
              <a:latin typeface="Times New Roman"/>
              <a:ea typeface="Times New Roman"/>
              <a:cs typeface="Times New Roman"/>
              <a:sym typeface="Times New Roman"/>
            </a:endParaRPr>
          </a:p>
          <a:p>
            <a:pPr marL="0" lvl="0" indent="0" algn="ctr" rtl="0">
              <a:spcBef>
                <a:spcPts val="0"/>
              </a:spcBef>
              <a:spcAft>
                <a:spcPts val="0"/>
              </a:spcAft>
              <a:buSzPts val="990"/>
              <a:buNone/>
            </a:pPr>
            <a:endParaRPr sz="1510" b="0" u="sng">
              <a:solidFill>
                <a:srgbClr val="000000"/>
              </a:solidFill>
              <a:latin typeface="Times New Roman"/>
              <a:ea typeface="Times New Roman"/>
              <a:cs typeface="Times New Roman"/>
              <a:sym typeface="Times New Roman"/>
            </a:endParaRPr>
          </a:p>
        </p:txBody>
      </p:sp>
      <p:sp>
        <p:nvSpPr>
          <p:cNvPr id="304" name="Google Shape;304;p16"/>
          <p:cNvSpPr txBox="1">
            <a:spLocks noGrp="1"/>
          </p:cNvSpPr>
          <p:nvPr>
            <p:ph type="body" idx="1"/>
          </p:nvPr>
        </p:nvSpPr>
        <p:spPr>
          <a:xfrm>
            <a:off x="1056750" y="1392250"/>
            <a:ext cx="7289700" cy="31674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 sz="5896" b="1" u="sng">
                <a:solidFill>
                  <a:srgbClr val="111111"/>
                </a:solidFill>
                <a:latin typeface="Times New Roman"/>
                <a:ea typeface="Times New Roman"/>
                <a:cs typeface="Times New Roman"/>
                <a:sym typeface="Times New Roman"/>
              </a:rPr>
              <a:t>References:</a:t>
            </a:r>
            <a:r>
              <a:rPr lang="en" sz="5896">
                <a:solidFill>
                  <a:srgbClr val="111111"/>
                </a:solidFill>
                <a:latin typeface="Times New Roman"/>
                <a:ea typeface="Times New Roman"/>
                <a:cs typeface="Times New Roman"/>
                <a:sym typeface="Times New Roman"/>
              </a:rPr>
              <a:t> </a:t>
            </a:r>
            <a:endParaRPr sz="5896">
              <a:solidFill>
                <a:srgbClr val="11111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3577">
                <a:solidFill>
                  <a:srgbClr val="000000"/>
                </a:solidFill>
                <a:latin typeface="Times New Roman"/>
                <a:ea typeface="Times New Roman"/>
                <a:cs typeface="Times New Roman"/>
                <a:sym typeface="Times New Roman"/>
              </a:rPr>
              <a:t>Gangitano, A. (2019). Internet Service Providers spent over $80 million on lobbying in 2018. </a:t>
            </a:r>
            <a:r>
              <a:rPr lang="en" sz="3577" i="1">
                <a:solidFill>
                  <a:srgbClr val="000000"/>
                </a:solidFill>
                <a:latin typeface="Times New Roman"/>
                <a:ea typeface="Times New Roman"/>
                <a:cs typeface="Times New Roman"/>
                <a:sym typeface="Times New Roman"/>
              </a:rPr>
              <a:t>TheHill.</a:t>
            </a:r>
            <a:endParaRPr sz="3577" i="1">
              <a:solidFill>
                <a:srgbClr val="000000"/>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3577">
                <a:solidFill>
                  <a:srgbClr val="000000"/>
                </a:solidFill>
                <a:latin typeface="Times New Roman"/>
                <a:ea typeface="Times New Roman"/>
                <a:cs typeface="Times New Roman"/>
                <a:sym typeface="Times New Roman"/>
              </a:rPr>
              <a:t>	</a:t>
            </a:r>
            <a:endParaRPr sz="3577">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 sz="3577"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https://thehill.com/business-a-lobbying/445928-internet-service-providers-spent-80-million-on-lobbying-in-2018?rl=1</a:t>
            </a:r>
            <a:endParaRPr sz="3577">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327">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3515"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3515">
                <a:solidFill>
                  <a:srgbClr val="000000"/>
                </a:solidFill>
                <a:latin typeface="Times New Roman"/>
                <a:ea typeface="Times New Roman"/>
                <a:cs typeface="Times New Roman"/>
                <a:sym typeface="Times New Roman"/>
              </a:rPr>
              <a:t>Shepherd, A. (2021). The pros and cons of Net Neutrality. </a:t>
            </a:r>
            <a:r>
              <a:rPr lang="en" sz="3515" i="1">
                <a:solidFill>
                  <a:srgbClr val="000000"/>
                </a:solidFill>
                <a:latin typeface="Times New Roman"/>
                <a:ea typeface="Times New Roman"/>
                <a:cs typeface="Times New Roman"/>
                <a:sym typeface="Times New Roman"/>
              </a:rPr>
              <a:t>IT Pro Uk</a:t>
            </a:r>
            <a:r>
              <a:rPr lang="en" sz="3515">
                <a:solidFill>
                  <a:srgbClr val="000000"/>
                </a:solidFill>
                <a:latin typeface="Times New Roman"/>
                <a:ea typeface="Times New Roman"/>
                <a:cs typeface="Times New Roman"/>
                <a:sym typeface="Times New Roman"/>
              </a:rPr>
              <a:t>, </a:t>
            </a:r>
            <a:endParaRPr sz="3515">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3515">
              <a:solidFill>
                <a:srgbClr val="000000"/>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3515" u="sng">
                <a:solidFill>
                  <a:schemeClr val="accent5"/>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https://www.itpro.co.uk/strategy/28115/the-pros-and-cons-of-net-neutrality</a:t>
            </a:r>
            <a:endParaRPr sz="3515">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7515">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3400">
                <a:solidFill>
                  <a:srgbClr val="000000"/>
                </a:solidFill>
                <a:latin typeface="Times New Roman"/>
                <a:ea typeface="Times New Roman"/>
                <a:cs typeface="Times New Roman"/>
                <a:sym typeface="Times New Roman"/>
              </a:rPr>
              <a:t>Berghel, H. (2016). Net Neutrality Reloaded. </a:t>
            </a:r>
            <a:r>
              <a:rPr lang="en" sz="3350" i="1">
                <a:solidFill>
                  <a:srgbClr val="111111"/>
                </a:solidFill>
                <a:highlight>
                  <a:srgbClr val="F9F9F9"/>
                </a:highlight>
                <a:latin typeface="Times New Roman"/>
                <a:ea typeface="Times New Roman"/>
                <a:cs typeface="Times New Roman"/>
                <a:sym typeface="Times New Roman"/>
              </a:rPr>
              <a:t>Computer. 50(10)</a:t>
            </a:r>
            <a:r>
              <a:rPr lang="en" sz="3350">
                <a:solidFill>
                  <a:srgbClr val="111111"/>
                </a:solidFill>
                <a:highlight>
                  <a:srgbClr val="F9F9F9"/>
                </a:highlight>
                <a:latin typeface="Times New Roman"/>
                <a:ea typeface="Times New Roman"/>
                <a:cs typeface="Times New Roman"/>
                <a:sym typeface="Times New Roman"/>
              </a:rPr>
              <a:t>:68-72 2017</a:t>
            </a:r>
            <a:endParaRPr sz="3350">
              <a:solidFill>
                <a:srgbClr val="111111"/>
              </a:solidFill>
              <a:highlight>
                <a:srgbClr val="F9F9F9"/>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3350">
              <a:solidFill>
                <a:srgbClr val="111111"/>
              </a:solidFill>
              <a:highlight>
                <a:srgbClr val="F9F9F9"/>
              </a:highlight>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3350">
                <a:solidFill>
                  <a:srgbClr val="111111"/>
                </a:solidFill>
                <a:highlight>
                  <a:srgbClr val="F9F9F9"/>
                </a:highlight>
                <a:latin typeface="Times New Roman"/>
                <a:ea typeface="Times New Roman"/>
                <a:cs typeface="Times New Roman"/>
                <a:sym typeface="Times New Roman"/>
              </a:rPr>
              <a:t>https://www.doi.org/10.1109/MC.2017.3641632</a:t>
            </a:r>
            <a:endParaRPr sz="34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3515">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3515">
                <a:solidFill>
                  <a:srgbClr val="000000"/>
                </a:solidFill>
                <a:latin typeface="Times New Roman"/>
                <a:ea typeface="Times New Roman"/>
                <a:cs typeface="Times New Roman"/>
                <a:sym typeface="Times New Roman"/>
              </a:rPr>
              <a:t>Greenemeier, L. (2018). Net Neutrality Loss could rekindle ISP alternatives for Internet Access. </a:t>
            </a:r>
            <a:endParaRPr sz="3515">
              <a:solidFill>
                <a:srgbClr val="000000"/>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endParaRPr sz="3515" i="1">
              <a:solidFill>
                <a:srgbClr val="000000"/>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r>
              <a:rPr lang="en" sz="3515" i="1">
                <a:solidFill>
                  <a:srgbClr val="000000"/>
                </a:solidFill>
                <a:latin typeface="Times New Roman"/>
                <a:ea typeface="Times New Roman"/>
                <a:cs typeface="Times New Roman"/>
                <a:sym typeface="Times New Roman"/>
              </a:rPr>
              <a:t>SCIENTIFIC AMERICAN</a:t>
            </a:r>
            <a:endParaRPr sz="3515" i="1">
              <a:solidFill>
                <a:srgbClr val="000000"/>
              </a:solidFill>
              <a:latin typeface="Times New Roman"/>
              <a:ea typeface="Times New Roman"/>
              <a:cs typeface="Times New Roman"/>
              <a:sym typeface="Times New Roman"/>
            </a:endParaRPr>
          </a:p>
          <a:p>
            <a:pPr marL="0" lvl="0" indent="457200" algn="l" rtl="0">
              <a:lnSpc>
                <a:spcPct val="100000"/>
              </a:lnSpc>
              <a:spcBef>
                <a:spcPts val="0"/>
              </a:spcBef>
              <a:spcAft>
                <a:spcPts val="0"/>
              </a:spcAft>
              <a:buNone/>
            </a:pPr>
            <a:endParaRPr sz="36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 sz="3600" u="sng">
                <a:solidFill>
                  <a:schemeClr val="hlink"/>
                </a:solidFill>
                <a:latin typeface="Times New Roman"/>
                <a:ea typeface="Times New Roman"/>
                <a:cs typeface="Times New Roman"/>
                <a:sym typeface="Times New Roman"/>
                <a:hlinkClick r:id="rId5"/>
              </a:rPr>
              <a:t>https://www.scientificamerican.com/article/net-neutrality-loss-could-rekindle-isp-alternatives-for-internet-access/</a:t>
            </a:r>
            <a:endParaRPr sz="3600">
              <a:solidFill>
                <a:srgbClr val="000000"/>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52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5115">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11111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11111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11111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On-screen Show (16:9)</PresentationFormat>
  <Paragraphs>46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Maven Pro</vt:lpstr>
      <vt:lpstr>Arial</vt:lpstr>
      <vt:lpstr>Times New Roman</vt:lpstr>
      <vt:lpstr>Nunito</vt:lpstr>
      <vt:lpstr>Momentum</vt:lpstr>
      <vt:lpstr>Net Neutrality is the practice of providing fair services to individual users, irrespective of the content, fee structure, and free of data throttling.  </vt:lpstr>
      <vt:lpstr>Risks and Choices</vt:lpstr>
      <vt:lpstr>Team Roles: Thomas M: Research, Presenting, and Writing.  Milcah P: Research, Presenting, and Format.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Neutrality is the practice of providing fair services to individual users, irrespective of the content, fee structure, and free of data throttling.  </dc:title>
  <cp:lastModifiedBy>Thomas Miller</cp:lastModifiedBy>
  <cp:revision>1</cp:revision>
  <dcterms:modified xsi:type="dcterms:W3CDTF">2021-06-06T09:43:29Z</dcterms:modified>
</cp:coreProperties>
</file>