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Nunito"/>
      <p:regular r:id="rId7"/>
      <p:bold r:id="rId8"/>
      <p:italic r:id="rId9"/>
      <p:boldItalic r:id="rId10"/>
    </p:embeddedFont>
    <p:embeddedFont>
      <p:font typeface="Maven Pro"/>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MavenPro-regular.fntdata"/><Relationship Id="rId10" Type="http://schemas.openxmlformats.org/officeDocument/2006/relationships/font" Target="fonts/Nunito-boldItalic.fntdata"/><Relationship Id="rId12" Type="http://schemas.openxmlformats.org/officeDocument/2006/relationships/font" Target="fonts/MavenPro-bold.fntdata"/><Relationship Id="rId9"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Nunito-regular.fntdata"/><Relationship Id="rId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CCCC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1303800" y="598600"/>
            <a:ext cx="7030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latin typeface="Times New Roman"/>
                <a:ea typeface="Times New Roman"/>
                <a:cs typeface="Times New Roman"/>
                <a:sym typeface="Times New Roman"/>
              </a:rPr>
              <a:t>Net Neutrality : It’s impact on the internet, and why it’s important. </a:t>
            </a:r>
            <a:endParaRPr sz="2320">
              <a:latin typeface="Times New Roman"/>
              <a:ea typeface="Times New Roman"/>
              <a:cs typeface="Times New Roman"/>
              <a:sym typeface="Times New Roman"/>
            </a:endParaRPr>
          </a:p>
        </p:txBody>
      </p:sp>
      <p:sp>
        <p:nvSpPr>
          <p:cNvPr id="278" name="Google Shape;278;p13"/>
          <p:cNvSpPr txBox="1"/>
          <p:nvPr>
            <p:ph idx="1" type="body"/>
          </p:nvPr>
        </p:nvSpPr>
        <p:spPr>
          <a:xfrm>
            <a:off x="1303800" y="1658063"/>
            <a:ext cx="3268200" cy="2131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100">
                <a:latin typeface="Times New Roman"/>
                <a:ea typeface="Times New Roman"/>
                <a:cs typeface="Times New Roman"/>
                <a:sym typeface="Times New Roman"/>
              </a:rPr>
              <a:t>What is Net Neutrality and why have we chosen this topic? </a:t>
            </a:r>
            <a:endParaRPr sz="1100">
              <a:latin typeface="Times New Roman"/>
              <a:ea typeface="Times New Roman"/>
              <a:cs typeface="Times New Roman"/>
              <a:sym typeface="Times New Roman"/>
            </a:endParaRPr>
          </a:p>
          <a:p>
            <a:pPr indent="0" lvl="0" marL="0" rtl="0" algn="l">
              <a:spcBef>
                <a:spcPts val="1200"/>
              </a:spcBef>
              <a:spcAft>
                <a:spcPts val="1200"/>
              </a:spcAft>
              <a:buNone/>
            </a:pPr>
            <a:r>
              <a:rPr lang="en" sz="1100">
                <a:latin typeface="Times New Roman"/>
                <a:ea typeface="Times New Roman"/>
                <a:cs typeface="Times New Roman"/>
                <a:sym typeface="Times New Roman"/>
              </a:rPr>
              <a:t>According to Berghel (2016), Net neutrality is the act of allowing equal services to </a:t>
            </a:r>
            <a:r>
              <a:rPr lang="en" sz="1100">
                <a:latin typeface="Times New Roman"/>
                <a:ea typeface="Times New Roman"/>
                <a:cs typeface="Times New Roman"/>
                <a:sym typeface="Times New Roman"/>
              </a:rPr>
              <a:t>its</a:t>
            </a:r>
            <a:r>
              <a:rPr lang="en" sz="1100">
                <a:latin typeface="Times New Roman"/>
                <a:ea typeface="Times New Roman"/>
                <a:cs typeface="Times New Roman"/>
                <a:sym typeface="Times New Roman"/>
              </a:rPr>
              <a:t> users irrespective of the content, connectivity, and or fee structure. The article further elaborates on the reasons why net neutrality is enforced for ISPs, such as the use of service blocking, </a:t>
            </a:r>
            <a:r>
              <a:rPr lang="en" sz="1100">
                <a:latin typeface="Times New Roman"/>
                <a:ea typeface="Times New Roman"/>
                <a:cs typeface="Times New Roman"/>
                <a:sym typeface="Times New Roman"/>
              </a:rPr>
              <a:t>bandwidth</a:t>
            </a:r>
            <a:r>
              <a:rPr lang="en" sz="1100">
                <a:latin typeface="Times New Roman"/>
                <a:ea typeface="Times New Roman"/>
                <a:cs typeface="Times New Roman"/>
                <a:sym typeface="Times New Roman"/>
              </a:rPr>
              <a:t> throttling, </a:t>
            </a:r>
            <a:r>
              <a:rPr lang="en" sz="1100">
                <a:latin typeface="Times New Roman"/>
                <a:ea typeface="Times New Roman"/>
                <a:cs typeface="Times New Roman"/>
                <a:sym typeface="Times New Roman"/>
              </a:rPr>
              <a:t>preferential</a:t>
            </a:r>
            <a:r>
              <a:rPr lang="en" sz="1100">
                <a:latin typeface="Times New Roman"/>
                <a:ea typeface="Times New Roman"/>
                <a:cs typeface="Times New Roman"/>
                <a:sym typeface="Times New Roman"/>
              </a:rPr>
              <a:t> pricing and access and more to discriminate against certain customers. Net Neutrality forces providers to give equal service to all customers.We have chosen Net neutrality as our topic to highlight the importance of regulating ISP’s, so all of  their customers receive equal services when accessing the internet. </a:t>
            </a:r>
            <a:endParaRPr sz="1100">
              <a:latin typeface="Times New Roman"/>
              <a:ea typeface="Times New Roman"/>
              <a:cs typeface="Times New Roman"/>
              <a:sym typeface="Times New Roman"/>
            </a:endParaRPr>
          </a:p>
        </p:txBody>
      </p:sp>
      <p:sp>
        <p:nvSpPr>
          <p:cNvPr id="279" name="Google Shape;279;p13"/>
          <p:cNvSpPr txBox="1"/>
          <p:nvPr>
            <p:ph idx="2" type="body"/>
          </p:nvPr>
        </p:nvSpPr>
        <p:spPr>
          <a:xfrm>
            <a:off x="4903500" y="1597900"/>
            <a:ext cx="3430500" cy="21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Our Proposal/project plan:</a:t>
            </a:r>
            <a:endParaRPr sz="1100">
              <a:latin typeface="Times New Roman"/>
              <a:ea typeface="Times New Roman"/>
              <a:cs typeface="Times New Roman"/>
              <a:sym typeface="Times New Roman"/>
            </a:endParaRPr>
          </a:p>
          <a:p>
            <a:pPr indent="-298450" lvl="0" marL="457200" rtl="0" algn="l">
              <a:spcBef>
                <a:spcPts val="1200"/>
              </a:spcBef>
              <a:spcAft>
                <a:spcPts val="0"/>
              </a:spcAft>
              <a:buSzPts val="1100"/>
              <a:buFont typeface="Times New Roman"/>
              <a:buChar char="●"/>
            </a:pPr>
            <a:r>
              <a:rPr lang="en" sz="1100">
                <a:latin typeface="Times New Roman"/>
                <a:ea typeface="Times New Roman"/>
                <a:cs typeface="Times New Roman"/>
                <a:sym typeface="Times New Roman"/>
              </a:rPr>
              <a:t>Investigate how Net Neutrality is important to the ecosystem of the internet</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Discuss </a:t>
            </a:r>
            <a:r>
              <a:rPr lang="en" sz="1100">
                <a:latin typeface="Times New Roman"/>
                <a:ea typeface="Times New Roman"/>
                <a:cs typeface="Times New Roman"/>
                <a:sym typeface="Times New Roman"/>
              </a:rPr>
              <a:t>arguments</a:t>
            </a:r>
            <a:r>
              <a:rPr lang="en" sz="1100">
                <a:latin typeface="Times New Roman"/>
                <a:ea typeface="Times New Roman"/>
                <a:cs typeface="Times New Roman"/>
                <a:sym typeface="Times New Roman"/>
              </a:rPr>
              <a:t> for and against Net Neutrality and the significance of recent events surrounding proposed changes in the US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How Net Neutrality affects </a:t>
            </a:r>
            <a:r>
              <a:rPr lang="en" sz="1100">
                <a:latin typeface="Times New Roman"/>
                <a:ea typeface="Times New Roman"/>
                <a:cs typeface="Times New Roman"/>
                <a:sym typeface="Times New Roman"/>
              </a:rPr>
              <a:t>individual</a:t>
            </a:r>
            <a:r>
              <a:rPr lang="en" sz="1100">
                <a:latin typeface="Times New Roman"/>
                <a:ea typeface="Times New Roman"/>
                <a:cs typeface="Times New Roman"/>
                <a:sym typeface="Times New Roman"/>
              </a:rPr>
              <a:t> users and Internet Service Providers (ISPs)</a:t>
            </a:r>
            <a:endParaRPr sz="1100">
              <a:latin typeface="Times New Roman"/>
              <a:ea typeface="Times New Roman"/>
              <a:cs typeface="Times New Roman"/>
              <a:sym typeface="Times New Roman"/>
            </a:endParaRPr>
          </a:p>
        </p:txBody>
      </p:sp>
      <p:sp>
        <p:nvSpPr>
          <p:cNvPr id="280" name="Google Shape;280;p13"/>
          <p:cNvSpPr txBox="1"/>
          <p:nvPr/>
        </p:nvSpPr>
        <p:spPr>
          <a:xfrm>
            <a:off x="1376225" y="3849450"/>
            <a:ext cx="70302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Reference: Berghel, H. (2016). Net Neutrality Reloaded. </a:t>
            </a:r>
            <a:r>
              <a:rPr i="1" lang="en" sz="950">
                <a:solidFill>
                  <a:srgbClr val="111111"/>
                </a:solidFill>
                <a:highlight>
                  <a:srgbClr val="F9F9F9"/>
                </a:highlight>
                <a:latin typeface="Times New Roman"/>
                <a:ea typeface="Times New Roman"/>
                <a:cs typeface="Times New Roman"/>
                <a:sym typeface="Times New Roman"/>
              </a:rPr>
              <a:t>Computer. 50(10)</a:t>
            </a:r>
            <a:r>
              <a:rPr lang="en" sz="950">
                <a:solidFill>
                  <a:srgbClr val="111111"/>
                </a:solidFill>
                <a:highlight>
                  <a:srgbClr val="F9F9F9"/>
                </a:highlight>
                <a:latin typeface="Times New Roman"/>
                <a:ea typeface="Times New Roman"/>
                <a:cs typeface="Times New Roman"/>
                <a:sym typeface="Times New Roman"/>
              </a:rPr>
              <a:t>:68-72 2017</a:t>
            </a:r>
            <a:endParaRPr sz="950">
              <a:solidFill>
                <a:srgbClr val="111111"/>
              </a:solidFill>
              <a:highlight>
                <a:srgbClr val="F9F9F9"/>
              </a:highlight>
              <a:latin typeface="Times New Roman"/>
              <a:ea typeface="Times New Roman"/>
              <a:cs typeface="Times New Roman"/>
              <a:sym typeface="Times New Roman"/>
            </a:endParaRPr>
          </a:p>
          <a:p>
            <a:pPr indent="0" lvl="0" marL="0" rtl="0" algn="l">
              <a:spcBef>
                <a:spcPts val="0"/>
              </a:spcBef>
              <a:spcAft>
                <a:spcPts val="0"/>
              </a:spcAft>
              <a:buNone/>
            </a:pPr>
            <a:r>
              <a:rPr lang="en" sz="950">
                <a:solidFill>
                  <a:srgbClr val="111111"/>
                </a:solidFill>
                <a:highlight>
                  <a:srgbClr val="F9F9F9"/>
                </a:highlight>
                <a:latin typeface="Times New Roman"/>
                <a:ea typeface="Times New Roman"/>
                <a:cs typeface="Times New Roman"/>
                <a:sym typeface="Times New Roman"/>
              </a:rPr>
              <a:t>https://www.doi.org/10.1109/MC.2017.3641632</a:t>
            </a:r>
            <a:endParaRPr sz="1000">
              <a:latin typeface="Times New Roman"/>
              <a:ea typeface="Times New Roman"/>
              <a:cs typeface="Times New Roman"/>
              <a:sym typeface="Times New Roman"/>
            </a:endParaRPr>
          </a:p>
        </p:txBody>
      </p:sp>
      <p:sp>
        <p:nvSpPr>
          <p:cNvPr id="281" name="Google Shape;281;p13"/>
          <p:cNvSpPr txBox="1"/>
          <p:nvPr/>
        </p:nvSpPr>
        <p:spPr>
          <a:xfrm>
            <a:off x="1390500" y="4334250"/>
            <a:ext cx="636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https://github.com/CB97-OPS/Net-Neutrality</a:t>
            </a:r>
            <a:endParaRPr sz="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