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2" r:id="rId2"/>
    <p:sldId id="258" r:id="rId3"/>
    <p:sldId id="259" r:id="rId4"/>
    <p:sldId id="317" r:id="rId5"/>
    <p:sldId id="336" r:id="rId6"/>
    <p:sldId id="272" r:id="rId7"/>
    <p:sldId id="274" r:id="rId8"/>
    <p:sldId id="275" r:id="rId9"/>
    <p:sldId id="300" r:id="rId10"/>
    <p:sldId id="337" r:id="rId11"/>
    <p:sldId id="338" r:id="rId12"/>
    <p:sldId id="339" r:id="rId13"/>
    <p:sldId id="340" r:id="rId14"/>
    <p:sldId id="327" r:id="rId15"/>
    <p:sldId id="335" r:id="rId16"/>
    <p:sldId id="296"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1pPr>
    <a:lvl2pPr marL="0" marR="0" indent="3429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2pPr>
    <a:lvl3pPr marL="0" marR="0" indent="6858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3pPr>
    <a:lvl4pPr marL="0" marR="0" indent="10287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4pPr>
    <a:lvl5pPr marL="0" marR="0" indent="13716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5pPr>
    <a:lvl6pPr marL="0" marR="0" indent="17145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6pPr>
    <a:lvl7pPr marL="0" marR="0" indent="20574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7pPr>
    <a:lvl8pPr marL="0" marR="0" indent="24003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8pPr>
    <a:lvl9pPr marL="0" marR="0" indent="27432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AFDFF"/>
    <a:srgbClr val="535353"/>
    <a:srgbClr val="B029FF"/>
    <a:srgbClr val="50A8FA"/>
    <a:srgbClr val="FFC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Light"/>
          <a:ea typeface="Gill Sans Light"/>
          <a:cs typeface="Gill Sans Light"/>
        </a:font>
        <a:srgbClr val="5F7579"/>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3"/>
          </a:solidFill>
        </a:fill>
      </a:tcStyle>
    </a:firstCol>
    <a:la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lastRow>
    <a:fir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96"/>
    <p:restoredTop sz="78078"/>
  </p:normalViewPr>
  <p:slideViewPr>
    <p:cSldViewPr snapToGrid="0" snapToObjects="1">
      <p:cViewPr varScale="1">
        <p:scale>
          <a:sx n="55" d="100"/>
          <a:sy n="55" d="100"/>
        </p:scale>
        <p:origin x="3336" y="184"/>
      </p:cViewPr>
      <p:guideLst/>
    </p:cSldViewPr>
  </p:slideViewPr>
  <p:notesTextViewPr>
    <p:cViewPr>
      <p:scale>
        <a:sx n="1" d="1"/>
        <a:sy n="1" d="1"/>
      </p:scale>
      <p:origin x="0" y="0"/>
    </p:cViewPr>
  </p:notesTextViewPr>
  <p:notesViewPr>
    <p:cSldViewPr snapToGrid="0" snapToObjects="1">
      <p:cViewPr varScale="1">
        <p:scale>
          <a:sx n="96" d="100"/>
          <a:sy n="96" d="100"/>
        </p:scale>
        <p:origin x="2480" y="16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xfrm>
            <a:off x="1143000" y="685800"/>
            <a:ext cx="4572000" cy="3429000"/>
          </a:xfrm>
          <a:prstGeom prst="rect">
            <a:avLst/>
          </a:prstGeom>
        </p:spPr>
        <p:txBody>
          <a:bodyPr/>
          <a:lstStyle/>
          <a:p>
            <a:endParaRPr/>
          </a:p>
        </p:txBody>
      </p:sp>
      <p:sp>
        <p:nvSpPr>
          <p:cNvPr id="206" name="Shape 20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6386700"/>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3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a:t>Much can be learned from collections of variants in large populations. Newer datasets have additionally enabled the identification of novel variants, accurate estimation of allele frequencies, and stratification by ancestral population groups.</a:t>
            </a:r>
          </a:p>
          <a:p>
            <a:r>
              <a:rPr lang="en-US" dirty="0"/>
              <a:t>The clinical utility of carefully cataloging genetic diversity is clear. Analysis of a personal genome involves evaluating its differences from the normal range of genetic variation. This normal range is inferred by comparison to many other genomes in some database. A variant identified as disease-causing or protein-knockout can be searched up in such a database to find how common it is. Variants that are very common (relative to disease prevalence) may be dismissed as uninformative. Rare variants, on the other hand, are often considered to be highly penetrant.</a:t>
            </a:r>
          </a:p>
          <a:p>
            <a:endParaRPr dirty="0"/>
          </a:p>
        </p:txBody>
      </p:sp>
    </p:spTree>
    <p:extLst>
      <p:ext uri="{BB962C8B-B14F-4D97-AF65-F5344CB8AC3E}">
        <p14:creationId xmlns:p14="http://schemas.microsoft.com/office/powerpoint/2010/main" val="45966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b="1" dirty="0"/>
              <a:t>Sample size</a:t>
            </a:r>
            <a:r>
              <a:rPr lang="en-US" dirty="0"/>
              <a:t>: The rise of next-generation sequencing has enabled the collection of massive amounts of data. Rapid improvements to efficiency, speed, and cost have increased the number of sequenced genomes and exomes documented in public databases. This has allowed unprecedented resolution for estimating allele frequencies, as well as identifying new variants.</a:t>
            </a:r>
          </a:p>
          <a:p>
            <a:r>
              <a:rPr lang="en-US" b="1" dirty="0"/>
              <a:t>Data aggregation</a:t>
            </a:r>
            <a:r>
              <a:rPr lang="en-US" dirty="0"/>
              <a:t>: Combining data across a large number of studies is an efficient way to increase the sample size of a genomic database. However, uniform processing and other corrections are needed to account for issues like variable coverage and reference bias. Groups like the MacArthur Lab, which assembled the ExAC and gnomAD databases, have developed a number of techniques for effectively managing and processing exome data in the past few years. In the future, efforts of similar methods and scale could be performed for genomes as well.</a:t>
            </a:r>
          </a:p>
        </p:txBody>
      </p:sp>
    </p:spTree>
    <p:extLst>
      <p:ext uri="{BB962C8B-B14F-4D97-AF65-F5344CB8AC3E}">
        <p14:creationId xmlns:p14="http://schemas.microsoft.com/office/powerpoint/2010/main" val="191335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639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a:t>Online browser and API access are not straightforward for users interested in using their own variant call files (VCFs) to retrieve a slice from a very large database. We propose a tool, </a:t>
            </a:r>
            <a:r>
              <a:rPr lang="en-US" dirty="0" err="1"/>
              <a:t>vcfR</a:t>
            </a:r>
            <a:r>
              <a:rPr lang="en-US" dirty="0"/>
              <a:t>, to help users to use VCFs to query certain variants within a reference dataset. The reference can be a standalone file or a link. The reference can be customized and the searching process is fast given proper reference and sorted order of query by genome position. The usage of </a:t>
            </a:r>
            <a:r>
              <a:rPr lang="en-US" dirty="0" err="1"/>
              <a:t>vcfR</a:t>
            </a:r>
            <a:r>
              <a:rPr lang="en-US" dirty="0"/>
              <a:t> is as follows: python </a:t>
            </a:r>
            <a:r>
              <a:rPr lang="en-US" dirty="0" err="1"/>
              <a:t>vcfR.py</a:t>
            </a:r>
            <a:r>
              <a:rPr lang="en-US" dirty="0"/>
              <a:t> -</a:t>
            </a:r>
            <a:r>
              <a:rPr lang="en-US" dirty="0" err="1"/>
              <a:t>i</a:t>
            </a:r>
            <a:r>
              <a:rPr lang="en-US" dirty="0"/>
              <a:t> &lt;</a:t>
            </a:r>
            <a:r>
              <a:rPr lang="en-US" dirty="0" err="1"/>
              <a:t>input.vcf</a:t>
            </a:r>
            <a:r>
              <a:rPr lang="en-US" dirty="0"/>
              <a:t>&gt; -f &lt;</a:t>
            </a:r>
            <a:r>
              <a:rPr lang="en-US" dirty="0" err="1"/>
              <a:t>ref.vcf.gz</a:t>
            </a:r>
            <a:r>
              <a:rPr lang="en-US" dirty="0"/>
              <a:t>&gt; -o &lt;</a:t>
            </a:r>
            <a:r>
              <a:rPr lang="en-US" dirty="0" err="1"/>
              <a:t>output.vcf</a:t>
            </a:r>
            <a:r>
              <a:rPr lang="en-US" dirty="0"/>
              <a:t>&gt; The matched terms in input file will be output to a file named </a:t>
            </a:r>
            <a:r>
              <a:rPr lang="en-US" dirty="0" err="1"/>
              <a:t>input_matched.file</a:t>
            </a:r>
            <a:r>
              <a:rPr lang="en-US" dirty="0"/>
              <a:t> in case of the comparison between matches and output. As mentioned earlier, </a:t>
            </a:r>
            <a:r>
              <a:rPr lang="en-US" dirty="0" err="1"/>
              <a:t>vcfR</a:t>
            </a:r>
            <a:r>
              <a:rPr lang="en-US" dirty="0"/>
              <a:t> can also deal with online reference, e.g., to query chr1 variants in 1000 Genomes and gnomAD:</a:t>
            </a:r>
          </a:p>
        </p:txBody>
      </p:sp>
    </p:spTree>
    <p:extLst>
      <p:ext uri="{BB962C8B-B14F-4D97-AF65-F5344CB8AC3E}">
        <p14:creationId xmlns:p14="http://schemas.microsoft.com/office/powerpoint/2010/main" val="1460555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annotations will be saved into a </a:t>
            </a:r>
            <a:r>
              <a:rPr lang="en-US" dirty="0" err="1"/>
              <a:t>js</a:t>
            </a:r>
            <a:r>
              <a:rPr lang="en-US" dirty="0"/>
              <a:t> on file named “</a:t>
            </a:r>
            <a:r>
              <a:rPr lang="en-US" dirty="0" err="1"/>
              <a:t>sample_input_matched.json</a:t>
            </a:r>
            <a:r>
              <a:rPr lang="en-US" dirty="0"/>
              <a:t>”. It would be easy to use tools or simple codes dealing with JSON files to get annotations. In this case, 854 variants are matched in gnomAD. Users are able to retrieve information after simple processing of the JSON file, for example, 190 variants in coding region are identified and the type of sequence variants is recorded, for example, chr1:g.12783G&gt;A : </a:t>
            </a:r>
            <a:r>
              <a:rPr lang="en-US" dirty="0" err="1"/>
              <a:t>intron_variant</a:t>
            </a:r>
            <a:r>
              <a:rPr lang="en-US" dirty="0"/>
              <a:t>, chr1:g.14464A&gt;T : </a:t>
            </a:r>
            <a:r>
              <a:rPr lang="en-US" dirty="0" err="1"/>
              <a:t>non_coding_transcript_exon_variant</a:t>
            </a:r>
            <a:r>
              <a:rPr lang="en-US" dirty="0"/>
              <a:t>…</a:t>
            </a:r>
          </a:p>
        </p:txBody>
      </p:sp>
    </p:spTree>
    <p:extLst>
      <p:ext uri="{BB962C8B-B14F-4D97-AF65-F5344CB8AC3E}">
        <p14:creationId xmlns:p14="http://schemas.microsoft.com/office/powerpoint/2010/main" val="83655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llele</a:t>
            </a:r>
            <a:r>
              <a:rPr lang="en-US" dirty="0"/>
              <a:t> frequencies were collected variants in both 1000 Genomes and in gnomAD</a:t>
            </a:r>
            <a:r>
              <a:rPr lang="en-US" baseline="0" dirty="0"/>
              <a:t> using ANNOVAR. </a:t>
            </a:r>
            <a:endParaRPr lang="en-US" dirty="0"/>
          </a:p>
        </p:txBody>
      </p:sp>
    </p:spTree>
    <p:extLst>
      <p:ext uri="{BB962C8B-B14F-4D97-AF65-F5344CB8AC3E}">
        <p14:creationId xmlns:p14="http://schemas.microsoft.com/office/powerpoint/2010/main" val="1000979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comparison of </a:t>
            </a:r>
            <a:r>
              <a:rPr lang="en-US" dirty="0" err="1"/>
              <a:t>subjectZ</a:t>
            </a:r>
            <a:r>
              <a:rPr lang="en-US" dirty="0"/>
              <a:t> (Carl) with all individuals in 1000 Genomes: 95% of the SNPs (~3.4M) and 60% of the indels (469K) were found in at least 1 other individual. This leaves 5% of the SNPs (~178K) and 40% of the indels (320K) as private variants.</a:t>
            </a:r>
          </a:p>
          <a:p>
            <a:r>
              <a:rPr lang="en-US" dirty="0"/>
              <a:t>A comparison of </a:t>
            </a:r>
            <a:r>
              <a:rPr lang="en-US" dirty="0" err="1"/>
              <a:t>subjectZ</a:t>
            </a:r>
            <a:r>
              <a:rPr lang="en-US" dirty="0"/>
              <a:t> with all individuals in gnomAD: 97.5% of the SNPs (~3.5M) and 90% of the indels (709K) were found in at least 1 other individual. This leaves 2.5% of the SNPs (~82K) and 10% of the indels (81K) as private variants.</a:t>
            </a:r>
          </a:p>
          <a:p>
            <a:endParaRPr lang="en-US" dirty="0"/>
          </a:p>
        </p:txBody>
      </p:sp>
    </p:spTree>
    <p:extLst>
      <p:ext uri="{BB962C8B-B14F-4D97-AF65-F5344CB8AC3E}">
        <p14:creationId xmlns:p14="http://schemas.microsoft.com/office/powerpoint/2010/main" val="143819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comparative analysis of Carl’s personal genome is useful for finding which variants are functionally important, and how common those variants are. Here, we have developed tools and a pipeline for retrieving information on Carl’s personal variants. Although the variants were too numerous to collect annotations on all of them in our time frame, we demonstrate that, based on the gnomAD dataset, 2.5% of Carl’s SNPs and 10% of his indels are private variants. Additionally, our pipeline is able to collect allele frequency data for non-private variants. From here, it would not be a difficult next step to identify pathogenic annotations of shared variants as candidates for clinical reporting.</a:t>
            </a:r>
          </a:p>
        </p:txBody>
      </p:sp>
    </p:spTree>
    <p:extLst>
      <p:ext uri="{BB962C8B-B14F-4D97-AF65-F5344CB8AC3E}">
        <p14:creationId xmlns:p14="http://schemas.microsoft.com/office/powerpoint/2010/main" val="181827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pic>
        <p:nvPicPr>
          <p:cNvPr id="12" name="2000px-Yale_University_Shield_1.png"/>
          <p:cNvPicPr>
            <a:picLocks noChangeAspect="1"/>
          </p:cNvPicPr>
          <p:nvPr/>
        </p:nvPicPr>
        <p:blipFill>
          <a:blip r:embed="rId2">
            <a:extLst/>
          </a:blip>
          <a:stretch>
            <a:fillRect/>
          </a:stretch>
        </p:blipFill>
        <p:spPr>
          <a:xfrm>
            <a:off x="495300" y="7658100"/>
            <a:ext cx="1562100" cy="1562100"/>
          </a:xfrm>
          <a:prstGeom prst="rect">
            <a:avLst/>
          </a:prstGeom>
          <a:ln w="12700">
            <a:miter lim="400000"/>
          </a:ln>
        </p:spPr>
      </p:pic>
      <p:sp>
        <p:nvSpPr>
          <p:cNvPr id="13" name="Shape 13"/>
          <p:cNvSpPr>
            <a:spLocks noGrp="1"/>
          </p:cNvSpPr>
          <p:nvPr>
            <p:ph type="title"/>
          </p:nvPr>
        </p:nvSpPr>
        <p:spPr>
          <a:xfrm>
            <a:off x="355600" y="2044700"/>
            <a:ext cx="12293600" cy="3238500"/>
          </a:xfrm>
          <a:prstGeom prst="rect">
            <a:avLst/>
          </a:prstGeom>
        </p:spPr>
        <p:txBody>
          <a:bodyPr anchor="b"/>
          <a:lstStyle>
            <a:lvl1pPr>
              <a:defRPr cap="none">
                <a:latin typeface="+mj-lt"/>
                <a:ea typeface="+mj-ea"/>
                <a:cs typeface="+mj-cs"/>
                <a:sym typeface="Myriad Pro"/>
              </a:defRPr>
            </a:lvl1pPr>
          </a:lstStyle>
          <a:p>
            <a:r>
              <a:t>Title Text</a:t>
            </a:r>
          </a:p>
        </p:txBody>
      </p:sp>
      <p:sp>
        <p:nvSpPr>
          <p:cNvPr id="14" name="Shape 14"/>
          <p:cNvSpPr>
            <a:spLocks noGrp="1"/>
          </p:cNvSpPr>
          <p:nvPr>
            <p:ph type="body" sz="quarter" idx="1"/>
          </p:nvPr>
        </p:nvSpPr>
        <p:spPr>
          <a:xfrm>
            <a:off x="355600" y="5270500"/>
            <a:ext cx="122936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r="65079"/>
          <a:stretch/>
        </p:blipFill>
        <p:spPr>
          <a:xfrm>
            <a:off x="10983668" y="7656576"/>
            <a:ext cx="1349009" cy="1563624"/>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Horizont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5" name="Shape 115"/>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16" name="Shape 116"/>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17" name="Shape 11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24" name="Shape 12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25" name="Shape 12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26" name="Shape 12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27" name="Shape 1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Vertic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4" name="Shape 13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35" name="Shape 13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36" name="Shape 13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37" name="Shape 13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54" name="Shape 154"/>
          <p:cNvSpPr>
            <a:spLocks noGrp="1"/>
          </p:cNvSpPr>
          <p:nvPr>
            <p:ph type="title"/>
          </p:nvPr>
        </p:nvSpPr>
        <p:spPr>
          <a:xfrm>
            <a:off x="-1"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55" name="Shape 155"/>
          <p:cNvSpPr>
            <a:spLocks noGrp="1"/>
          </p:cNvSpPr>
          <p:nvPr>
            <p:ph type="body" sz="half" idx="1"/>
          </p:nvPr>
        </p:nvSpPr>
        <p:spPr>
          <a:xfrm>
            <a:off x="355600" y="1507452"/>
            <a:ext cx="5892800" cy="7522248"/>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56" name="Shape 15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63" name="Shape 163"/>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64" name="Shape 164"/>
          <p:cNvSpPr>
            <a:spLocks noGrp="1"/>
          </p:cNvSpPr>
          <p:nvPr>
            <p:ph type="body" sz="half" idx="1"/>
          </p:nvPr>
        </p:nvSpPr>
        <p:spPr>
          <a:xfrm>
            <a:off x="6756400" y="1511968"/>
            <a:ext cx="5892800" cy="7517732"/>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65" name="Shape 1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2" name="Shape 172"/>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73" name="Shape 1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0" name="Shape 190"/>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91" name="Shape 191"/>
          <p:cNvSpPr>
            <a:spLocks noGrp="1"/>
          </p:cNvSpPr>
          <p:nvPr>
            <p:ph type="body" idx="1"/>
          </p:nvPr>
        </p:nvSpPr>
        <p:spPr>
          <a:xfrm>
            <a:off x="355600" y="2044700"/>
            <a:ext cx="12293600" cy="6985000"/>
          </a:xfrm>
          <a:prstGeom prst="rect">
            <a:avLst/>
          </a:prstGeom>
        </p:spPr>
        <p:txBody>
          <a:bodyPr/>
          <a:lstStyle>
            <a:lvl1pPr>
              <a:lnSpc>
                <a:spcPct val="100000"/>
              </a:lnSpc>
              <a:defRPr sz="3800">
                <a:solidFill>
                  <a:srgbClr val="535353"/>
                </a:solidFill>
                <a:latin typeface="+mn-lt"/>
                <a:ea typeface="+mn-ea"/>
                <a:cs typeface="+mn-cs"/>
                <a:sym typeface="Helvetica"/>
              </a:defRPr>
            </a:lvl1pPr>
            <a:lvl2pPr>
              <a:lnSpc>
                <a:spcPct val="100000"/>
              </a:lnSpc>
              <a:defRPr sz="3800">
                <a:solidFill>
                  <a:srgbClr val="535353"/>
                </a:solidFill>
                <a:latin typeface="+mn-lt"/>
                <a:ea typeface="+mn-ea"/>
                <a:cs typeface="+mn-cs"/>
                <a:sym typeface="Helvetica"/>
              </a:defRPr>
            </a:lvl2pPr>
            <a:lvl3pPr>
              <a:lnSpc>
                <a:spcPct val="100000"/>
              </a:lnSpc>
              <a:defRPr sz="3800">
                <a:solidFill>
                  <a:srgbClr val="535353"/>
                </a:solidFill>
                <a:latin typeface="+mn-lt"/>
                <a:ea typeface="+mn-ea"/>
                <a:cs typeface="+mn-cs"/>
                <a:sym typeface="Helvetica"/>
              </a:defRPr>
            </a:lvl3pPr>
            <a:lvl4pPr>
              <a:lnSpc>
                <a:spcPct val="100000"/>
              </a:lnSpc>
              <a:defRPr sz="3800">
                <a:solidFill>
                  <a:srgbClr val="535353"/>
                </a:solidFill>
                <a:latin typeface="+mn-lt"/>
                <a:ea typeface="+mn-ea"/>
                <a:cs typeface="+mn-cs"/>
                <a:sym typeface="Helvetica"/>
              </a:defRPr>
            </a:lvl4pPr>
            <a:lvl5pPr>
              <a:lnSpc>
                <a:spcPct val="100000"/>
              </a:lnSpc>
              <a:defRPr sz="3800">
                <a:solidFill>
                  <a:srgbClr val="535353"/>
                </a:solidFill>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92" name="Shape 1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99" name="Shape 199"/>
          <p:cNvSpPr>
            <a:spLocks noGrp="1"/>
          </p:cNvSpPr>
          <p:nvPr>
            <p:ph type="sldNum" sz="quarter" idx="2"/>
          </p:nvPr>
        </p:nvSpPr>
        <p:spPr>
          <a:xfrm>
            <a:off x="6311798" y="9251950"/>
            <a:ext cx="368504" cy="381000"/>
          </a:xfrm>
          <a:prstGeom prst="rect">
            <a:avLst/>
          </a:prstGeom>
        </p:spPr>
        <p:txBody>
          <a:bodyPr>
            <a:spAutoFit/>
          </a:bodyPr>
          <a:lstStyle>
            <a:lvl1pPr>
              <a:defRPr>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4080" y="9040143"/>
            <a:ext cx="2926080" cy="519289"/>
          </a:xfrm>
          <a:prstGeom prst="rect">
            <a:avLst/>
          </a:prstGeom>
        </p:spPr>
        <p:txBody>
          <a:bodyPr/>
          <a:lstStyle/>
          <a:p>
            <a:fld id="{3CBAF2EB-5125-A14D-8ADA-E21F7A3A5310}" type="datetimeFigureOut">
              <a:rPr lang="en-US" smtClean="0"/>
              <a:t>6/11/17</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16A6D00-CCAD-134B-A0F8-71A0F08AFB52}" type="slidenum">
              <a:rPr lang="en-US" smtClean="0"/>
              <a:t>‹#›</a:t>
            </a:fld>
            <a:endParaRPr lang="en-US"/>
          </a:p>
        </p:txBody>
      </p:sp>
    </p:spTree>
    <p:extLst>
      <p:ext uri="{BB962C8B-B14F-4D97-AF65-F5344CB8AC3E}">
        <p14:creationId xmlns:p14="http://schemas.microsoft.com/office/powerpoint/2010/main" val="35189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 Photo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2" name="Shape 32"/>
          <p:cNvSpPr>
            <a:spLocks noGrp="1"/>
          </p:cNvSpPr>
          <p:nvPr>
            <p:ph type="pic" idx="13"/>
          </p:nvPr>
        </p:nvSpPr>
        <p:spPr>
          <a:xfrm>
            <a:off x="1306656" y="533400"/>
            <a:ext cx="10388601" cy="5860236"/>
          </a:xfrm>
          <a:prstGeom prst="rect">
            <a:avLst/>
          </a:prstGeom>
        </p:spPr>
        <p:txBody>
          <a:bodyPr lIns="91439" tIns="45719" rIns="91439" bIns="45719" anchor="t">
            <a:noAutofit/>
          </a:bodyPr>
          <a:lstStyle/>
          <a:p>
            <a:endParaRPr/>
          </a:p>
        </p:txBody>
      </p:sp>
      <p:sp>
        <p:nvSpPr>
          <p:cNvPr id="33" name="Shape 33"/>
          <p:cNvSpPr>
            <a:spLocks noGrp="1"/>
          </p:cNvSpPr>
          <p:nvPr>
            <p:ph type="title"/>
          </p:nvPr>
        </p:nvSpPr>
        <p:spPr>
          <a:xfrm>
            <a:off x="355600" y="6832600"/>
            <a:ext cx="12293600" cy="1257300"/>
          </a:xfrm>
          <a:prstGeom prst="rect">
            <a:avLst/>
          </a:prstGeom>
        </p:spPr>
        <p:txBody>
          <a:bodyPr anchor="b"/>
          <a:lstStyle>
            <a:lvl1pPr>
              <a:defRPr cap="none">
                <a:latin typeface="+mj-lt"/>
                <a:ea typeface="+mj-ea"/>
                <a:cs typeface="+mj-cs"/>
                <a:sym typeface="Myriad Pro"/>
              </a:defRPr>
            </a:lvl1pPr>
          </a:lstStyle>
          <a:p>
            <a:r>
              <a:t>Title Text</a:t>
            </a:r>
          </a:p>
        </p:txBody>
      </p:sp>
      <p:sp>
        <p:nvSpPr>
          <p:cNvPr id="34" name="Shape 34"/>
          <p:cNvSpPr>
            <a:spLocks noGrp="1"/>
          </p:cNvSpPr>
          <p:nvPr>
            <p:ph type="body" sz="quarter" idx="1"/>
          </p:nvPr>
        </p:nvSpPr>
        <p:spPr>
          <a:xfrm>
            <a:off x="355600" y="8077200"/>
            <a:ext cx="12293600" cy="12065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hape 42"/>
          <p:cNvSpPr>
            <a:spLocks noGrp="1"/>
          </p:cNvSpPr>
          <p:nvPr>
            <p:ph type="title"/>
          </p:nvPr>
        </p:nvSpPr>
        <p:spPr>
          <a:xfrm>
            <a:off x="0"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43" name="Shape 43"/>
          <p:cNvSpPr>
            <a:spLocks noGrp="1"/>
          </p:cNvSpPr>
          <p:nvPr>
            <p:ph type="body" idx="1"/>
          </p:nvPr>
        </p:nvSpPr>
        <p:spPr>
          <a:xfrm>
            <a:off x="355600" y="1505793"/>
            <a:ext cx="12293600" cy="7523907"/>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51" name="Shape 51"/>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52" name="Shape 52"/>
          <p:cNvSpPr>
            <a:spLocks noGrp="1"/>
          </p:cNvSpPr>
          <p:nvPr>
            <p:ph type="body" idx="1"/>
          </p:nvPr>
        </p:nvSpPr>
        <p:spPr>
          <a:xfrm>
            <a:off x="355600" y="1505793"/>
            <a:ext cx="12293600" cy="7523907"/>
          </a:xfrm>
          <a:prstGeom prst="rect">
            <a:avLst/>
          </a:prstGeom>
        </p:spPr>
        <p:txBody>
          <a:bodyPr numCol="2" spcCol="614680"/>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60" name="Shape 6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hape 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5" name="Shape 7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 name="Shape 90"/>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1" name="Shape 91"/>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98" name="Shape 98"/>
          <p:cNvSpPr>
            <a:spLocks noGrp="1"/>
          </p:cNvSpPr>
          <p:nvPr>
            <p:ph type="title"/>
          </p:nvPr>
        </p:nvSpPr>
        <p:spPr>
          <a:xfrm>
            <a:off x="0" y="3924566"/>
            <a:ext cx="13004800" cy="1904468"/>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9" name="Shape 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106" name="Shape 106"/>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07" name="Shape 107"/>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355600" y="254000"/>
            <a:ext cx="12293600" cy="923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2pPr marL="685800" indent="-304800"/>
            <a:lvl3pPr marL="1066800" indent="-304800"/>
            <a:lvl4pPr marL="1447800" indent="-304800"/>
            <a:lvl5pPr marL="1828800" indent="-304800"/>
          </a:lstStyle>
          <a:p>
            <a:r>
              <a:t>Body Level One</a:t>
            </a:r>
          </a:p>
          <a:p>
            <a:pPr lvl="1"/>
            <a:r>
              <a:t>Body Level Two</a:t>
            </a:r>
          </a:p>
          <a:p>
            <a:pPr lvl="2"/>
            <a:r>
              <a:t>Body Level Three</a:t>
            </a:r>
          </a:p>
          <a:p>
            <a:pPr lvl="3"/>
            <a:r>
              <a:t>Body Level Four</a:t>
            </a:r>
          </a:p>
          <a:p>
            <a:pPr lvl="4"/>
            <a:r>
              <a:t>Body Level Five</a:t>
            </a:r>
          </a:p>
        </p:txBody>
      </p:sp>
      <p:sp>
        <p:nvSpPr>
          <p:cNvPr id="3" name="Shape 3"/>
          <p:cNvSpPr>
            <a:spLocks noGrp="1"/>
          </p:cNvSpPr>
          <p:nvPr>
            <p:ph type="sldNum" sz="quarter" idx="2"/>
          </p:nvPr>
        </p:nvSpPr>
        <p:spPr>
          <a:xfrm>
            <a:off x="6324600" y="9271000"/>
            <a:ext cx="342900" cy="355600"/>
          </a:xfrm>
          <a:prstGeom prst="rect">
            <a:avLst/>
          </a:prstGeom>
          <a:ln w="12700">
            <a:miter lim="400000"/>
          </a:ln>
        </p:spPr>
        <p:txBody>
          <a:bodyPr wrap="none" lIns="50800" tIns="50800" rIns="50800" bIns="50800">
            <a:normAutofit/>
          </a:bodyPr>
          <a:lstStyle>
            <a:lvl1pPr>
              <a:defRPr sz="1800">
                <a:latin typeface="Gill Sans Light"/>
                <a:ea typeface="Gill Sans Light"/>
                <a:cs typeface="Gill Sans Light"/>
                <a:sym typeface="Gill Sans Light"/>
              </a:defRPr>
            </a:lvl1pPr>
          </a:lstStyle>
          <a:p>
            <a:fld id="{86CB4B4D-7CA3-9044-876B-883B54F8677D}" type="slidenum">
              <a:t>‹#›</a:t>
            </a:fld>
            <a:endParaRPr/>
          </a:p>
        </p:txBody>
      </p:sp>
      <p:sp>
        <p:nvSpPr>
          <p:cNvPr id="4" name="Shape 4"/>
          <p:cNvSpPr>
            <a:spLocks noGrp="1"/>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 id="2147483666" r:id="rId14"/>
    <p:sldLayoutId id="2147483667" r:id="rId15"/>
    <p:sldLayoutId id="2147483669" r:id="rId16"/>
    <p:sldLayoutId id="2147483670" r:id="rId17"/>
    <p:sldLayoutId id="2147483671" r:id="rId18"/>
  </p:sldLayoutIdLst>
  <p:transition spd="med"/>
  <p:txStyles>
    <p:titleStyle>
      <a:lvl1pPr marL="0" marR="0" indent="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1pPr>
      <a:lvl2pPr marL="0" marR="0" indent="228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2pPr>
      <a:lvl3pPr marL="0" marR="0" indent="457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3pPr>
      <a:lvl4pPr marL="0" marR="0" indent="685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4pPr>
      <a:lvl5pPr marL="0" marR="0" indent="9144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5pPr>
      <a:lvl6pPr marL="0" marR="0" indent="11430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6pPr>
      <a:lvl7pPr marL="0" marR="0" indent="1371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7pPr>
      <a:lvl8pPr marL="0" marR="0" indent="1600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8pPr>
      <a:lvl9pPr marL="0" marR="0" indent="1828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9pPr>
    </p:titleStyle>
    <p:bodyStyle>
      <a:lvl1pPr marL="304800" marR="0" indent="-304800"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1pPr>
      <a:lvl2pPr marL="553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2pPr>
      <a:lvl3pPr marL="934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3pPr>
      <a:lvl4pPr marL="1315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4pPr>
      <a:lvl5pPr marL="1696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5pPr>
      <a:lvl6pPr marL="2077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6pPr>
      <a:lvl7pPr marL="2458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7pPr>
      <a:lvl8pPr marL="2839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8pPr>
      <a:lvl9pPr marL="3220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nomad.broadinstitute.org/abou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355599" y="1867665"/>
            <a:ext cx="12293600" cy="3238500"/>
          </a:xfrm>
          <a:prstGeom prst="rect">
            <a:avLst/>
          </a:prstGeom>
        </p:spPr>
        <p:txBody>
          <a:bodyPr/>
          <a:lstStyle>
            <a:lvl1pPr>
              <a:defRPr sz="5200" b="1">
                <a:solidFill>
                  <a:schemeClr val="accent1"/>
                </a:solidFill>
              </a:defRPr>
            </a:lvl1pPr>
          </a:lstStyle>
          <a:p>
            <a:pPr>
              <a:defRPr b="0">
                <a:solidFill>
                  <a:srgbClr val="535353"/>
                </a:solidFill>
              </a:defRPr>
            </a:pPr>
            <a:r>
              <a:rPr lang="en-US" b="1" dirty="0">
                <a:solidFill>
                  <a:schemeClr val="accent1"/>
                </a:solidFill>
              </a:rPr>
              <a:t>Part 1.1</a:t>
            </a:r>
            <a:br>
              <a:rPr lang="en-US" b="1" dirty="0">
                <a:solidFill>
                  <a:schemeClr val="accent1"/>
                </a:solidFill>
              </a:rPr>
            </a:br>
            <a:r>
              <a:rPr lang="en-US" b="0" dirty="0">
                <a:solidFill>
                  <a:schemeClr val="accent1"/>
                </a:solidFill>
              </a:rPr>
              <a:t>Comparative Analysis of Personal Genomes</a:t>
            </a:r>
            <a:endParaRPr b="0" dirty="0">
              <a:solidFill>
                <a:schemeClr val="accent1"/>
              </a:solidFill>
            </a:endParaRPr>
          </a:p>
        </p:txBody>
      </p:sp>
      <p:sp>
        <p:nvSpPr>
          <p:cNvPr id="209" name="Shape 209"/>
          <p:cNvSpPr>
            <a:spLocks noGrp="1"/>
          </p:cNvSpPr>
          <p:nvPr>
            <p:ph type="body" sz="quarter" idx="1"/>
          </p:nvPr>
        </p:nvSpPr>
        <p:spPr>
          <a:xfrm>
            <a:off x="355599" y="5129082"/>
            <a:ext cx="12293600" cy="2252394"/>
          </a:xfrm>
          <a:prstGeom prst="rect">
            <a:avLst/>
          </a:prstGeom>
        </p:spPr>
        <p:txBody>
          <a:bodyPr>
            <a:normAutofit/>
          </a:bodyPr>
          <a:lstStyle/>
          <a:p>
            <a:pPr defTabSz="554990">
              <a:defRPr sz="3609" b="1"/>
            </a:pPr>
            <a:endParaRPr lang="en-US" dirty="0"/>
          </a:p>
          <a:p>
            <a:pPr defTabSz="554990">
              <a:defRPr sz="3609" b="1"/>
            </a:pPr>
            <a:r>
              <a:rPr lang="en-US" altLang="zh-CN" dirty="0" smtClean="0"/>
              <a:t>CBB</a:t>
            </a:r>
            <a:r>
              <a:rPr lang="zh-CN" altLang="en-US" dirty="0" smtClean="0"/>
              <a:t> </a:t>
            </a:r>
            <a:r>
              <a:rPr lang="en-US" altLang="zh-CN" dirty="0" smtClean="0"/>
              <a:t>752</a:t>
            </a:r>
            <a:r>
              <a:rPr lang="zh-CN" altLang="en-US" dirty="0" smtClean="0"/>
              <a:t> </a:t>
            </a:r>
            <a:r>
              <a:rPr lang="en-US" altLang="zh-CN" dirty="0" smtClean="0"/>
              <a:t>Final</a:t>
            </a:r>
            <a:r>
              <a:rPr lang="zh-CN" altLang="en-US" dirty="0" smtClean="0"/>
              <a:t> </a:t>
            </a:r>
            <a:r>
              <a:rPr lang="en-US" altLang="zh-CN" dirty="0" smtClean="0"/>
              <a:t>Project</a:t>
            </a:r>
            <a:endParaRPr lang="en-US" dirty="0"/>
          </a:p>
          <a:p>
            <a:pPr defTabSz="554990">
              <a:defRPr sz="3135" b="1"/>
            </a:pPr>
            <a:r>
              <a:rPr lang="en-US" dirty="0"/>
              <a:t>Yale University </a:t>
            </a:r>
            <a:endParaRPr dirty="0"/>
          </a:p>
          <a:p>
            <a:pPr defTabSz="554990">
              <a:defRPr sz="3135" b="1"/>
            </a:pPr>
            <a:r>
              <a:rPr lang="en-US" dirty="0"/>
              <a:t>9 May 2017</a:t>
            </a:r>
            <a:endParaRPr dirty="0"/>
          </a:p>
        </p:txBody>
      </p:sp>
      <p:sp>
        <p:nvSpPr>
          <p:cNvPr id="211" name="Shape 211"/>
          <p:cNvSpPr/>
          <p:nvPr/>
        </p:nvSpPr>
        <p:spPr>
          <a:xfrm>
            <a:off x="-1" y="394136"/>
            <a:ext cx="13004801" cy="1264495"/>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defRPr sz="4100">
                <a:solidFill>
                  <a:srgbClr val="FFFFFF"/>
                </a:solidFill>
              </a:defRPr>
            </a:lvl1pPr>
          </a:lstStyle>
          <a:p>
            <a:endParaRPr dirty="0"/>
          </a:p>
        </p:txBody>
      </p:sp>
      <p:pic>
        <p:nvPicPr>
          <p:cNvPr id="3" name="Picture 2"/>
          <p:cNvPicPr>
            <a:picLocks noChangeAspect="1"/>
          </p:cNvPicPr>
          <p:nvPr/>
        </p:nvPicPr>
        <p:blipFill>
          <a:blip r:embed="rId2"/>
          <a:stretch>
            <a:fillRect/>
          </a:stretch>
        </p:blipFill>
        <p:spPr>
          <a:xfrm>
            <a:off x="10732899" y="7590510"/>
            <a:ext cx="1612900" cy="1701800"/>
          </a:xfrm>
          <a:prstGeom prst="rect">
            <a:avLst/>
          </a:prstGeom>
        </p:spPr>
      </p:pic>
    </p:spTree>
    <p:extLst>
      <p:ext uri="{BB962C8B-B14F-4D97-AF65-F5344CB8AC3E}">
        <p14:creationId xmlns:p14="http://schemas.microsoft.com/office/powerpoint/2010/main" val="7054569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ANNOVAR</a:t>
            </a:r>
          </a:p>
        </p:txBody>
      </p:sp>
      <p:sp>
        <p:nvSpPr>
          <p:cNvPr id="3" name="TextBox 2"/>
          <p:cNvSpPr txBox="1"/>
          <p:nvPr/>
        </p:nvSpPr>
        <p:spPr>
          <a:xfrm>
            <a:off x="794774" y="2306390"/>
            <a:ext cx="11415252" cy="45037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en-US" dirty="0"/>
              <a:t>Pinpointing a small subset of functionally important variants</a:t>
            </a:r>
          </a:p>
          <a:p>
            <a:pPr marL="457200" indent="-457200" algn="l">
              <a:buFont typeface="Arial" panose="020B0604020202020204" pitchFamily="34" charset="0"/>
              <a:buChar char="•"/>
            </a:pPr>
            <a:r>
              <a:rPr lang="en-US" dirty="0"/>
              <a:t>Mutation prediction approach for annotation</a:t>
            </a:r>
          </a:p>
          <a:p>
            <a:pPr marL="457200" indent="-457200" algn="l">
              <a:buFont typeface="Arial" panose="020B0604020202020204" pitchFamily="34" charset="0"/>
              <a:buChar char="•"/>
            </a:pPr>
            <a:r>
              <a:rPr lang="en-US" dirty="0"/>
              <a:t>Identify subsets of variants based on comparison to other variant databases:			</a:t>
            </a:r>
          </a:p>
          <a:p>
            <a:pPr marL="457200" lvl="4" indent="-457200" algn="l">
              <a:buFont typeface="Arial" panose="020B0604020202020204" pitchFamily="34" charset="0"/>
              <a:buChar char="•"/>
            </a:pPr>
            <a:endParaRPr lang="en-US" dirty="0"/>
          </a:p>
          <a:p>
            <a:pPr marL="457200" lvl="8" indent="-457200" algn="l">
              <a:buFont typeface="Arial" panose="020B0604020202020204" pitchFamily="34" charset="0"/>
              <a:buChar char="•"/>
            </a:pPr>
            <a:r>
              <a:rPr lang="en-US" dirty="0"/>
              <a:t>     </a:t>
            </a:r>
            <a:r>
              <a:rPr lang="en-US" dirty="0" err="1"/>
              <a:t>dbSNP</a:t>
            </a:r>
            <a:r>
              <a:rPr lang="en-US" dirty="0"/>
              <a:t> </a:t>
            </a:r>
          </a:p>
          <a:p>
            <a:pPr marL="457200" lvl="5" indent="-457200" algn="l">
              <a:buFont typeface="Arial" panose="020B0604020202020204" pitchFamily="34" charset="0"/>
              <a:buChar char="•"/>
            </a:pPr>
            <a:r>
              <a:rPr lang="en-US" dirty="0"/>
              <a:t>     1000 Genome Project</a:t>
            </a:r>
          </a:p>
          <a:p>
            <a:pPr marL="457200" lvl="3" indent="-457200" algn="l">
              <a:buFont typeface="Arial" panose="020B0604020202020204" pitchFamily="34" charset="0"/>
              <a:buChar char="•"/>
            </a:pPr>
            <a:r>
              <a:rPr lang="en-US" dirty="0"/>
              <a:t>      </a:t>
            </a:r>
            <a:r>
              <a:rPr lang="en-US" dirty="0" err="1"/>
              <a:t>gnomAD</a:t>
            </a:r>
            <a:r>
              <a:rPr lang="en-US" dirty="0"/>
              <a:t> -  </a:t>
            </a:r>
            <a:r>
              <a:rPr lang="en-US" dirty="0">
                <a:hlinkClick r:id="rId2"/>
              </a:rPr>
              <a:t>Genome Aggregation Database</a:t>
            </a:r>
            <a:r>
              <a:rPr lang="en-US" dirty="0"/>
              <a:t> </a:t>
            </a:r>
          </a:p>
          <a:p>
            <a:pPr marL="457200" lvl="3" indent="-457200" algn="l">
              <a:buFont typeface="Arial" panose="020B0604020202020204" pitchFamily="34" charset="0"/>
              <a:buChar char="•"/>
            </a:pPr>
            <a:endParaRPr lang="en-US" dirty="0"/>
          </a:p>
          <a:p>
            <a:pPr marL="457200" lvl="3" indent="-457200" algn="l">
              <a:buFont typeface="Arial" panose="020B0604020202020204" pitchFamily="34" charset="0"/>
              <a:buChar char="•"/>
            </a:pPr>
            <a:r>
              <a:rPr lang="en-US" dirty="0"/>
              <a:t>Pipeline: Download -&gt; Convert -&gt; Analyze</a:t>
            </a:r>
          </a:p>
          <a:p>
            <a:pPr marL="457200" lvl="4"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32405328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Download</a:t>
            </a:r>
          </a:p>
        </p:txBody>
      </p:sp>
      <p:sp>
        <p:nvSpPr>
          <p:cNvPr id="3" name="TextBox 2"/>
          <p:cNvSpPr txBox="1"/>
          <p:nvPr/>
        </p:nvSpPr>
        <p:spPr>
          <a:xfrm>
            <a:off x="0" y="3706774"/>
            <a:ext cx="13004800"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annotate_variation.pl -</a:t>
            </a:r>
            <a:r>
              <a:rPr lang="en-US" dirty="0" err="1"/>
              <a:t>downdb</a:t>
            </a:r>
            <a:r>
              <a:rPr lang="en-US" dirty="0"/>
              <a:t> 1000g2015aug </a:t>
            </a:r>
            <a:r>
              <a:rPr lang="en-US" dirty="0" err="1"/>
              <a:t>humandb</a:t>
            </a:r>
            <a:r>
              <a:rPr lang="en-US" dirty="0"/>
              <a:t> -</a:t>
            </a:r>
            <a:r>
              <a:rPr lang="en-US" dirty="0" err="1"/>
              <a:t>buildver</a:t>
            </a:r>
            <a:r>
              <a:rPr lang="en-US" dirty="0"/>
              <a:t> hg19</a:t>
            </a:r>
          </a:p>
          <a:p>
            <a:pPr marL="457200" indent="-457200" algn="l">
              <a:buFont typeface="Arial" panose="020B0604020202020204" pitchFamily="34" charset="0"/>
              <a:buChar char="•"/>
            </a:pPr>
            <a:r>
              <a:rPr lang="en-US" dirty="0"/>
              <a:t>annotate_variation.pl -</a:t>
            </a:r>
            <a:r>
              <a:rPr lang="en-US" dirty="0" err="1"/>
              <a:t>buildver</a:t>
            </a:r>
            <a:r>
              <a:rPr lang="en-US" dirty="0"/>
              <a:t> hg19 -</a:t>
            </a:r>
            <a:r>
              <a:rPr lang="en-US" dirty="0" err="1"/>
              <a:t>downdb</a:t>
            </a:r>
            <a:r>
              <a:rPr lang="en-US" dirty="0"/>
              <a:t> -</a:t>
            </a:r>
            <a:r>
              <a:rPr lang="en-US" dirty="0" err="1"/>
              <a:t>webfrom</a:t>
            </a:r>
            <a:r>
              <a:rPr lang="en-US" dirty="0"/>
              <a:t> </a:t>
            </a:r>
            <a:r>
              <a:rPr lang="en-US" dirty="0" err="1"/>
              <a:t>annovar</a:t>
            </a:r>
            <a:r>
              <a:rPr lang="en-US" dirty="0"/>
              <a:t> </a:t>
            </a:r>
            <a:r>
              <a:rPr lang="en-US" dirty="0" err="1"/>
              <a:t>gnomad_genome</a:t>
            </a:r>
            <a:r>
              <a:rPr lang="en-US" dirty="0"/>
              <a:t> </a:t>
            </a:r>
            <a:r>
              <a:rPr lang="en-US" dirty="0" err="1"/>
              <a:t>humandb</a:t>
            </a:r>
            <a:r>
              <a:rPr lang="en-US" dirty="0"/>
              <a:t>/</a:t>
            </a:r>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5756337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VCF conversion</a:t>
            </a:r>
          </a:p>
        </p:txBody>
      </p:sp>
      <p:sp>
        <p:nvSpPr>
          <p:cNvPr id="3" name="TextBox 2"/>
          <p:cNvSpPr txBox="1"/>
          <p:nvPr/>
        </p:nvSpPr>
        <p:spPr>
          <a:xfrm>
            <a:off x="0" y="3706774"/>
            <a:ext cx="13004800"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convert2annovar.pl -format vcf4 -</a:t>
            </a:r>
            <a:r>
              <a:rPr lang="en-US" dirty="0" err="1"/>
              <a:t>withfreq</a:t>
            </a:r>
            <a:r>
              <a:rPr lang="en-US" dirty="0"/>
              <a:t> data/indel.vcf &gt; data/</a:t>
            </a:r>
            <a:r>
              <a:rPr lang="en-US" dirty="0" err="1"/>
              <a:t>indel.avinput</a:t>
            </a:r>
            <a:endParaRPr lang="en-US" dirty="0"/>
          </a:p>
          <a:p>
            <a:pPr marL="457200" indent="-457200" algn="l">
              <a:buFont typeface="Arial" panose="020B0604020202020204" pitchFamily="34" charset="0"/>
              <a:buChar char="•"/>
            </a:pPr>
            <a:r>
              <a:rPr lang="en-US" dirty="0"/>
              <a:t>convert2annovar.pl -format vcf4 -</a:t>
            </a:r>
            <a:r>
              <a:rPr lang="en-US" dirty="0" err="1"/>
              <a:t>withfreq</a:t>
            </a:r>
            <a:r>
              <a:rPr lang="en-US" dirty="0"/>
              <a:t> data/snp.vcf &gt; data/</a:t>
            </a:r>
            <a:r>
              <a:rPr lang="en-US" dirty="0" err="1"/>
              <a:t>snp.avinput</a:t>
            </a:r>
            <a:endParaRPr lang="en-US" dirty="0"/>
          </a:p>
          <a:p>
            <a:pPr marL="457200" indent="-457200" algn="l">
              <a:buFont typeface="Arial" panose="020B0604020202020204" pitchFamily="34" charset="0"/>
              <a:buChar char="•"/>
            </a:pPr>
            <a:endParaRPr lang="en-US" dirty="0"/>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6443547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Analysis</a:t>
            </a:r>
          </a:p>
        </p:txBody>
      </p:sp>
      <p:sp>
        <p:nvSpPr>
          <p:cNvPr id="3" name="TextBox 2"/>
          <p:cNvSpPr txBox="1"/>
          <p:nvPr/>
        </p:nvSpPr>
        <p:spPr>
          <a:xfrm>
            <a:off x="0" y="3306664"/>
            <a:ext cx="13004800" cy="25032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annotate_variation.pl -filter -</a:t>
            </a:r>
            <a:r>
              <a:rPr lang="en-US" dirty="0" err="1"/>
              <a:t>dbtype</a:t>
            </a:r>
            <a:r>
              <a:rPr lang="en-US" dirty="0"/>
              <a:t> 1000g2015aug_all -</a:t>
            </a:r>
            <a:r>
              <a:rPr lang="en-US" dirty="0" err="1"/>
              <a:t>buildver</a:t>
            </a:r>
            <a:r>
              <a:rPr lang="en-US" dirty="0"/>
              <a:t> hg19 -out </a:t>
            </a:r>
            <a:r>
              <a:rPr lang="en-US" dirty="0" err="1"/>
              <a:t>indel</a:t>
            </a:r>
            <a:r>
              <a:rPr lang="en-US" dirty="0"/>
              <a:t> data/</a:t>
            </a:r>
            <a:r>
              <a:rPr lang="en-US" dirty="0" err="1"/>
              <a:t>indel.avinput</a:t>
            </a:r>
            <a:r>
              <a:rPr lang="en-US" dirty="0"/>
              <a:t> </a:t>
            </a:r>
            <a:r>
              <a:rPr lang="en-US" dirty="0" err="1"/>
              <a:t>humandb</a:t>
            </a:r>
            <a:r>
              <a:rPr lang="en-US" dirty="0"/>
              <a:t>/</a:t>
            </a:r>
          </a:p>
          <a:p>
            <a:pPr marL="457200" lvl="0" indent="-457200" algn="l">
              <a:buFont typeface="Arial" panose="020B0604020202020204" pitchFamily="34" charset="0"/>
              <a:buChar char="•"/>
            </a:pPr>
            <a:r>
              <a:rPr lang="en-US" dirty="0"/>
              <a:t>annotate_variation.pl -filter -</a:t>
            </a:r>
            <a:r>
              <a:rPr lang="en-US" dirty="0" err="1"/>
              <a:t>dbtype</a:t>
            </a:r>
            <a:r>
              <a:rPr lang="en-US" dirty="0"/>
              <a:t> hg19_gnomad_genome -</a:t>
            </a:r>
            <a:r>
              <a:rPr lang="en-US" dirty="0" err="1"/>
              <a:t>buildver</a:t>
            </a:r>
            <a:r>
              <a:rPr lang="en-US" dirty="0"/>
              <a:t> hg19 -out </a:t>
            </a:r>
            <a:r>
              <a:rPr lang="en-US" dirty="0" err="1"/>
              <a:t>snp.gad</a:t>
            </a:r>
            <a:r>
              <a:rPr lang="en-US" dirty="0"/>
              <a:t> data/</a:t>
            </a:r>
            <a:r>
              <a:rPr lang="en-US" dirty="0" err="1"/>
              <a:t>snp.avinput</a:t>
            </a:r>
            <a:r>
              <a:rPr lang="en-US" dirty="0"/>
              <a:t> </a:t>
            </a:r>
            <a:r>
              <a:rPr lang="en-US" dirty="0" err="1"/>
              <a:t>humandb</a:t>
            </a:r>
            <a:r>
              <a:rPr lang="en-US" dirty="0"/>
              <a:t>/</a:t>
            </a:r>
          </a:p>
          <a:p>
            <a:pPr marL="457200" indent="-457200" algn="l">
              <a:buFont typeface="Arial" panose="020B0604020202020204" pitchFamily="34" charset="0"/>
              <a:buChar char="•"/>
            </a:pPr>
            <a:endParaRPr lang="en-US" dirty="0"/>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5971539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100">
                <a:solidFill>
                  <a:srgbClr val="FFFFFF"/>
                </a:solidFill>
              </a:defRPr>
            </a:pPr>
            <a:r>
              <a:rPr lang="en-US" dirty="0"/>
              <a:t>sample allele frequencies</a:t>
            </a:r>
            <a:endParaRPr dirty="0">
              <a:latin typeface="Myriad Pro Semibold"/>
              <a:ea typeface="Myriad Pro Semibold"/>
              <a:cs typeface="Myriad Pro Semibold"/>
              <a:sym typeface="Myriad Pro Semibold"/>
            </a:endParaRPr>
          </a:p>
        </p:txBody>
      </p:sp>
      <p:pic>
        <p:nvPicPr>
          <p:cNvPr id="2" name="Picture 1"/>
          <p:cNvPicPr>
            <a:picLocks noChangeAspect="1"/>
          </p:cNvPicPr>
          <p:nvPr/>
        </p:nvPicPr>
        <p:blipFill>
          <a:blip r:embed="rId3"/>
          <a:stretch>
            <a:fillRect/>
          </a:stretch>
        </p:blipFill>
        <p:spPr>
          <a:xfrm>
            <a:off x="510908" y="1874520"/>
            <a:ext cx="11982984" cy="6664277"/>
          </a:xfrm>
          <a:prstGeom prst="rect">
            <a:avLst/>
          </a:prstGeom>
        </p:spPr>
      </p:pic>
    </p:spTree>
    <p:extLst>
      <p:ext uri="{BB962C8B-B14F-4D97-AF65-F5344CB8AC3E}">
        <p14:creationId xmlns:p14="http://schemas.microsoft.com/office/powerpoint/2010/main" val="200142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100">
                <a:solidFill>
                  <a:srgbClr val="FFFFFF"/>
                </a:solidFill>
              </a:defRPr>
            </a:pPr>
            <a:r>
              <a:rPr lang="en-US" dirty="0"/>
              <a:t>sample allele frequencies</a:t>
            </a:r>
            <a:endParaRPr dirty="0">
              <a:latin typeface="Myriad Pro Semibold"/>
              <a:ea typeface="Myriad Pro Semibold"/>
              <a:cs typeface="Myriad Pro Semibold"/>
              <a:sym typeface="Myriad Pro Semibold"/>
            </a:endParaRPr>
          </a:p>
        </p:txBody>
      </p:sp>
      <p:pic>
        <p:nvPicPr>
          <p:cNvPr id="3" name="Picture 2"/>
          <p:cNvPicPr>
            <a:picLocks noChangeAspect="1"/>
          </p:cNvPicPr>
          <p:nvPr/>
        </p:nvPicPr>
        <p:blipFill>
          <a:blip r:embed="rId3"/>
          <a:stretch>
            <a:fillRect/>
          </a:stretch>
        </p:blipFill>
        <p:spPr>
          <a:xfrm>
            <a:off x="738424" y="2057400"/>
            <a:ext cx="11527951" cy="2990850"/>
          </a:xfrm>
          <a:prstGeom prst="rect">
            <a:avLst/>
          </a:prstGeom>
        </p:spPr>
      </p:pic>
      <p:sp>
        <p:nvSpPr>
          <p:cNvPr id="5" name="TextBox 4"/>
          <p:cNvSpPr txBox="1"/>
          <p:nvPr/>
        </p:nvSpPr>
        <p:spPr>
          <a:xfrm>
            <a:off x="738424" y="5632343"/>
            <a:ext cx="10922819"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charset="0"/>
              <a:buChar char="•"/>
            </a:pPr>
            <a:r>
              <a:rPr lang="en-US" dirty="0"/>
              <a:t>Proportion of private variants is different by 2.5% and 30% for SNPs and indels, respectively, when comparing 1000genome to gnomAD. </a:t>
            </a:r>
          </a:p>
          <a:p>
            <a:pPr marL="457200" indent="-457200" algn="l">
              <a:buFont typeface="Arial" charset="0"/>
              <a:buChar char="•"/>
            </a:pPr>
            <a:r>
              <a:rPr lang="en-US" dirty="0"/>
              <a:t>gnomAD contains much more variants, as we expect, since it comes from a much larger cohort.</a:t>
            </a: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extLst>
      <p:ext uri="{BB962C8B-B14F-4D97-AF65-F5344CB8AC3E}">
        <p14:creationId xmlns:p14="http://schemas.microsoft.com/office/powerpoint/2010/main" val="786882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Shape 971"/>
          <p:cNvSpPr>
            <a:spLocks noGrp="1"/>
          </p:cNvSpPr>
          <p:nvPr>
            <p:ph type="title"/>
          </p:nvPr>
        </p:nvSpPr>
        <p:spPr>
          <a:prstGeom prst="rect">
            <a:avLst/>
          </a:prstGeom>
          <a:solidFill>
            <a:schemeClr val="accent1">
              <a:hueOff val="273561"/>
              <a:satOff val="2937"/>
              <a:lumOff val="-22233"/>
            </a:schemeClr>
          </a:solidFill>
        </p:spPr>
        <p:txBody>
          <a:bodyPr/>
          <a:lstStyle/>
          <a:p>
            <a:r>
              <a:rPr lang="en-US" dirty="0"/>
              <a:t>summary</a:t>
            </a:r>
            <a:endParaRPr dirty="0"/>
          </a:p>
        </p:txBody>
      </p:sp>
      <p:sp>
        <p:nvSpPr>
          <p:cNvPr id="972" name="Shape 972"/>
          <p:cNvSpPr>
            <a:spLocks noGrp="1"/>
          </p:cNvSpPr>
          <p:nvPr>
            <p:ph type="body" idx="1"/>
          </p:nvPr>
        </p:nvSpPr>
        <p:spPr>
          <a:xfrm>
            <a:off x="1473200" y="1988820"/>
            <a:ext cx="10388599" cy="5600699"/>
          </a:xfrm>
          <a:prstGeom prst="rect">
            <a:avLst/>
          </a:prstGeom>
        </p:spPr>
        <p:txBody>
          <a:bodyPr>
            <a:normAutofit/>
          </a:bodyPr>
          <a:lstStyle/>
          <a:p>
            <a:pPr marL="458611" indent="-458611">
              <a:buClrTx/>
              <a:buSzPct val="100000"/>
              <a:buAutoNum type="arabicPeriod"/>
            </a:pPr>
            <a:r>
              <a:rPr lang="en-US" sz="3600" dirty="0">
                <a:solidFill>
                  <a:schemeClr val="tx1"/>
                </a:solidFill>
              </a:rPr>
              <a:t>genomic databases are important for understanding the “normal” range of genetic variation</a:t>
            </a:r>
            <a:endParaRPr sz="3200" dirty="0">
              <a:solidFill>
                <a:schemeClr val="tx1"/>
              </a:solidFill>
            </a:endParaRPr>
          </a:p>
          <a:p>
            <a:pPr marL="458611" indent="-458611">
              <a:buSzPct val="100000"/>
              <a:buAutoNum type="arabicPeriod"/>
            </a:pPr>
            <a:r>
              <a:rPr lang="en-US" sz="3600" dirty="0" err="1">
                <a:solidFill>
                  <a:schemeClr val="tx1"/>
                </a:solidFill>
              </a:rPr>
              <a:t>vcfR</a:t>
            </a:r>
            <a:r>
              <a:rPr lang="en-US" sz="3600" dirty="0">
                <a:solidFill>
                  <a:schemeClr val="tx1"/>
                </a:solidFill>
              </a:rPr>
              <a:t> retrieves online references</a:t>
            </a:r>
          </a:p>
          <a:p>
            <a:pPr marL="458611" indent="-458611">
              <a:buSzPct val="100000"/>
              <a:buAutoNum type="arabicPeriod"/>
            </a:pPr>
            <a:r>
              <a:rPr lang="en-US" sz="3600" dirty="0"/>
              <a:t>ANNOVAR retrieves genome frequencies and annotations </a:t>
            </a:r>
            <a:endParaRPr lang="en-US" sz="3600" dirty="0">
              <a:solidFill>
                <a:schemeClr val="tx1"/>
              </a:solidFill>
            </a:endParaRPr>
          </a:p>
        </p:txBody>
      </p:sp>
      <p:sp>
        <p:nvSpPr>
          <p:cNvPr id="973" name="Shape 97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16</a:t>
            </a:fld>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a:solidFill>
            <a:schemeClr val="accent1">
              <a:hueOff val="273561"/>
              <a:satOff val="2937"/>
              <a:lumOff val="-22233"/>
            </a:schemeClr>
          </a:solidFill>
        </p:spPr>
        <p:txBody>
          <a:bodyPr/>
          <a:lstStyle/>
          <a:p>
            <a:r>
              <a:t>overview</a:t>
            </a:r>
          </a:p>
        </p:txBody>
      </p:sp>
      <p:sp>
        <p:nvSpPr>
          <p:cNvPr id="218" name="Shape 218"/>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2</a:t>
            </a:fld>
            <a:endParaRPr/>
          </a:p>
        </p:txBody>
      </p:sp>
      <p:sp>
        <p:nvSpPr>
          <p:cNvPr id="219" name="Shape 219"/>
          <p:cNvSpPr/>
          <p:nvPr/>
        </p:nvSpPr>
        <p:spPr>
          <a:xfrm>
            <a:off x="989330" y="2745199"/>
            <a:ext cx="12293600" cy="62338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Autofit/>
          </a:bodyPr>
          <a:lstStyle/>
          <a:p>
            <a:pPr marL="458611" indent="-458611" algn="l">
              <a:spcBef>
                <a:spcPts val="3800"/>
              </a:spcBef>
              <a:buSzPct val="100000"/>
              <a:buAutoNum type="arabicPeriod"/>
            </a:pPr>
            <a:r>
              <a:rPr lang="en-US" sz="4400" dirty="0"/>
              <a:t> introduction to </a:t>
            </a:r>
            <a:r>
              <a:rPr lang="en-US" sz="4400" b="1" dirty="0">
                <a:solidFill>
                  <a:schemeClr val="accent6">
                    <a:satOff val="24555"/>
                    <a:lumOff val="22232"/>
                  </a:schemeClr>
                </a:solidFill>
                <a:latin typeface="Myriad Pro Semibold"/>
                <a:ea typeface="Myriad Pro Semibold"/>
                <a:cs typeface="Myriad Pro Semibold"/>
                <a:sym typeface="Myriad Pro Semibold"/>
              </a:rPr>
              <a:t>genomic databases</a:t>
            </a:r>
            <a:r>
              <a:rPr sz="4400" dirty="0">
                <a:solidFill>
                  <a:schemeClr val="accent6">
                    <a:satOff val="24555"/>
                    <a:lumOff val="22232"/>
                  </a:schemeClr>
                </a:solidFill>
                <a:latin typeface="Myriad Pro Semibold"/>
                <a:ea typeface="Myriad Pro Semibold"/>
                <a:cs typeface="Myriad Pro Semibold"/>
                <a:sym typeface="Myriad Pro Semibold"/>
              </a:rPr>
              <a:t/>
            </a:r>
            <a:br>
              <a:rPr sz="4400" dirty="0">
                <a:solidFill>
                  <a:schemeClr val="accent6">
                    <a:satOff val="24555"/>
                    <a:lumOff val="22232"/>
                  </a:schemeClr>
                </a:solidFill>
                <a:latin typeface="Myriad Pro Semibold"/>
                <a:ea typeface="Myriad Pro Semibold"/>
                <a:cs typeface="Myriad Pro Semibold"/>
                <a:sym typeface="Myriad Pro Semibold"/>
              </a:rPr>
            </a:br>
            <a:endParaRPr sz="4400" dirty="0">
              <a:solidFill>
                <a:schemeClr val="accent6">
                  <a:satOff val="24555"/>
                  <a:lumOff val="22232"/>
                </a:schemeClr>
              </a:solidFill>
              <a:latin typeface="Myriad Pro Semibold"/>
              <a:ea typeface="Myriad Pro Semibold"/>
              <a:cs typeface="Myriad Pro Semibold"/>
              <a:sym typeface="Myriad Pro Semibold"/>
            </a:endParaRPr>
          </a:p>
          <a:p>
            <a:pPr marL="458611" indent="-458611" algn="l">
              <a:spcBef>
                <a:spcPts val="3800"/>
              </a:spcBef>
              <a:buSzPct val="100000"/>
              <a:buAutoNum type="arabicPeriod"/>
            </a:pPr>
            <a:r>
              <a:rPr lang="en-US" sz="4400" dirty="0"/>
              <a:t> retrieving </a:t>
            </a:r>
            <a:r>
              <a:rPr lang="en-US" sz="4400" b="1" dirty="0">
                <a:solidFill>
                  <a:schemeClr val="accent3">
                    <a:lumMod val="75000"/>
                  </a:schemeClr>
                </a:solidFill>
                <a:latin typeface="Myriad Pro Semibold"/>
                <a:ea typeface="Myriad Pro Semibold"/>
                <a:cs typeface="Myriad Pro Semibold"/>
                <a:sym typeface="Myriad Pro Semibold"/>
              </a:rPr>
              <a:t>annotations </a:t>
            </a:r>
            <a:r>
              <a:rPr lang="en-US" sz="4400" dirty="0"/>
              <a:t>for variants</a:t>
            </a:r>
            <a:br>
              <a:rPr lang="en-US" sz="4400" dirty="0"/>
            </a:br>
            <a:endParaRPr lang="en-US" sz="4400" dirty="0"/>
          </a:p>
          <a:p>
            <a:pPr marL="458611" indent="-458611" algn="l">
              <a:spcBef>
                <a:spcPts val="3800"/>
              </a:spcBef>
              <a:buSzPct val="100000"/>
              <a:buAutoNum type="arabicPeriod"/>
            </a:pPr>
            <a:r>
              <a:rPr lang="en-US" sz="4400" dirty="0"/>
              <a:t> retrieving </a:t>
            </a:r>
            <a:r>
              <a:rPr lang="en-US" sz="4400" b="1" dirty="0">
                <a:solidFill>
                  <a:srgbClr val="50A8FA"/>
                </a:solidFill>
              </a:rPr>
              <a:t>population frequencies </a:t>
            </a:r>
            <a:r>
              <a:rPr lang="en-US" sz="4400" dirty="0"/>
              <a:t>for variants</a:t>
            </a:r>
            <a:r>
              <a:rPr sz="4400" dirty="0">
                <a:solidFill>
                  <a:srgbClr val="FF0000"/>
                </a:solidFill>
              </a:rPr>
              <a:t/>
            </a:r>
            <a:br>
              <a:rPr sz="4400" dirty="0">
                <a:solidFill>
                  <a:srgbClr val="FF0000"/>
                </a:solidFill>
              </a:rPr>
            </a:br>
            <a:r>
              <a:rPr sz="4400" dirty="0">
                <a:solidFill>
                  <a:srgbClr val="FF0000"/>
                </a:solidFill>
              </a:rPr>
              <a:t/>
            </a:r>
            <a:br>
              <a:rPr sz="4400" dirty="0">
                <a:solidFill>
                  <a:srgbClr val="FF0000"/>
                </a:solidFill>
              </a:rPr>
            </a:br>
            <a:endParaRPr sz="4400" dirty="0">
              <a:solidFill>
                <a:srgbClr val="FF0000"/>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prstGeom prst="rect">
            <a:avLst/>
          </a:prstGeom>
          <a:solidFill>
            <a:schemeClr val="accent6">
              <a:satOff val="24555"/>
              <a:lumOff val="22232"/>
            </a:schemeClr>
          </a:solidFill>
        </p:spPr>
        <p:txBody>
          <a:bodyPr/>
          <a:lstStyle/>
          <a:p>
            <a:r>
              <a:rPr dirty="0"/>
              <a:t>1  |  </a:t>
            </a:r>
            <a:r>
              <a:rPr lang="en-US" dirty="0"/>
              <a:t>introduction to genomic databases</a:t>
            </a:r>
            <a:endParaRPr dirty="0"/>
          </a:p>
        </p:txBody>
      </p:sp>
      <p:sp>
        <p:nvSpPr>
          <p:cNvPr id="222" name="Shape 222"/>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3</a:t>
            </a:fld>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p:nvPr/>
        </p:nvSpPr>
        <p:spPr>
          <a:xfrm>
            <a:off x="0" y="3073"/>
            <a:ext cx="13004801" cy="1264494"/>
          </a:xfrm>
          <a:prstGeom prst="rect">
            <a:avLst/>
          </a:prstGeom>
          <a:solidFill>
            <a:schemeClr val="bg1">
              <a:lumMod val="50000"/>
              <a:lumOff val="5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a:t>human genetic variation</a:t>
            </a:r>
            <a:endParaRPr dirty="0"/>
          </a:p>
        </p:txBody>
      </p:sp>
      <p:sp>
        <p:nvSpPr>
          <p:cNvPr id="13" name="Shape 833"/>
          <p:cNvSpPr>
            <a:spLocks noGrp="1"/>
          </p:cNvSpPr>
          <p:nvPr>
            <p:ph type="body" idx="1"/>
          </p:nvPr>
        </p:nvSpPr>
        <p:spPr>
          <a:xfrm>
            <a:off x="1668780" y="1591363"/>
            <a:ext cx="4366260" cy="1651000"/>
          </a:xfrm>
          <a:prstGeom prst="rect">
            <a:avLst/>
          </a:prstGeom>
        </p:spPr>
        <p:txBody>
          <a:bodyPr anchor="t">
            <a:normAutofit/>
          </a:bodyPr>
          <a:lstStyle/>
          <a:p>
            <a:pPr marL="0" indent="0">
              <a:buClrTx/>
              <a:buSzTx/>
              <a:buNone/>
              <a:defRPr sz="2600">
                <a:latin typeface="+mj-lt"/>
                <a:ea typeface="+mj-ea"/>
                <a:cs typeface="+mj-cs"/>
                <a:sym typeface="Myriad Pro"/>
              </a:defRPr>
            </a:pPr>
            <a:r>
              <a:rPr lang="en-US" b="1" dirty="0"/>
              <a:t>Reference genetic variation:</a:t>
            </a:r>
            <a:r>
              <a:rPr lang="en-US" dirty="0"/>
              <a:t> catalogues the “normal” range of variation in human genomes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780" y="3207821"/>
            <a:ext cx="9784080" cy="5972215"/>
          </a:xfrm>
          <a:prstGeom prst="rect">
            <a:avLst/>
          </a:prstGeom>
        </p:spPr>
      </p:pic>
      <p:sp>
        <p:nvSpPr>
          <p:cNvPr id="5" name="Rectangle 4"/>
          <p:cNvSpPr/>
          <p:nvPr/>
        </p:nvSpPr>
        <p:spPr>
          <a:xfrm>
            <a:off x="8818318" y="1591363"/>
            <a:ext cx="2634542" cy="1292662"/>
          </a:xfrm>
          <a:prstGeom prst="rect">
            <a:avLst/>
          </a:prstGeom>
        </p:spPr>
        <p:txBody>
          <a:bodyPr wrap="square">
            <a:spAutoFit/>
          </a:bodyPr>
          <a:lstStyle/>
          <a:p>
            <a:pPr algn="l">
              <a:defRPr sz="2600">
                <a:latin typeface="+mj-lt"/>
                <a:ea typeface="+mj-ea"/>
                <a:cs typeface="+mj-cs"/>
                <a:sym typeface="Myriad Pro"/>
              </a:defRPr>
            </a:pPr>
            <a:r>
              <a:rPr lang="en-US" b="1" dirty="0"/>
              <a:t>Populations: </a:t>
            </a:r>
            <a:r>
              <a:rPr lang="en-US" dirty="0"/>
              <a:t>ancestral groups cluster together</a:t>
            </a:r>
            <a:endParaRPr lang="en-US" b="1" dirty="0"/>
          </a:p>
        </p:txBody>
      </p:sp>
    </p:spTree>
    <p:extLst>
      <p:ext uri="{BB962C8B-B14F-4D97-AF65-F5344CB8AC3E}">
        <p14:creationId xmlns:p14="http://schemas.microsoft.com/office/powerpoint/2010/main" val="204950897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p:nvPr/>
        </p:nvSpPr>
        <p:spPr>
          <a:xfrm>
            <a:off x="0" y="3073"/>
            <a:ext cx="13004801" cy="1264494"/>
          </a:xfrm>
          <a:prstGeom prst="rect">
            <a:avLst/>
          </a:prstGeom>
          <a:solidFill>
            <a:schemeClr val="bg1">
              <a:lumMod val="50000"/>
              <a:lumOff val="5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a:t>genomic databases</a:t>
            </a:r>
            <a:endParaRPr dirty="0"/>
          </a:p>
        </p:txBody>
      </p:sp>
      <p:sp>
        <p:nvSpPr>
          <p:cNvPr id="13" name="Shape 833"/>
          <p:cNvSpPr>
            <a:spLocks noGrp="1"/>
          </p:cNvSpPr>
          <p:nvPr>
            <p:ph type="body" idx="1"/>
          </p:nvPr>
        </p:nvSpPr>
        <p:spPr>
          <a:xfrm>
            <a:off x="7818120" y="1915160"/>
            <a:ext cx="4617720" cy="6765208"/>
          </a:xfrm>
          <a:prstGeom prst="rect">
            <a:avLst/>
          </a:prstGeom>
        </p:spPr>
        <p:txBody>
          <a:bodyPr anchor="t">
            <a:normAutofit/>
          </a:bodyPr>
          <a:lstStyle/>
          <a:p>
            <a:pPr marL="0" indent="0">
              <a:buClrTx/>
              <a:buSzTx/>
              <a:buNone/>
              <a:defRPr sz="2600">
                <a:latin typeface="+mj-lt"/>
                <a:ea typeface="+mj-ea"/>
                <a:cs typeface="+mj-cs"/>
                <a:sym typeface="Myriad Pro"/>
              </a:defRPr>
            </a:pPr>
            <a:r>
              <a:rPr lang="en-US" b="1" dirty="0"/>
              <a:t>1000 Genomes Project (1KGP):</a:t>
            </a:r>
            <a:r>
              <a:rPr lang="en-US" dirty="0"/>
              <a:t> individual-level genomes (2,504)</a:t>
            </a:r>
            <a:endParaRPr lang="en-US" b="1" dirty="0"/>
          </a:p>
          <a:p>
            <a:pPr marL="0" indent="0">
              <a:buClrTx/>
              <a:buSzTx/>
              <a:buNone/>
              <a:defRPr sz="2600">
                <a:latin typeface="+mj-lt"/>
                <a:ea typeface="+mj-ea"/>
                <a:cs typeface="+mj-cs"/>
                <a:sym typeface="Myriad Pro"/>
              </a:defRPr>
            </a:pPr>
            <a:r>
              <a:rPr lang="en-US" b="1" dirty="0"/>
              <a:t>Exome Sequencing Project: </a:t>
            </a:r>
            <a:r>
              <a:rPr lang="en-US" dirty="0"/>
              <a:t>aggregated</a:t>
            </a:r>
            <a:r>
              <a:rPr lang="en-US" b="1" dirty="0"/>
              <a:t> </a:t>
            </a:r>
            <a:r>
              <a:rPr lang="en-US" dirty="0"/>
              <a:t>population-level exomes (6,515)</a:t>
            </a:r>
          </a:p>
          <a:p>
            <a:pPr marL="0" indent="0">
              <a:buClrTx/>
              <a:buSzTx/>
              <a:buNone/>
              <a:defRPr sz="2600">
                <a:latin typeface="+mj-lt"/>
                <a:ea typeface="+mj-ea"/>
                <a:cs typeface="+mj-cs"/>
                <a:sym typeface="Myriad Pro"/>
              </a:defRPr>
            </a:pPr>
            <a:r>
              <a:rPr lang="en-US" b="1" dirty="0"/>
              <a:t>Exome Aggregation Consortium (ExAC): </a:t>
            </a:r>
            <a:r>
              <a:rPr lang="en-US" dirty="0"/>
              <a:t>more</a:t>
            </a:r>
            <a:r>
              <a:rPr lang="en-US" b="1" dirty="0"/>
              <a:t> </a:t>
            </a:r>
            <a:r>
              <a:rPr lang="en-US" dirty="0"/>
              <a:t>aggregated</a:t>
            </a:r>
            <a:r>
              <a:rPr lang="en-US" b="1" dirty="0"/>
              <a:t> </a:t>
            </a:r>
            <a:r>
              <a:rPr lang="en-US" dirty="0"/>
              <a:t>population-level exomes (60,706)</a:t>
            </a:r>
            <a:endParaRPr lang="en-US" b="1" dirty="0"/>
          </a:p>
          <a:p>
            <a:pPr marL="0" indent="0">
              <a:buClrTx/>
              <a:buSzTx/>
              <a:buNone/>
              <a:defRPr sz="2600">
                <a:latin typeface="+mj-lt"/>
                <a:ea typeface="+mj-ea"/>
                <a:cs typeface="+mj-cs"/>
                <a:sym typeface="Myriad Pro"/>
              </a:defRPr>
            </a:pPr>
            <a:r>
              <a:rPr lang="en-US" b="1" dirty="0"/>
              <a:t>Genome Aggregation Database (gnomAD): </a:t>
            </a:r>
            <a:r>
              <a:rPr lang="en-US" dirty="0"/>
              <a:t>update to ExAC; even more population-level exomes and genomes (138,632)</a:t>
            </a:r>
            <a:endParaRPr lang="en-US" dirty="0">
              <a:solidFill>
                <a:schemeClr val="accent2"/>
              </a:solidFill>
              <a:latin typeface="Myriad Pro Semibold"/>
              <a:ea typeface="Myriad Pro Semibold"/>
              <a:cs typeface="Myriad Pro Semibold"/>
              <a:sym typeface="Myriad Pro Semibold"/>
            </a:endParaRPr>
          </a:p>
          <a:p>
            <a:pPr marL="0" indent="0">
              <a:buClrTx/>
              <a:buSzTx/>
              <a:buNone/>
              <a:defRPr sz="2600">
                <a:latin typeface="+mj-lt"/>
                <a:ea typeface="+mj-ea"/>
                <a:cs typeface="+mj-cs"/>
                <a:sym typeface="Myriad Pro"/>
              </a:defRPr>
            </a:pPr>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67" y="1915160"/>
            <a:ext cx="6832393" cy="6169066"/>
          </a:xfrm>
          <a:prstGeom prst="rect">
            <a:avLst/>
          </a:prstGeom>
        </p:spPr>
      </p:pic>
    </p:spTree>
    <p:extLst>
      <p:ext uri="{BB962C8B-B14F-4D97-AF65-F5344CB8AC3E}">
        <p14:creationId xmlns:p14="http://schemas.microsoft.com/office/powerpoint/2010/main" val="20697860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FFC101"/>
          </a:solidFill>
        </p:spPr>
        <p:txBody>
          <a:bodyPr/>
          <a:lstStyle/>
          <a:p>
            <a:r>
              <a:rPr lang="en-US" dirty="0"/>
              <a:t>2</a:t>
            </a:r>
            <a:r>
              <a:rPr dirty="0"/>
              <a:t>  |  </a:t>
            </a:r>
            <a:r>
              <a:rPr lang="en-US" dirty="0"/>
              <a:t>retrieving annotations for variants</a:t>
            </a:r>
            <a:endParaRPr dirty="0"/>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6</a:t>
            </a:fld>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7</a:t>
            </a:fld>
            <a:endParaRPr/>
          </a:p>
        </p:txBody>
      </p:sp>
      <p:sp>
        <p:nvSpPr>
          <p:cNvPr id="637" name="Shape 637"/>
          <p:cNvSpPr/>
          <p:nvPr/>
        </p:nvSpPr>
        <p:spPr>
          <a:xfrm>
            <a:off x="0" y="3073"/>
            <a:ext cx="13004801" cy="1264494"/>
          </a:xfrm>
          <a:prstGeom prst="rect">
            <a:avLst/>
          </a:prstGeom>
          <a:solidFill>
            <a:srgbClr val="FFC10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err="1"/>
              <a:t>vcfR</a:t>
            </a:r>
            <a:r>
              <a:rPr lang="en-US" dirty="0"/>
              <a:t>: query tool</a:t>
            </a:r>
            <a:endParaRPr dirty="0"/>
          </a:p>
        </p:txBody>
      </p:sp>
      <p:pic>
        <p:nvPicPr>
          <p:cNvPr id="5" name="Picture 4"/>
          <p:cNvPicPr>
            <a:picLocks noChangeAspect="1"/>
          </p:cNvPicPr>
          <p:nvPr/>
        </p:nvPicPr>
        <p:blipFill>
          <a:blip r:embed="rId3"/>
          <a:stretch>
            <a:fillRect/>
          </a:stretch>
        </p:blipFill>
        <p:spPr>
          <a:xfrm>
            <a:off x="718795" y="1920240"/>
            <a:ext cx="11567209" cy="5100239"/>
          </a:xfrm>
          <a:prstGeom prst="rect">
            <a:avLst/>
          </a:prstGeom>
        </p:spPr>
      </p:pic>
      <p:sp>
        <p:nvSpPr>
          <p:cNvPr id="7" name="TextBox 6"/>
          <p:cNvSpPr txBox="1"/>
          <p:nvPr/>
        </p:nvSpPr>
        <p:spPr>
          <a:xfrm>
            <a:off x="1846051" y="8046829"/>
            <a:ext cx="102657"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a:spLocks noGrp="1"/>
          </p:cNvSpPr>
          <p:nvPr>
            <p:ph type="title"/>
          </p:nvPr>
        </p:nvSpPr>
        <p:spPr>
          <a:prstGeom prst="rect">
            <a:avLst/>
          </a:prstGeom>
          <a:solidFill>
            <a:srgbClr val="FFC101"/>
          </a:solidFill>
        </p:spPr>
        <p:txBody>
          <a:bodyPr/>
          <a:lstStyle/>
          <a:p>
            <a:r>
              <a:rPr lang="en-US" dirty="0"/>
              <a:t>results from </a:t>
            </a:r>
            <a:r>
              <a:rPr lang="en-US" dirty="0" err="1"/>
              <a:t>vcfR</a:t>
            </a:r>
            <a:endParaRPr dirty="0"/>
          </a:p>
        </p:txBody>
      </p:sp>
      <p:sp>
        <p:nvSpPr>
          <p:cNvPr id="3" name="TextBox 2"/>
          <p:cNvSpPr txBox="1"/>
          <p:nvPr/>
        </p:nvSpPr>
        <p:spPr>
          <a:xfrm>
            <a:off x="1028700" y="1615553"/>
            <a:ext cx="9098280" cy="83817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100000"/>
              </a:lnSpc>
              <a:spcBef>
                <a:spcPts val="0"/>
              </a:spcBef>
              <a:spcAft>
                <a:spcPts val="0"/>
              </a:spcAft>
              <a:buClrTx/>
              <a:buSzTx/>
              <a:buFont typeface="Arial" charset="0"/>
              <a:buChar char="•"/>
              <a:tabLst/>
            </a:pPr>
            <a:r>
              <a:rPr kumimoji="0" lang="en-US" altLang="zh-CN" sz="3200" b="0" i="0" u="none" strike="noStrike" cap="none" spc="0" normalizeH="0" baseline="0" dirty="0" smtClean="0">
                <a:ln>
                  <a:noFill/>
                </a:ln>
                <a:solidFill>
                  <a:srgbClr val="535353"/>
                </a:solidFill>
                <a:effectLst/>
                <a:uFillTx/>
                <a:sym typeface="Myriad Pro"/>
              </a:rPr>
              <a:t>Directly</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compared</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with</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reference</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VCF</a:t>
            </a:r>
            <a:endParaRPr kumimoji="0" lang="zh-CN" altLang="en-US" sz="3200" b="0" i="0" u="none" strike="noStrike" cap="none" spc="0" normalizeH="0" baseline="0" dirty="0" smtClean="0">
              <a:ln>
                <a:noFill/>
              </a:ln>
              <a:solidFill>
                <a:srgbClr val="535353"/>
              </a:solidFill>
              <a:effectLst/>
              <a:uFillTx/>
              <a:sym typeface="Myriad Pro"/>
            </a:endParaRPr>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No</a:t>
            </a:r>
            <a:r>
              <a:rPr lang="zh-CN" altLang="en-US" sz="3200" dirty="0" smtClean="0"/>
              <a:t> </a:t>
            </a:r>
            <a:r>
              <a:rPr lang="en-US" altLang="zh-CN" sz="3200" dirty="0" smtClean="0"/>
              <a:t>need</a:t>
            </a:r>
            <a:r>
              <a:rPr lang="zh-CN" altLang="en-US" sz="3200" dirty="0" smtClean="0"/>
              <a:t> </a:t>
            </a:r>
            <a:r>
              <a:rPr lang="en-US" altLang="zh-CN" sz="3200" dirty="0" smtClean="0"/>
              <a:t>to</a:t>
            </a:r>
            <a:r>
              <a:rPr lang="zh-CN" altLang="en-US" sz="3200" dirty="0" smtClean="0"/>
              <a:t> </a:t>
            </a:r>
            <a:r>
              <a:rPr lang="en-US" altLang="zh-CN" sz="3200" dirty="0" smtClean="0"/>
              <a:t>download</a:t>
            </a:r>
            <a:endParaRPr kumimoji="0" lang="zh-CN" altLang="en-US" sz="3200" b="0" i="0" u="none" strike="noStrike" cap="none" spc="0" normalizeH="0" baseline="0" dirty="0" smtClean="0">
              <a:ln>
                <a:noFill/>
              </a:ln>
              <a:solidFill>
                <a:srgbClr val="535353"/>
              </a:solidFill>
              <a:effectLst/>
              <a:uFillTx/>
              <a:sym typeface="Myriad Pro"/>
            </a:endParaRPr>
          </a:p>
          <a:p>
            <a:pPr marL="457200" marR="0" indent="-457200" algn="l" defTabSz="584200" rtl="0" fontAlgn="auto" latinLnBrk="0" hangingPunct="0">
              <a:lnSpc>
                <a:spcPct val="100000"/>
              </a:lnSpc>
              <a:spcBef>
                <a:spcPts val="0"/>
              </a:spcBef>
              <a:spcAft>
                <a:spcPts val="0"/>
              </a:spcAft>
              <a:buClrTx/>
              <a:buSzTx/>
              <a:buFont typeface="Arial" charset="0"/>
              <a:buChar char="•"/>
              <a:tabLst/>
            </a:pPr>
            <a:r>
              <a:rPr kumimoji="0" lang="en-US" altLang="zh-CN" sz="3200" b="0" i="0" u="none" strike="noStrike" cap="none" spc="0" normalizeH="0" baseline="0" dirty="0" smtClean="0">
                <a:ln>
                  <a:noFill/>
                </a:ln>
                <a:solidFill>
                  <a:srgbClr val="535353"/>
                </a:solidFill>
                <a:effectLst/>
                <a:uFillTx/>
                <a:sym typeface="Myriad Pro"/>
              </a:rPr>
              <a:t>--anno</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option</a:t>
            </a:r>
            <a:endParaRPr kumimoji="0" lang="zh-CN" altLang="en-US" sz="3200" b="0" i="0" u="none" strike="noStrike" cap="none" spc="0" normalizeH="0" baseline="0" dirty="0" smtClean="0">
              <a:ln>
                <a:noFill/>
              </a:ln>
              <a:solidFill>
                <a:srgbClr val="535353"/>
              </a:solidFill>
              <a:effectLst/>
              <a:uFillTx/>
              <a:sym typeface="Myriad Pro"/>
            </a:endParaRPr>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Calling</a:t>
            </a:r>
            <a:r>
              <a:rPr lang="zh-CN" altLang="en-US" sz="3200" dirty="0" smtClean="0"/>
              <a:t> </a:t>
            </a:r>
            <a:r>
              <a:rPr lang="en-US" altLang="zh-CN" sz="3200" dirty="0" err="1" smtClean="0"/>
              <a:t>myvariant</a:t>
            </a:r>
            <a:r>
              <a:rPr lang="zh-CN" altLang="en-US" sz="3200" dirty="0" smtClean="0"/>
              <a:t> </a:t>
            </a:r>
            <a:r>
              <a:rPr lang="en-US" altLang="zh-CN" sz="3200" dirty="0" smtClean="0"/>
              <a:t>database</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a:t>M</a:t>
            </a:r>
            <a:r>
              <a:rPr lang="en-US" altLang="zh-CN" sz="3200" dirty="0" smtClean="0"/>
              <a:t>atched</a:t>
            </a:r>
            <a:r>
              <a:rPr lang="zh-CN" altLang="en-US" sz="3200" dirty="0" smtClean="0"/>
              <a:t> </a:t>
            </a:r>
            <a:r>
              <a:rPr lang="en-US" altLang="zh-CN" sz="3200" dirty="0" smtClean="0"/>
              <a:t>terms</a:t>
            </a:r>
            <a:r>
              <a:rPr lang="zh-CN" altLang="en-US" sz="3200" dirty="0" smtClean="0"/>
              <a:t> </a:t>
            </a:r>
            <a:r>
              <a:rPr lang="en-US" altLang="zh-CN" sz="3200" dirty="0" smtClean="0"/>
              <a:t>in</a:t>
            </a:r>
            <a:r>
              <a:rPr lang="zh-CN" altLang="en-US" sz="3200" dirty="0" smtClean="0"/>
              <a:t> </a:t>
            </a:r>
            <a:r>
              <a:rPr lang="en-US" altLang="zh-CN" sz="3200" dirty="0" smtClean="0"/>
              <a:t>reference</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Annotation</a:t>
            </a:r>
            <a:r>
              <a:rPr lang="zh-CN" altLang="en-US" sz="3200" dirty="0" smtClean="0"/>
              <a:t> </a:t>
            </a:r>
            <a:r>
              <a:rPr lang="en-US" altLang="zh-CN" sz="3200" dirty="0"/>
              <a:t>i</a:t>
            </a:r>
            <a:r>
              <a:rPr lang="en-US" altLang="zh-CN" sz="3200" dirty="0" smtClean="0"/>
              <a:t>n</a:t>
            </a:r>
            <a:r>
              <a:rPr lang="zh-CN" altLang="en-US" sz="3200" dirty="0" smtClean="0"/>
              <a:t> </a:t>
            </a:r>
            <a:r>
              <a:rPr lang="en-US" altLang="zh-CN" sz="3200" dirty="0" smtClean="0"/>
              <a:t>JSON</a:t>
            </a:r>
            <a:r>
              <a:rPr lang="zh-CN" altLang="en-US" sz="3200" dirty="0" smtClean="0"/>
              <a:t> </a:t>
            </a:r>
            <a:r>
              <a:rPr lang="en-US" altLang="zh-CN" sz="3200" dirty="0" smtClean="0"/>
              <a:t>format</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Easier</a:t>
            </a:r>
            <a:r>
              <a:rPr lang="zh-CN" altLang="en-US" sz="3200" dirty="0" smtClean="0"/>
              <a:t> </a:t>
            </a:r>
            <a:r>
              <a:rPr lang="en-US" altLang="zh-CN" sz="3200" dirty="0" smtClean="0"/>
              <a:t>for</a:t>
            </a:r>
            <a:r>
              <a:rPr lang="zh-CN" altLang="en-US" sz="3200" dirty="0" smtClean="0"/>
              <a:t> </a:t>
            </a:r>
            <a:r>
              <a:rPr lang="en-US" altLang="zh-CN" sz="3200" dirty="0" smtClean="0"/>
              <a:t>further</a:t>
            </a:r>
            <a:r>
              <a:rPr lang="zh-CN" altLang="en-US" sz="3200" dirty="0" smtClean="0"/>
              <a:t> </a:t>
            </a:r>
            <a:r>
              <a:rPr lang="en-US" altLang="zh-CN" sz="3200" dirty="0" smtClean="0"/>
              <a:t>analysis</a:t>
            </a:r>
            <a:endParaRPr lang="zh-CN" altLang="en-US" sz="3200" dirty="0" smtClean="0"/>
          </a:p>
          <a:p>
            <a:pPr marR="0" algn="l" defTabSz="584200" rtl="0" fontAlgn="auto" latinLnBrk="0" hangingPunct="0">
              <a:lnSpc>
                <a:spcPct val="100000"/>
              </a:lnSpc>
              <a:spcBef>
                <a:spcPts val="0"/>
              </a:spcBef>
              <a:spcAft>
                <a:spcPts val="0"/>
              </a:spcAft>
              <a:buClrTx/>
              <a:buSzTx/>
              <a:tabLst/>
            </a:pPr>
            <a:r>
              <a:rPr lang="en-US" altLang="zh-CN" sz="3200" dirty="0" err="1" smtClean="0"/>
              <a:t>Sample_input</a:t>
            </a:r>
            <a:r>
              <a:rPr lang="en-US" altLang="zh-CN" sz="3200" dirty="0" smtClean="0"/>
              <a:t>:</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190</a:t>
            </a:r>
            <a:r>
              <a:rPr lang="zh-CN" altLang="en-US" sz="3200" dirty="0" smtClean="0"/>
              <a:t> </a:t>
            </a:r>
            <a:r>
              <a:rPr lang="en-US" altLang="zh-CN" sz="3200" dirty="0" smtClean="0"/>
              <a:t>variants</a:t>
            </a:r>
            <a:r>
              <a:rPr lang="zh-CN" altLang="en-US" sz="3200" dirty="0" smtClean="0"/>
              <a:t> </a:t>
            </a:r>
            <a:r>
              <a:rPr lang="en-US" altLang="zh-CN" sz="3200" dirty="0" smtClean="0"/>
              <a:t>in</a:t>
            </a:r>
            <a:r>
              <a:rPr lang="zh-CN" altLang="en-US" sz="3200" dirty="0" smtClean="0"/>
              <a:t> </a:t>
            </a:r>
            <a:r>
              <a:rPr lang="en-US" altLang="zh-CN" sz="3200" dirty="0" smtClean="0"/>
              <a:t>coding</a:t>
            </a:r>
            <a:r>
              <a:rPr lang="zh-CN" altLang="en-US" sz="3200" dirty="0" smtClean="0"/>
              <a:t> </a:t>
            </a:r>
            <a:r>
              <a:rPr lang="en-US" altLang="zh-CN" sz="3200" dirty="0" smtClean="0"/>
              <a:t>regions</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Different</a:t>
            </a:r>
            <a:r>
              <a:rPr lang="zh-CN" altLang="en-US" sz="3200" dirty="0" smtClean="0"/>
              <a:t> </a:t>
            </a:r>
            <a:r>
              <a:rPr lang="en-US" altLang="zh-CN" sz="3200" dirty="0" smtClean="0"/>
              <a:t>variants:</a:t>
            </a:r>
            <a:endParaRPr lang="zh-CN" altLang="en-US" sz="3200" dirty="0" smtClean="0"/>
          </a:p>
          <a:p>
            <a:pPr marL="457200" indent="-457200" algn="l">
              <a:buFontTx/>
              <a:buChar char="-"/>
            </a:pPr>
            <a:r>
              <a:rPr lang="en-US" sz="3200" dirty="0" smtClean="0"/>
              <a:t>chr1:g.12783G&gt;A </a:t>
            </a:r>
            <a:r>
              <a:rPr lang="en-US" sz="3200" dirty="0"/>
              <a:t>: </a:t>
            </a:r>
            <a:r>
              <a:rPr lang="en-US" sz="3200" dirty="0" err="1" smtClean="0"/>
              <a:t>intron_variant</a:t>
            </a:r>
            <a:endParaRPr lang="zh-CN" altLang="en-US" sz="3200" dirty="0"/>
          </a:p>
          <a:p>
            <a:pPr marL="457200" indent="-457200" algn="l">
              <a:buFontTx/>
              <a:buChar char="-"/>
            </a:pPr>
            <a:r>
              <a:rPr lang="en-US" sz="3200" dirty="0"/>
              <a:t>chr1:g.14464A&gt;T : </a:t>
            </a:r>
            <a:r>
              <a:rPr lang="en-US" sz="3200" dirty="0" err="1" smtClean="0"/>
              <a:t>non_coding_transcript_exon_variant</a:t>
            </a:r>
            <a:endParaRPr lang="zh-CN" altLang="en-US" sz="3200" dirty="0" smtClean="0"/>
          </a:p>
          <a:p>
            <a:pPr marL="457200" indent="-457200" algn="l">
              <a:buFontTx/>
              <a:buChar char="-"/>
            </a:pPr>
            <a:r>
              <a:rPr lang="mr-IN" altLang="zh-CN" sz="3200" dirty="0" smtClean="0"/>
              <a:t>…</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50A8FA"/>
          </a:solidFill>
        </p:spPr>
        <p:txBody>
          <a:bodyPr/>
          <a:lstStyle/>
          <a:p>
            <a:r>
              <a:rPr lang="en-US" dirty="0"/>
              <a:t>3</a:t>
            </a:r>
            <a:r>
              <a:rPr dirty="0"/>
              <a:t>  | </a:t>
            </a:r>
            <a:r>
              <a:rPr lang="en-US" dirty="0"/>
              <a:t>retrieving population frequencies for variants</a:t>
            </a:r>
            <a:endParaRPr dirty="0">
              <a:solidFill>
                <a:srgbClr val="FAFDFF"/>
              </a:solidFill>
            </a:endParaRPr>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9</a:t>
            </a:fld>
            <a:endParaRPr/>
          </a:p>
        </p:txBody>
      </p:sp>
    </p:spTree>
    <p:extLst>
      <p:ext uri="{BB962C8B-B14F-4D97-AF65-F5344CB8AC3E}">
        <p14:creationId xmlns:p14="http://schemas.microsoft.com/office/powerpoint/2010/main" val="914388679"/>
      </p:ext>
    </p:extLst>
  </p:cSld>
  <p:clrMapOvr>
    <a:masterClrMapping/>
  </p:clrMapOvr>
  <p:transition spd="slow"/>
</p:sld>
</file>

<file path=ppt/theme/theme1.xml><?xml version="1.0" encoding="utf-8"?>
<a:theme xmlns:a="http://schemas.openxmlformats.org/drawingml/2006/main" name="White">
  <a:themeElements>
    <a:clrScheme name="White">
      <a:dk1>
        <a:srgbClr val="535353"/>
      </a:dk1>
      <a:lt1>
        <a:srgbClr val="340053"/>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1209</TotalTime>
  <Words>1141</Words>
  <Application>Microsoft Macintosh PowerPoint</Application>
  <PresentationFormat>Custom</PresentationFormat>
  <Paragraphs>79</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Gill Sans Light</vt:lpstr>
      <vt:lpstr>Helvetica</vt:lpstr>
      <vt:lpstr>Helvetica Light</vt:lpstr>
      <vt:lpstr>Lucida Grande</vt:lpstr>
      <vt:lpstr>Myriad Pro</vt:lpstr>
      <vt:lpstr>Myriad Pro Semibold</vt:lpstr>
      <vt:lpstr>Arial</vt:lpstr>
      <vt:lpstr>White</vt:lpstr>
      <vt:lpstr>Part 1.1 Comparative Analysis of Personal Genomes</vt:lpstr>
      <vt:lpstr>overview</vt:lpstr>
      <vt:lpstr>1  |  introduction to genomic databases</vt:lpstr>
      <vt:lpstr>PowerPoint Presentation</vt:lpstr>
      <vt:lpstr>PowerPoint Presentation</vt:lpstr>
      <vt:lpstr>2  |  retrieving annotations for variants</vt:lpstr>
      <vt:lpstr>PowerPoint Presentation</vt:lpstr>
      <vt:lpstr>results from vcfR</vt:lpstr>
      <vt:lpstr>3  | retrieving population frequencies for variants</vt:lpstr>
      <vt:lpstr>ANNOVAR</vt:lpstr>
      <vt:lpstr>Download</vt:lpstr>
      <vt:lpstr>VCF conversion</vt:lpstr>
      <vt:lpstr>Analysis</vt:lpstr>
      <vt:lpstr>PowerPoint Presentation</vt:lpstr>
      <vt:lpstr>PowerPoint Presentation</vt:lpstr>
      <vt:lpstr>summary</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ex-ex-ex-RNA</dc:title>
  <cp:lastModifiedBy>Mengting Gu</cp:lastModifiedBy>
  <cp:revision>158</cp:revision>
  <dcterms:modified xsi:type="dcterms:W3CDTF">2017-06-11T18:49:48Z</dcterms:modified>
</cp:coreProperties>
</file>