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yangliu:Desktop:bioinfo:eqtl:Pipeline:supporting%20data:Chromosome%20distribu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yangliu:Desktop:bioinfo:eqtl:Pipeline:supporting%20data:Chromosome%20distribu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yangliu:Desktop:bioinfo:eqtl:Pipeline:supporting%20data:Chromosome%20distribu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yangliu:Desktop:bioinfo:eqtl:Pipeline:supporting%20data:Chromosome%20distribu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yangliu:Desktop:bioinfo:eqtl:Pipeline:supporting%20data:Chromosome%20dis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yangliu:Desktop:bioinfo:eqtl:Pipeline:supporting%20data:Chromosome%20distrib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whole blood</c:v>
                </c:pt>
              </c:strCache>
            </c:strRef>
          </c:tx>
          <c:invertIfNegative val="0"/>
          <c:cat>
            <c:strRef>
              <c:f>Sheet1!$A$2:$A$25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31301.0</c:v>
                </c:pt>
                <c:pt idx="1">
                  <c:v>28764.0</c:v>
                </c:pt>
                <c:pt idx="2">
                  <c:v>22113.0</c:v>
                </c:pt>
                <c:pt idx="3">
                  <c:v>16786.0</c:v>
                </c:pt>
                <c:pt idx="4">
                  <c:v>16380.0</c:v>
                </c:pt>
                <c:pt idx="5">
                  <c:v>100038.0</c:v>
                </c:pt>
                <c:pt idx="6">
                  <c:v>27456.0</c:v>
                </c:pt>
                <c:pt idx="7">
                  <c:v>13221.0</c:v>
                </c:pt>
                <c:pt idx="8">
                  <c:v>12617.0</c:v>
                </c:pt>
                <c:pt idx="9">
                  <c:v>15742.0</c:v>
                </c:pt>
                <c:pt idx="10">
                  <c:v>17750.0</c:v>
                </c:pt>
                <c:pt idx="11">
                  <c:v>17129.0</c:v>
                </c:pt>
                <c:pt idx="12">
                  <c:v>4429.0</c:v>
                </c:pt>
                <c:pt idx="13">
                  <c:v>12817.0</c:v>
                </c:pt>
                <c:pt idx="14">
                  <c:v>13099.0</c:v>
                </c:pt>
                <c:pt idx="15">
                  <c:v>20516.0</c:v>
                </c:pt>
                <c:pt idx="16">
                  <c:v>22265.0</c:v>
                </c:pt>
                <c:pt idx="17">
                  <c:v>4456.0</c:v>
                </c:pt>
                <c:pt idx="18">
                  <c:v>19009.0</c:v>
                </c:pt>
                <c:pt idx="19">
                  <c:v>7311.0</c:v>
                </c:pt>
                <c:pt idx="20">
                  <c:v>5563.0</c:v>
                </c:pt>
                <c:pt idx="21">
                  <c:v>12306.0</c:v>
                </c:pt>
                <c:pt idx="22">
                  <c:v>7344.0</c:v>
                </c:pt>
                <c:pt idx="2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8460184"/>
        <c:axId val="-2078781672"/>
      </c:barChart>
      <c:catAx>
        <c:axId val="-20784601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8781672"/>
        <c:crosses val="autoZero"/>
        <c:auto val="1"/>
        <c:lblAlgn val="ctr"/>
        <c:lblOffset val="100"/>
        <c:noMultiLvlLbl val="0"/>
      </c:catAx>
      <c:valAx>
        <c:axId val="-2078781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460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whole blood normalized to SNP number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normalize blood</c:v>
                </c:pt>
              </c:strCache>
            </c:strRef>
          </c:tx>
          <c:invertIfNegative val="0"/>
          <c:cat>
            <c:strRef>
              <c:f>Sheet1!$A$2:$A$25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0.117343840207538</c:v>
                </c:pt>
                <c:pt idx="1">
                  <c:v>0.10163526634913</c:v>
                </c:pt>
                <c:pt idx="2">
                  <c:v>0.0926105857421662</c:v>
                </c:pt>
                <c:pt idx="3">
                  <c:v>0.0657338768733137</c:v>
                </c:pt>
                <c:pt idx="4">
                  <c:v>0.0763647044014602</c:v>
                </c:pt>
                <c:pt idx="5">
                  <c:v>0.442454157046944</c:v>
                </c:pt>
                <c:pt idx="6">
                  <c:v>0.140748031496063</c:v>
                </c:pt>
                <c:pt idx="7">
                  <c:v>0.0713022187226974</c:v>
                </c:pt>
                <c:pt idx="8">
                  <c:v>0.0862488549827051</c:v>
                </c:pt>
                <c:pt idx="9">
                  <c:v>0.0888464968224763</c:v>
                </c:pt>
                <c:pt idx="10">
                  <c:v>0.100389681637455</c:v>
                </c:pt>
                <c:pt idx="11">
                  <c:v>0.105577505069619</c:v>
                </c:pt>
                <c:pt idx="12">
                  <c:v>0.0330455803681348</c:v>
                </c:pt>
                <c:pt idx="13">
                  <c:v>0.116168619880179</c:v>
                </c:pt>
                <c:pt idx="14">
                  <c:v>0.124354446722868</c:v>
                </c:pt>
                <c:pt idx="15">
                  <c:v>0.196847145063949</c:v>
                </c:pt>
                <c:pt idx="16">
                  <c:v>0.246621621621622</c:v>
                </c:pt>
                <c:pt idx="17">
                  <c:v>0.0435909726773818</c:v>
                </c:pt>
                <c:pt idx="18">
                  <c:v>0.258840670488433</c:v>
                </c:pt>
                <c:pt idx="19">
                  <c:v>0.104847268033845</c:v>
                </c:pt>
                <c:pt idx="20">
                  <c:v>0.111848322174639</c:v>
                </c:pt>
                <c:pt idx="21">
                  <c:v>0.269915774697315</c:v>
                </c:pt>
                <c:pt idx="22">
                  <c:v>0.0913205670231285</c:v>
                </c:pt>
                <c:pt idx="2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8544456"/>
        <c:axId val="-2073071288"/>
      </c:barChart>
      <c:catAx>
        <c:axId val="-20785444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3071288"/>
        <c:crosses val="autoZero"/>
        <c:auto val="1"/>
        <c:lblAlgn val="ctr"/>
        <c:lblOffset val="100"/>
        <c:noMultiLvlLbl val="0"/>
      </c:catAx>
      <c:valAx>
        <c:axId val="-2073071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544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liver</c:v>
                </c:pt>
              </c:strCache>
            </c:strRef>
          </c:tx>
          <c:invertIfNegative val="0"/>
          <c:cat>
            <c:strRef>
              <c:f>Sheet1!$A$2:$A$25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5001.0</c:v>
                </c:pt>
                <c:pt idx="1">
                  <c:v>4384.0</c:v>
                </c:pt>
                <c:pt idx="2">
                  <c:v>2431.0</c:v>
                </c:pt>
                <c:pt idx="3">
                  <c:v>3004.0</c:v>
                </c:pt>
                <c:pt idx="4">
                  <c:v>2550.0</c:v>
                </c:pt>
                <c:pt idx="5">
                  <c:v>17059.0</c:v>
                </c:pt>
                <c:pt idx="6">
                  <c:v>5043.0</c:v>
                </c:pt>
                <c:pt idx="7">
                  <c:v>1897.0</c:v>
                </c:pt>
                <c:pt idx="8">
                  <c:v>2768.0</c:v>
                </c:pt>
                <c:pt idx="9">
                  <c:v>3011.0</c:v>
                </c:pt>
                <c:pt idx="10">
                  <c:v>3597.0</c:v>
                </c:pt>
                <c:pt idx="11">
                  <c:v>2626.0</c:v>
                </c:pt>
                <c:pt idx="12">
                  <c:v>546.0</c:v>
                </c:pt>
                <c:pt idx="13">
                  <c:v>847.0</c:v>
                </c:pt>
                <c:pt idx="14">
                  <c:v>2791.0</c:v>
                </c:pt>
                <c:pt idx="15">
                  <c:v>3029.0</c:v>
                </c:pt>
                <c:pt idx="16">
                  <c:v>4235.0</c:v>
                </c:pt>
                <c:pt idx="17">
                  <c:v>981.0</c:v>
                </c:pt>
                <c:pt idx="18">
                  <c:v>3302.0</c:v>
                </c:pt>
                <c:pt idx="19">
                  <c:v>808.0</c:v>
                </c:pt>
                <c:pt idx="20">
                  <c:v>649.0</c:v>
                </c:pt>
                <c:pt idx="21">
                  <c:v>2534.0</c:v>
                </c:pt>
                <c:pt idx="22">
                  <c:v>1729.0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701896"/>
        <c:axId val="2121536984"/>
      </c:barChart>
      <c:catAx>
        <c:axId val="2119701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536984"/>
        <c:crosses val="autoZero"/>
        <c:auto val="1"/>
        <c:lblAlgn val="ctr"/>
        <c:lblOffset val="100"/>
        <c:noMultiLvlLbl val="0"/>
      </c:catAx>
      <c:valAx>
        <c:axId val="2121536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701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Liver normalized to SNP number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normalize liver</c:v>
                </c:pt>
              </c:strCache>
            </c:strRef>
          </c:tx>
          <c:invertIfNegative val="0"/>
          <c:cat>
            <c:strRef>
              <c:f>Sheet1!$A$2:$A$25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Sheet1!$F$2:$F$25</c:f>
              <c:numCache>
                <c:formatCode>General</c:formatCode>
                <c:ptCount val="24"/>
                <c:pt idx="0">
                  <c:v>0.0187481724187054</c:v>
                </c:pt>
                <c:pt idx="1">
                  <c:v>0.0154905092363575</c:v>
                </c:pt>
                <c:pt idx="2">
                  <c:v>0.0101811755048707</c:v>
                </c:pt>
                <c:pt idx="3">
                  <c:v>0.0117636462604214</c:v>
                </c:pt>
                <c:pt idx="4">
                  <c:v>0.0118882781577365</c:v>
                </c:pt>
                <c:pt idx="5">
                  <c:v>0.0754495838087909</c:v>
                </c:pt>
                <c:pt idx="6">
                  <c:v>0.0258519931102362</c:v>
                </c:pt>
                <c:pt idx="7">
                  <c:v>0.0102307169591526</c:v>
                </c:pt>
                <c:pt idx="8">
                  <c:v>0.0189218380432851</c:v>
                </c:pt>
                <c:pt idx="9">
                  <c:v>0.0169938255579009</c:v>
                </c:pt>
                <c:pt idx="10">
                  <c:v>0.0203437568929535</c:v>
                </c:pt>
                <c:pt idx="11">
                  <c:v>0.0161857976713654</c:v>
                </c:pt>
                <c:pt idx="12">
                  <c:v>0.00407380602415931</c:v>
                </c:pt>
                <c:pt idx="13">
                  <c:v>0.00767689951147003</c:v>
                </c:pt>
                <c:pt idx="14">
                  <c:v>0.0264961646540594</c:v>
                </c:pt>
                <c:pt idx="15">
                  <c:v>0.0290626829010871</c:v>
                </c:pt>
                <c:pt idx="16">
                  <c:v>0.0469096145325653</c:v>
                </c:pt>
                <c:pt idx="17">
                  <c:v>0.00959666611232306</c:v>
                </c:pt>
                <c:pt idx="18">
                  <c:v>0.044962485872629</c:v>
                </c:pt>
                <c:pt idx="19">
                  <c:v>0.0115875519862326</c:v>
                </c:pt>
                <c:pt idx="20">
                  <c:v>0.0130486358244365</c:v>
                </c:pt>
                <c:pt idx="21">
                  <c:v>0.0555799263028601</c:v>
                </c:pt>
                <c:pt idx="22">
                  <c:v>0.021499626958468</c:v>
                </c:pt>
                <c:pt idx="2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8311448"/>
        <c:axId val="2121943864"/>
      </c:barChart>
      <c:catAx>
        <c:axId val="-20783114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943864"/>
        <c:crosses val="autoZero"/>
        <c:auto val="1"/>
        <c:lblAlgn val="ctr"/>
        <c:lblOffset val="100"/>
        <c:noMultiLvlLbl val="0"/>
      </c:catAx>
      <c:valAx>
        <c:axId val="2121943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311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Brain Cortex</c:v>
                </c:pt>
              </c:strCache>
            </c:strRef>
          </c:tx>
          <c:invertIfNegative val="0"/>
          <c:cat>
            <c:strRef>
              <c:f>Sheet1!$A$2:$A$25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Sheet1!$G$2:$G$25</c:f>
              <c:numCache>
                <c:formatCode>General</c:formatCode>
                <c:ptCount val="24"/>
                <c:pt idx="0">
                  <c:v>7367.0</c:v>
                </c:pt>
                <c:pt idx="1">
                  <c:v>7660.0</c:v>
                </c:pt>
                <c:pt idx="2">
                  <c:v>5673.0</c:v>
                </c:pt>
                <c:pt idx="3">
                  <c:v>3805.0</c:v>
                </c:pt>
                <c:pt idx="4">
                  <c:v>4271.0</c:v>
                </c:pt>
                <c:pt idx="5">
                  <c:v>26798.0</c:v>
                </c:pt>
                <c:pt idx="6">
                  <c:v>9405.0</c:v>
                </c:pt>
                <c:pt idx="7">
                  <c:v>4383.0</c:v>
                </c:pt>
                <c:pt idx="8">
                  <c:v>3965.0</c:v>
                </c:pt>
                <c:pt idx="9">
                  <c:v>4707.0</c:v>
                </c:pt>
                <c:pt idx="10">
                  <c:v>7062.0</c:v>
                </c:pt>
                <c:pt idx="11">
                  <c:v>3557.0</c:v>
                </c:pt>
                <c:pt idx="12">
                  <c:v>2273.0</c:v>
                </c:pt>
                <c:pt idx="13">
                  <c:v>1859.0</c:v>
                </c:pt>
                <c:pt idx="14">
                  <c:v>3958.0</c:v>
                </c:pt>
                <c:pt idx="15">
                  <c:v>4989.0</c:v>
                </c:pt>
                <c:pt idx="16">
                  <c:v>6579.0</c:v>
                </c:pt>
                <c:pt idx="17">
                  <c:v>1354.0</c:v>
                </c:pt>
                <c:pt idx="18">
                  <c:v>5140.0</c:v>
                </c:pt>
                <c:pt idx="19">
                  <c:v>2978.0</c:v>
                </c:pt>
                <c:pt idx="20">
                  <c:v>1409.0</c:v>
                </c:pt>
                <c:pt idx="21">
                  <c:v>3647.0</c:v>
                </c:pt>
                <c:pt idx="22">
                  <c:v>2533.0</c:v>
                </c:pt>
                <c:pt idx="2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5866472"/>
        <c:axId val="-2075863416"/>
      </c:barChart>
      <c:catAx>
        <c:axId val="-20758664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5863416"/>
        <c:crosses val="autoZero"/>
        <c:auto val="1"/>
        <c:lblAlgn val="ctr"/>
        <c:lblOffset val="100"/>
        <c:noMultiLvlLbl val="0"/>
      </c:catAx>
      <c:valAx>
        <c:axId val="-2075863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5866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Brain normalized to SNP number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Normalized Brain</c:v>
                </c:pt>
              </c:strCache>
            </c:strRef>
          </c:tx>
          <c:invertIfNegative val="0"/>
          <c:cat>
            <c:strRef>
              <c:f>Sheet1!$A$2:$A$25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Sheet1!$H$2:$H$25</c:f>
              <c:numCache>
                <c:formatCode>General</c:formatCode>
                <c:ptCount val="24"/>
                <c:pt idx="0">
                  <c:v>0.0276180336349936</c:v>
                </c:pt>
                <c:pt idx="1">
                  <c:v>0.0270659901346939</c:v>
                </c:pt>
                <c:pt idx="2">
                  <c:v>0.0237588682184827</c:v>
                </c:pt>
                <c:pt idx="3">
                  <c:v>0.0149003575302608</c:v>
                </c:pt>
                <c:pt idx="4">
                  <c:v>0.0199117003967421</c:v>
                </c:pt>
                <c:pt idx="5">
                  <c:v>0.118523825951579</c:v>
                </c:pt>
                <c:pt idx="6">
                  <c:v>0.048212967519685</c:v>
                </c:pt>
                <c:pt idx="7">
                  <c:v>0.0236379717617111</c:v>
                </c:pt>
                <c:pt idx="8">
                  <c:v>0.0271044392491421</c:v>
                </c:pt>
                <c:pt idx="9">
                  <c:v>0.0265659039857322</c:v>
                </c:pt>
                <c:pt idx="10">
                  <c:v>0.039940953899927</c:v>
                </c:pt>
                <c:pt idx="11">
                  <c:v>0.0219241745304824</c:v>
                </c:pt>
                <c:pt idx="12">
                  <c:v>0.0169592694009416</c:v>
                </c:pt>
                <c:pt idx="13">
                  <c:v>0.0168492989277719</c:v>
                </c:pt>
                <c:pt idx="14">
                  <c:v>0.0375749981013139</c:v>
                </c:pt>
                <c:pt idx="15">
                  <c:v>0.0478685127083273</c:v>
                </c:pt>
                <c:pt idx="16">
                  <c:v>0.0728732831191847</c:v>
                </c:pt>
                <c:pt idx="17">
                  <c:v>0.0132455513925437</c:v>
                </c:pt>
                <c:pt idx="18">
                  <c:v>0.0699900597775024</c:v>
                </c:pt>
                <c:pt idx="19">
                  <c:v>0.0427075864047039</c:v>
                </c:pt>
                <c:pt idx="20">
                  <c:v>0.0283290105957336</c:v>
                </c:pt>
                <c:pt idx="21">
                  <c:v>0.0799921038778733</c:v>
                </c:pt>
                <c:pt idx="22">
                  <c:v>0.0314971400149217</c:v>
                </c:pt>
                <c:pt idx="2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3225848"/>
        <c:axId val="-2073222968"/>
      </c:barChart>
      <c:catAx>
        <c:axId val="-20732258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3222968"/>
        <c:crosses val="autoZero"/>
        <c:auto val="1"/>
        <c:lblAlgn val="ctr"/>
        <c:lblOffset val="100"/>
        <c:noMultiLvlLbl val="0"/>
      </c:catAx>
      <c:valAx>
        <c:axId val="-2073222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3225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F22A-2C15-CB4B-A439-377E2FE6E35F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Olivia Justynski, </a:t>
            </a:r>
            <a:r>
              <a:rPr lang="en-US" dirty="0" err="1" smtClean="0"/>
              <a:t>Yuyang</a:t>
            </a:r>
            <a:r>
              <a:rPr lang="en-US" dirty="0" smtClean="0"/>
              <a:t> Liu, </a:t>
            </a:r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eQTLs</a:t>
            </a:r>
            <a:r>
              <a:rPr lang="en-US" sz="4000" dirty="0" smtClean="0"/>
              <a:t> identified in different tissues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6011"/>
            <a:ext cx="7620000" cy="4708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3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eQTL</a:t>
            </a:r>
            <a:r>
              <a:rPr lang="en-US" sz="4000" dirty="0" smtClean="0"/>
              <a:t> Chromosome </a:t>
            </a:r>
            <a:r>
              <a:rPr lang="en-US" sz="4000" dirty="0"/>
              <a:t>D</a:t>
            </a:r>
            <a:r>
              <a:rPr lang="en-US" sz="4000" dirty="0" smtClean="0"/>
              <a:t>istribution </a:t>
            </a:r>
            <a:endParaRPr lang="en-US" sz="4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578378"/>
              </p:ext>
            </p:extLst>
          </p:nvPr>
        </p:nvGraphicFramePr>
        <p:xfrm>
          <a:off x="861117" y="1494853"/>
          <a:ext cx="6609083" cy="435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745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eQTL</a:t>
            </a:r>
            <a:r>
              <a:rPr lang="en-US" sz="4000" dirty="0" smtClean="0"/>
              <a:t> Chromosome </a:t>
            </a:r>
            <a:r>
              <a:rPr lang="en-US" sz="4000" dirty="0"/>
              <a:t>D</a:t>
            </a:r>
            <a:r>
              <a:rPr lang="en-US" sz="4000" dirty="0" smtClean="0"/>
              <a:t>istribution </a:t>
            </a:r>
            <a:endParaRPr lang="en-US" sz="4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80366"/>
              </p:ext>
            </p:extLst>
          </p:nvPr>
        </p:nvGraphicFramePr>
        <p:xfrm>
          <a:off x="710423" y="1498599"/>
          <a:ext cx="6719077" cy="4549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79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eQTL</a:t>
            </a:r>
            <a:r>
              <a:rPr lang="en-US" sz="4000" dirty="0" smtClean="0"/>
              <a:t> Chromosome </a:t>
            </a:r>
            <a:r>
              <a:rPr lang="en-US" sz="4000" dirty="0"/>
              <a:t>D</a:t>
            </a:r>
            <a:r>
              <a:rPr lang="en-US" sz="4000" dirty="0" smtClean="0"/>
              <a:t>istribution </a:t>
            </a:r>
            <a:endParaRPr lang="en-US" sz="4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544522"/>
              </p:ext>
            </p:extLst>
          </p:nvPr>
        </p:nvGraphicFramePr>
        <p:xfrm>
          <a:off x="968757" y="1506661"/>
          <a:ext cx="6264635" cy="4649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435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eQTL</a:t>
            </a:r>
            <a:r>
              <a:rPr lang="en-US" sz="4000" dirty="0" smtClean="0"/>
              <a:t> Chromosome </a:t>
            </a:r>
            <a:r>
              <a:rPr lang="en-US" sz="4000" dirty="0"/>
              <a:t>D</a:t>
            </a:r>
            <a:r>
              <a:rPr lang="en-US" sz="4000" dirty="0" smtClean="0"/>
              <a:t>istribution </a:t>
            </a:r>
            <a:endParaRPr lang="en-US" sz="4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702849"/>
              </p:ext>
            </p:extLst>
          </p:nvPr>
        </p:nvGraphicFramePr>
        <p:xfrm>
          <a:off x="457200" y="1417638"/>
          <a:ext cx="7620000" cy="4609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940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eQTL</a:t>
            </a:r>
            <a:r>
              <a:rPr lang="en-US" sz="4000" dirty="0" smtClean="0"/>
              <a:t> Chromosome </a:t>
            </a:r>
            <a:r>
              <a:rPr lang="en-US" sz="4000" dirty="0"/>
              <a:t>D</a:t>
            </a:r>
            <a:r>
              <a:rPr lang="en-US" sz="4000" dirty="0" smtClean="0"/>
              <a:t>istribution </a:t>
            </a:r>
            <a:endParaRPr lang="en-US" sz="40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054955"/>
              </p:ext>
            </p:extLst>
          </p:nvPr>
        </p:nvGraphicFramePr>
        <p:xfrm>
          <a:off x="457200" y="1657328"/>
          <a:ext cx="7620000" cy="449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349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eQTL</a:t>
            </a:r>
            <a:r>
              <a:rPr lang="en-US" sz="4000" dirty="0" smtClean="0"/>
              <a:t> Chromosome </a:t>
            </a:r>
            <a:r>
              <a:rPr lang="en-US" sz="4000" dirty="0"/>
              <a:t>D</a:t>
            </a:r>
            <a:r>
              <a:rPr lang="en-US" sz="4000" dirty="0" smtClean="0"/>
              <a:t>istribution </a:t>
            </a:r>
            <a:endParaRPr lang="en-US" sz="40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180074"/>
              </p:ext>
            </p:extLst>
          </p:nvPr>
        </p:nvGraphicFramePr>
        <p:xfrm>
          <a:off x="457200" y="1396922"/>
          <a:ext cx="7620000" cy="46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632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960231" cy="1143000"/>
          </a:xfrm>
        </p:spPr>
        <p:txBody>
          <a:bodyPr/>
          <a:lstStyle/>
          <a:p>
            <a:r>
              <a:rPr lang="en-US" sz="4000" dirty="0" smtClean="0"/>
              <a:t>A hotspot of </a:t>
            </a:r>
            <a:r>
              <a:rPr lang="en-US" sz="4000" dirty="0" err="1" smtClean="0"/>
              <a:t>eQTL</a:t>
            </a:r>
            <a:r>
              <a:rPr lang="en-US" sz="4000" dirty="0" smtClean="0"/>
              <a:t> on Chromosome 6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97" y="1536699"/>
            <a:ext cx="7235449" cy="50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Distribution of cumulative effector size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856" b="5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817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GO analysis--pancreas</a:t>
            </a:r>
            <a:endParaRPr lang="en-US" dirty="0"/>
          </a:p>
        </p:txBody>
      </p:sp>
      <p:pic>
        <p:nvPicPr>
          <p:cNvPr id="8" name="Picture 7" descr="go pan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1" y="1257360"/>
            <a:ext cx="7556314" cy="51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34" y="0"/>
            <a:ext cx="731367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Compare the variants in Carl’s genome with those found in the </a:t>
            </a:r>
            <a:r>
              <a:rPr lang="en-US" dirty="0" err="1" smtClean="0"/>
              <a:t>GTEx</a:t>
            </a:r>
            <a:r>
              <a:rPr lang="en-US" dirty="0" smtClean="0"/>
              <a:t> database. Use the results to predict gene expression in various tissues and better estimate the impact of noncoding variants in Carl’s genome.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Regulome</a:t>
            </a:r>
            <a:r>
              <a:rPr lang="en-US" dirty="0" smtClean="0"/>
              <a:t> DB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3x10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nucleotide on chromosome 1 as input dataset</a:t>
            </a:r>
          </a:p>
          <a:p>
            <a:r>
              <a:rPr lang="en-US" sz="2800" dirty="0" smtClean="0"/>
              <a:t>Score higher than 1f are classified as </a:t>
            </a:r>
            <a:r>
              <a:rPr lang="en-US" sz="2800" dirty="0" err="1" smtClean="0"/>
              <a:t>eQTL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09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RegulomeDB</a:t>
            </a:r>
            <a:r>
              <a:rPr lang="en-US" dirty="0" smtClean="0"/>
              <a:t> scores</a:t>
            </a:r>
            <a:endParaRPr lang="en-US" dirty="0"/>
          </a:p>
        </p:txBody>
      </p:sp>
      <p:pic>
        <p:nvPicPr>
          <p:cNvPr id="4" name="Content Placeholder 3" descr="image 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" b="4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405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79" b="1479"/>
          <a:stretch>
            <a:fillRect/>
          </a:stretch>
        </p:blipFill>
        <p:spPr>
          <a:xfrm>
            <a:off x="457200" y="1169725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36671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</a:t>
            </a:r>
            <a:r>
              <a:rPr lang="en-US" sz="3600" dirty="0" err="1" smtClean="0"/>
              <a:t>eQTL</a:t>
            </a:r>
            <a:r>
              <a:rPr lang="en-US" sz="3600" dirty="0" smtClean="0"/>
              <a:t>: rs1886730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Score 1b</a:t>
            </a:r>
          </a:p>
          <a:p>
            <a:r>
              <a:rPr lang="en-US" sz="2800" dirty="0" smtClean="0"/>
              <a:t>Affects expression of TNFRSF14 in </a:t>
            </a:r>
            <a:r>
              <a:rPr lang="en-US" sz="2800" dirty="0" err="1" smtClean="0"/>
              <a:t>lymphoblastoid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9752" y="6303025"/>
            <a:ext cx="471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www.regulomedb.org</a:t>
            </a:r>
            <a:r>
              <a:rPr lang="en-US" dirty="0"/>
              <a:t>/</a:t>
            </a:r>
            <a:r>
              <a:rPr lang="en-US" dirty="0" err="1"/>
              <a:t>snp</a:t>
            </a:r>
            <a:r>
              <a:rPr lang="en-US" dirty="0"/>
              <a:t>/chr1/2488607</a:t>
            </a:r>
          </a:p>
        </p:txBody>
      </p:sp>
    </p:spTree>
    <p:extLst>
      <p:ext uri="{BB962C8B-B14F-4D97-AF65-F5344CB8AC3E}">
        <p14:creationId xmlns:p14="http://schemas.microsoft.com/office/powerpoint/2010/main" val="215592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7814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5734" y="6487691"/>
            <a:ext cx="471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www.regulomedb.org</a:t>
            </a:r>
            <a:r>
              <a:rPr lang="en-US" dirty="0"/>
              <a:t>/</a:t>
            </a:r>
            <a:r>
              <a:rPr lang="en-US" dirty="0" err="1"/>
              <a:t>snp</a:t>
            </a:r>
            <a:r>
              <a:rPr lang="en-US" dirty="0"/>
              <a:t>/chr1/2488607</a:t>
            </a:r>
          </a:p>
        </p:txBody>
      </p:sp>
    </p:spTree>
    <p:extLst>
      <p:ext uri="{BB962C8B-B14F-4D97-AF65-F5344CB8AC3E}">
        <p14:creationId xmlns:p14="http://schemas.microsoft.com/office/powerpoint/2010/main" val="77801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630"/>
            <a:ext cx="7620000" cy="4800600"/>
          </a:xfrm>
        </p:spPr>
        <p:txBody>
          <a:bodyPr/>
          <a:lstStyle/>
          <a:p>
            <a:r>
              <a:rPr lang="en-US" dirty="0" smtClean="0"/>
              <a:t>Located within the binding site of FOXO6</a:t>
            </a:r>
          </a:p>
          <a:p>
            <a:r>
              <a:rPr lang="en-US" dirty="0" smtClean="0"/>
              <a:t>Evidence from multiple </a:t>
            </a:r>
            <a:r>
              <a:rPr lang="en-US" dirty="0" err="1" smtClean="0"/>
              <a:t>ChIP-Seq</a:t>
            </a:r>
            <a:r>
              <a:rPr lang="en-US" dirty="0" smtClean="0"/>
              <a:t> experiments </a:t>
            </a:r>
          </a:p>
          <a:p>
            <a:r>
              <a:rPr lang="en-US" dirty="0" smtClean="0"/>
              <a:t>Near active RSS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9752" y="6400800"/>
            <a:ext cx="471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www.regulomedb.org</a:t>
            </a:r>
            <a:r>
              <a:rPr lang="en-US" dirty="0"/>
              <a:t>/</a:t>
            </a:r>
            <a:r>
              <a:rPr lang="en-US" dirty="0" err="1"/>
              <a:t>snp</a:t>
            </a:r>
            <a:r>
              <a:rPr lang="en-US" dirty="0"/>
              <a:t>/chr1/2488607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3" y="2629110"/>
            <a:ext cx="6840509" cy="2280170"/>
          </a:xfrm>
          <a:prstGeom prst="rect">
            <a:avLst/>
          </a:prstGeom>
        </p:spPr>
      </p:pic>
      <p:pic>
        <p:nvPicPr>
          <p:cNvPr id="6" name="Picture 5" descr="ts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8573"/>
            <a:ext cx="9144000" cy="6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8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Correlation between </a:t>
            </a:r>
            <a:r>
              <a:rPr lang="en-US" sz="3600" dirty="0" err="1" smtClean="0"/>
              <a:t>eQTLs</a:t>
            </a:r>
            <a:r>
              <a:rPr lang="en-US" sz="3600" dirty="0" smtClean="0"/>
              <a:t> predicted by two methods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96" r="-4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002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Describe </a:t>
            </a:r>
            <a:r>
              <a:rPr lang="en-US" dirty="0" err="1" smtClean="0"/>
              <a:t>eQTLs</a:t>
            </a:r>
            <a:r>
              <a:rPr lang="en-US" dirty="0" smtClean="0"/>
              <a:t> and the </a:t>
            </a:r>
            <a:r>
              <a:rPr lang="en-US" dirty="0" err="1" smtClean="0"/>
              <a:t>GTEx</a:t>
            </a:r>
            <a:r>
              <a:rPr lang="en-US" dirty="0" smtClean="0"/>
              <a:t> database. How was the data present in </a:t>
            </a:r>
            <a:r>
              <a:rPr lang="en-US" dirty="0" err="1" smtClean="0"/>
              <a:t>GTEx</a:t>
            </a:r>
            <a:r>
              <a:rPr lang="en-US" dirty="0" smtClean="0"/>
              <a:t> generated and what scientific questions does it help answer?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4.58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" r="-69"/>
          <a:stretch/>
        </p:blipFill>
        <p:spPr>
          <a:xfrm>
            <a:off x="0" y="645656"/>
            <a:ext cx="9144000" cy="5566688"/>
          </a:xfrm>
        </p:spPr>
      </p:pic>
    </p:spTree>
    <p:extLst>
      <p:ext uri="{BB962C8B-B14F-4D97-AF65-F5344CB8AC3E}">
        <p14:creationId xmlns:p14="http://schemas.microsoft.com/office/powerpoint/2010/main" val="292968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4.58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99" r="-48699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3811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4.5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86" b="-17486"/>
          <a:stretch>
            <a:fillRect/>
          </a:stretch>
        </p:blipFill>
        <p:spPr>
          <a:xfrm>
            <a:off x="0" y="914576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63400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6555" r="-86555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381351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Propose a tool to identify </a:t>
            </a:r>
            <a:r>
              <a:rPr lang="en-US" dirty="0" err="1" smtClean="0"/>
              <a:t>eQTLs</a:t>
            </a:r>
            <a:r>
              <a:rPr lang="en-US" dirty="0" smtClean="0"/>
              <a:t> in a subset of Carl’s variants using the </a:t>
            </a:r>
            <a:r>
              <a:rPr lang="en-US" dirty="0" err="1" smtClean="0"/>
              <a:t>GTEx</a:t>
            </a:r>
            <a:r>
              <a:rPr lang="en-US" dirty="0" smtClean="0"/>
              <a:t> database. What expression changes would you predict in Carl? Make sure to cover tissues that can be easily assayed.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Process the variants in Carl’s genome to identify any </a:t>
            </a:r>
            <a:r>
              <a:rPr lang="en-US" dirty="0" err="1" smtClean="0"/>
              <a:t>eQTLs</a:t>
            </a:r>
            <a:r>
              <a:rPr lang="en-US" dirty="0" smtClean="0"/>
              <a:t>. Look at multiple tissues (make sure to include tissues that might be able to be tested in a noninvasive manner e.g. blood).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300</Words>
  <Application>Microsoft Macintosh PowerPoint</Application>
  <PresentationFormat>On-screen Show (4:3)</PresentationFormat>
  <Paragraphs>39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Project 1.2</vt:lpstr>
      <vt:lpstr>PowerPoint Presentation</vt:lpstr>
      <vt:lpstr>Writing</vt:lpstr>
      <vt:lpstr>PowerPoint Presentation</vt:lpstr>
      <vt:lpstr>PowerPoint Presentation</vt:lpstr>
      <vt:lpstr>PowerPoint Presentation</vt:lpstr>
      <vt:lpstr>PowerPoint Presentation</vt:lpstr>
      <vt:lpstr>Coding</vt:lpstr>
      <vt:lpstr>Pipeline</vt:lpstr>
      <vt:lpstr>eQTLs identified in different tissues</vt:lpstr>
      <vt:lpstr>eQTL Chromosome Distribution </vt:lpstr>
      <vt:lpstr>eQTL Chromosome Distribution </vt:lpstr>
      <vt:lpstr>eQTL Chromosome Distribution </vt:lpstr>
      <vt:lpstr>eQTL Chromosome Distribution </vt:lpstr>
      <vt:lpstr>eQTL Chromosome Distribution </vt:lpstr>
      <vt:lpstr>eQTL Chromosome Distribution </vt:lpstr>
      <vt:lpstr>A hotspot of eQTL on Chromosome 6</vt:lpstr>
      <vt:lpstr>Distribution of cumulative effector size</vt:lpstr>
      <vt:lpstr>Sample GO analysis--pancreas</vt:lpstr>
      <vt:lpstr>Regulome DB analysis</vt:lpstr>
      <vt:lpstr>RegulomeDB scores</vt:lpstr>
      <vt:lpstr>PowerPoint Presentation</vt:lpstr>
      <vt:lpstr>Example eQTL: rs1886730</vt:lpstr>
      <vt:lpstr>PowerPoint Presentation</vt:lpstr>
      <vt:lpstr>PowerPoint Presentation</vt:lpstr>
      <vt:lpstr>Correlation between eQTLs predicted by two methods</vt:lpstr>
    </vt:vector>
  </TitlesOfParts>
  <Company>Mount Holyoke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1.2</dc:title>
  <dc:creator>Olivia Justynski</dc:creator>
  <cp:lastModifiedBy>yuyang liu</cp:lastModifiedBy>
  <cp:revision>6</cp:revision>
  <dcterms:created xsi:type="dcterms:W3CDTF">2017-05-09T20:06:49Z</dcterms:created>
  <dcterms:modified xsi:type="dcterms:W3CDTF">2017-05-10T00:00:20Z</dcterms:modified>
</cp:coreProperties>
</file>