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Uniqueness</a:t>
            </a:r>
            <a:r>
              <a:rPr lang="en-US" baseline="0"/>
              <a:t> of SNPs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37-4020-8F84-079F8FA9C3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37-4020-8F84-079F8FA9C3A9}"/>
              </c:ext>
            </c:extLst>
          </c:dPt>
          <c:val>
            <c:numRef>
              <c:f>Sheet1!$A$17:$A$18</c:f>
              <c:numCache>
                <c:formatCode>General</c:formatCode>
                <c:ptCount val="2"/>
                <c:pt idx="0">
                  <c:v>3290</c:v>
                </c:pt>
                <c:pt idx="1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37-4020-8F84-079F8FA9C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PolyPhen2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92-475A-8F5E-FE3327A40B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92-475A-8F5E-FE3327A40B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92-475A-8F5E-FE3327A40B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92-475A-8F5E-FE3327A40BEF}"/>
              </c:ext>
            </c:extLst>
          </c:dPt>
          <c:val>
            <c:numRef>
              <c:f>Sheet1!$B$3:$B$6</c:f>
              <c:numCache>
                <c:formatCode>General</c:formatCode>
                <c:ptCount val="4"/>
                <c:pt idx="0">
                  <c:v>2669</c:v>
                </c:pt>
                <c:pt idx="1">
                  <c:v>293</c:v>
                </c:pt>
                <c:pt idx="2">
                  <c:v>344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92-475A-8F5E-FE3327A40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PROVEAN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66-430E-9625-062D42AA9A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66-430E-9625-062D42AA9A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66-430E-9625-062D42AA9A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C66-430E-9625-062D42AA9A7D}"/>
              </c:ext>
            </c:extLst>
          </c:dPt>
          <c:val>
            <c:numRef>
              <c:f>Sheet1!$C$3:$C$6</c:f>
              <c:numCache>
                <c:formatCode>General</c:formatCode>
                <c:ptCount val="4"/>
                <c:pt idx="0">
                  <c:v>3104</c:v>
                </c:pt>
                <c:pt idx="1">
                  <c:v>0</c:v>
                </c:pt>
                <c:pt idx="2">
                  <c:v>420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66-430E-9625-062D42AA9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5E-427A-B195-05E76ADBDC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5E-427A-B195-05E76ADBDC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5E-427A-B195-05E76ADBDC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5E-427A-B195-05E76ADBDC52}"/>
              </c:ext>
            </c:extLst>
          </c:dPt>
          <c:val>
            <c:numRef>
              <c:f>Sheet1!$D$3:$D$6</c:f>
              <c:numCache>
                <c:formatCode>General</c:formatCode>
                <c:ptCount val="4"/>
                <c:pt idx="0">
                  <c:v>2851</c:v>
                </c:pt>
                <c:pt idx="1">
                  <c:v>0</c:v>
                </c:pt>
                <c:pt idx="2">
                  <c:v>658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5E-427A-B195-05E76ADBD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7F1E5-97BD-6E49-9766-C5A2D6DAD73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6BD9F-5213-E64C-BF52-C0F8F44B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6BD9F-5213-E64C-BF52-C0F8F44B74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5/9/2017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1669"/>
            <a:ext cx="7543800" cy="2593975"/>
          </a:xfrm>
        </p:spPr>
        <p:txBody>
          <a:bodyPr/>
          <a:lstStyle/>
          <a:p>
            <a:r>
              <a:rPr lang="en-US" dirty="0"/>
              <a:t>Project 1.3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98992"/>
            <a:ext cx="6461760" cy="1755464"/>
          </a:xfrm>
        </p:spPr>
        <p:txBody>
          <a:bodyPr>
            <a:normAutofit fontScale="85000" lnSpcReduction="20000"/>
          </a:bodyPr>
          <a:lstStyle/>
          <a:p>
            <a:r>
              <a:rPr lang="en-US" sz="4000" b="1" dirty="0"/>
              <a:t>Assessing deleteriousness of SNVs in Carl’s genome.</a:t>
            </a:r>
            <a:r>
              <a:rPr lang="en-US" sz="4000" dirty="0"/>
              <a:t> </a:t>
            </a:r>
          </a:p>
          <a:p>
            <a:endParaRPr lang="en-US" sz="3000" dirty="0"/>
          </a:p>
          <a:p>
            <a:r>
              <a:rPr lang="en-US" sz="3000" dirty="0"/>
              <a:t>Yuyang Liu   </a:t>
            </a:r>
            <a:r>
              <a:rPr lang="en-US" sz="3000" dirty="0" err="1"/>
              <a:t>Zhaolong</a:t>
            </a:r>
            <a:r>
              <a:rPr lang="en-US" sz="3000" dirty="0"/>
              <a:t> Yu    Megan Brady</a:t>
            </a:r>
          </a:p>
        </p:txBody>
      </p:sp>
    </p:spTree>
    <p:extLst>
      <p:ext uri="{BB962C8B-B14F-4D97-AF65-F5344CB8AC3E}">
        <p14:creationId xmlns:p14="http://schemas.microsoft.com/office/powerpoint/2010/main" val="425022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Various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056859"/>
              </p:ext>
            </p:extLst>
          </p:nvPr>
        </p:nvGraphicFramePr>
        <p:xfrm>
          <a:off x="1869622" y="2257653"/>
          <a:ext cx="4490358" cy="1489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668">
                  <a:extLst>
                    <a:ext uri="{9D8B030D-6E8A-4147-A177-3AD203B41FA5}">
                      <a16:colId xmlns:a16="http://schemas.microsoft.com/office/drawing/2014/main" val="2084810387"/>
                    </a:ext>
                  </a:extLst>
                </a:gridCol>
                <a:gridCol w="939160">
                  <a:extLst>
                    <a:ext uri="{9D8B030D-6E8A-4147-A177-3AD203B41FA5}">
                      <a16:colId xmlns:a16="http://schemas.microsoft.com/office/drawing/2014/main" val="2300748700"/>
                    </a:ext>
                  </a:extLst>
                </a:gridCol>
                <a:gridCol w="939160">
                  <a:extLst>
                    <a:ext uri="{9D8B030D-6E8A-4147-A177-3AD203B41FA5}">
                      <a16:colId xmlns:a16="http://schemas.microsoft.com/office/drawing/2014/main" val="899766531"/>
                    </a:ext>
                  </a:extLst>
                </a:gridCol>
                <a:gridCol w="704370">
                  <a:extLst>
                    <a:ext uri="{9D8B030D-6E8A-4147-A177-3AD203B41FA5}">
                      <a16:colId xmlns:a16="http://schemas.microsoft.com/office/drawing/2014/main" val="1422190608"/>
                    </a:ext>
                  </a:extLst>
                </a:gridCol>
              </a:tblGrid>
              <a:tr h="297815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PolyPhen2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PROVEAN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SIFT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5348016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7274118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Possibly Damaging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9576452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Damaging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932379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Undetermined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36006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26240"/>
              </p:ext>
            </p:extLst>
          </p:nvPr>
        </p:nvGraphicFramePr>
        <p:xfrm>
          <a:off x="1869621" y="4223431"/>
          <a:ext cx="4490359" cy="1099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444">
                  <a:extLst>
                    <a:ext uri="{9D8B030D-6E8A-4147-A177-3AD203B41FA5}">
                      <a16:colId xmlns:a16="http://schemas.microsoft.com/office/drawing/2014/main" val="1771991368"/>
                    </a:ext>
                  </a:extLst>
                </a:gridCol>
                <a:gridCol w="979360">
                  <a:extLst>
                    <a:ext uri="{9D8B030D-6E8A-4147-A177-3AD203B41FA5}">
                      <a16:colId xmlns:a16="http://schemas.microsoft.com/office/drawing/2014/main" val="1217959800"/>
                    </a:ext>
                  </a:extLst>
                </a:gridCol>
                <a:gridCol w="979360">
                  <a:extLst>
                    <a:ext uri="{9D8B030D-6E8A-4147-A177-3AD203B41FA5}">
                      <a16:colId xmlns:a16="http://schemas.microsoft.com/office/drawing/2014/main" val="2610716896"/>
                    </a:ext>
                  </a:extLst>
                </a:gridCol>
                <a:gridCol w="734195">
                  <a:extLst>
                    <a:ext uri="{9D8B030D-6E8A-4147-A177-3AD203B41FA5}">
                      <a16:colId xmlns:a16="http://schemas.microsoft.com/office/drawing/2014/main" val="2410229528"/>
                    </a:ext>
                  </a:extLst>
                </a:gridCol>
              </a:tblGrid>
              <a:tr h="274921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PolyPhen2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PROVEAN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SIFT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567828"/>
                  </a:ext>
                </a:extLst>
              </a:tr>
              <a:tr h="27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 Amino Acid 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5476330"/>
                  </a:ext>
                </a:extLst>
              </a:tr>
              <a:tr h="27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Synonymous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392039"/>
                  </a:ext>
                </a:extLst>
              </a:tr>
              <a:tr h="27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Nonsense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82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67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Various Programs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B1249E-B8A8-49A9-B23A-FA2649E4E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122315"/>
              </p:ext>
            </p:extLst>
          </p:nvPr>
        </p:nvGraphicFramePr>
        <p:xfrm>
          <a:off x="-345168" y="2124075"/>
          <a:ext cx="3457575" cy="240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16690B-787A-4F3A-804D-FF3399C9F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935681"/>
              </p:ext>
            </p:extLst>
          </p:nvPr>
        </p:nvGraphicFramePr>
        <p:xfrm>
          <a:off x="2196646" y="2124075"/>
          <a:ext cx="3670754" cy="2372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A6C7AC-7DE1-43F3-8B2B-9C2F4F873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394209"/>
              </p:ext>
            </p:extLst>
          </p:nvPr>
        </p:nvGraphicFramePr>
        <p:xfrm>
          <a:off x="5072743" y="2069335"/>
          <a:ext cx="3080658" cy="242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12407" y="5061857"/>
            <a:ext cx="321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= Neutral</a:t>
            </a:r>
          </a:p>
          <a:p>
            <a:r>
              <a:rPr lang="en-US" dirty="0"/>
              <a:t>Yellow = Damaging</a:t>
            </a:r>
          </a:p>
          <a:p>
            <a:r>
              <a:rPr lang="en-US" dirty="0"/>
              <a:t>Blue = Possibly damaging</a:t>
            </a:r>
          </a:p>
          <a:p>
            <a:r>
              <a:rPr lang="en-US" dirty="0"/>
              <a:t>Gray = Undetermined</a:t>
            </a:r>
          </a:p>
        </p:txBody>
      </p:sp>
    </p:spTree>
    <p:extLst>
      <p:ext uri="{BB962C8B-B14F-4D97-AF65-F5344CB8AC3E}">
        <p14:creationId xmlns:p14="http://schemas.microsoft.com/office/powerpoint/2010/main" val="308040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532808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9330" y="6459073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learn.genetics.utah.edu</a:t>
            </a:r>
            <a:r>
              <a:rPr lang="en-US" dirty="0"/>
              <a:t>/content/precision/snips/</a:t>
            </a:r>
          </a:p>
        </p:txBody>
      </p:sp>
    </p:spTree>
    <p:extLst>
      <p:ext uri="{BB962C8B-B14F-4D97-AF65-F5344CB8AC3E}">
        <p14:creationId xmlns:p14="http://schemas.microsoft.com/office/powerpoint/2010/main" val="23073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8966200" cy="553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	L. Zhang, L.-G. </a:t>
            </a:r>
            <a:r>
              <a:rPr lang="en-US" dirty="0" err="1"/>
              <a:t>Gao</a:t>
            </a:r>
            <a:r>
              <a:rPr lang="en-US" dirty="0"/>
              <a:t>, M. Zhang, X.-L. Zhou, Genotype-phenotype analysis of F-helix mutations at the kinase domain of TGFBR2, including a type 2 </a:t>
            </a:r>
            <a:r>
              <a:rPr lang="en-US" dirty="0" err="1"/>
              <a:t>Marfan</a:t>
            </a:r>
            <a:r>
              <a:rPr lang="en-US" dirty="0"/>
              <a:t> syndrome familial study. </a:t>
            </a:r>
            <a:r>
              <a:rPr lang="en-US" i="1" dirty="0"/>
              <a:t>Molecular Vision</a:t>
            </a:r>
            <a:r>
              <a:rPr lang="en-US" dirty="0"/>
              <a:t> </a:t>
            </a:r>
            <a:r>
              <a:rPr lang="en-US" b="1" dirty="0"/>
              <a:t>18</a:t>
            </a:r>
            <a:r>
              <a:rPr lang="en-US" dirty="0"/>
              <a:t>, 55-63 (2012).</a:t>
            </a:r>
          </a:p>
        </p:txBody>
      </p:sp>
    </p:spTree>
    <p:extLst>
      <p:ext uri="{BB962C8B-B14F-4D97-AF65-F5344CB8AC3E}">
        <p14:creationId xmlns:p14="http://schemas.microsoft.com/office/powerpoint/2010/main" val="6493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000" b="8000"/>
          <a:stretch>
            <a:fillRect/>
          </a:stretch>
        </p:blipFill>
        <p:spPr>
          <a:xfrm>
            <a:off x="457200" y="846870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1227094" y="5998218"/>
            <a:ext cx="757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S. A. Smith</a:t>
            </a:r>
            <a:r>
              <a:rPr lang="en-US" i="1" dirty="0"/>
              <a:t> et al.</a:t>
            </a:r>
            <a:r>
              <a:rPr lang="en-US" dirty="0"/>
              <a:t>, Adaptive evolution of Toll-like receptor 5 in domesticated mammals. </a:t>
            </a:r>
            <a:r>
              <a:rPr lang="en-US" i="1" dirty="0"/>
              <a:t>BMC Evolutionary Biology</a:t>
            </a:r>
            <a:r>
              <a:rPr lang="en-US" dirty="0"/>
              <a:t> </a:t>
            </a:r>
            <a:r>
              <a:rPr lang="en-US" b="1" dirty="0"/>
              <a:t>12</a:t>
            </a:r>
            <a:r>
              <a:rPr lang="en-US" dirty="0"/>
              <a:t>, 122 (2012).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5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200"/>
            <a:ext cx="9144000" cy="4149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594" y="6160823"/>
            <a:ext cx="774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Z. </a:t>
            </a:r>
            <a:r>
              <a:rPr lang="en-US" dirty="0" err="1"/>
              <a:t>Ju</a:t>
            </a:r>
            <a:r>
              <a:rPr lang="en-US" i="1" dirty="0"/>
              <a:t> et al.</a:t>
            </a:r>
            <a:r>
              <a:rPr lang="en-US" dirty="0"/>
              <a:t>, Role of an SNP in Alternative Splicing of Bovine NCF4 and Mastitis Susceptibility. </a:t>
            </a:r>
            <a:r>
              <a:rPr lang="en-US" i="1" dirty="0"/>
              <a:t>PLOS ONE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dirty="0"/>
              <a:t>, e0143705 (2015).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3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9" y="274638"/>
            <a:ext cx="7087910" cy="64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8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ift.tif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11" r="-45511"/>
          <a:stretch>
            <a:fillRect/>
          </a:stretch>
        </p:blipFill>
        <p:spPr>
          <a:xfrm>
            <a:off x="-1792645" y="0"/>
            <a:ext cx="10160000" cy="6400800"/>
          </a:xfrm>
        </p:spPr>
      </p:pic>
      <p:sp>
        <p:nvSpPr>
          <p:cNvPr id="5" name="TextBox 4"/>
          <p:cNvSpPr txBox="1"/>
          <p:nvPr/>
        </p:nvSpPr>
        <p:spPr>
          <a:xfrm>
            <a:off x="3853504" y="5374077"/>
            <a:ext cx="4513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Kumar, S. </a:t>
            </a:r>
            <a:r>
              <a:rPr lang="en-US" dirty="0" err="1"/>
              <a:t>Henikoff</a:t>
            </a:r>
            <a:r>
              <a:rPr lang="en-US" dirty="0"/>
              <a:t>, P. C. Ng, Predicting the effects of coding non-synonymous variants on protein function using the SIFT algorithm. </a:t>
            </a:r>
            <a:r>
              <a:rPr lang="en-US" i="1" dirty="0"/>
              <a:t>Nat. Protocols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, 1073-1081 (2009).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7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470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90" y="5752057"/>
            <a:ext cx="911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N. Zhao, J. G. Han, C.-R. </a:t>
            </a:r>
            <a:r>
              <a:rPr lang="en-US" dirty="0" err="1"/>
              <a:t>Shyu</a:t>
            </a:r>
            <a:r>
              <a:rPr lang="en-US" dirty="0"/>
              <a:t>, D. </a:t>
            </a:r>
            <a:r>
              <a:rPr lang="en-US" dirty="0" err="1"/>
              <a:t>Korkin</a:t>
            </a:r>
            <a:r>
              <a:rPr lang="en-US" dirty="0"/>
              <a:t>, Determining Effects of Non-synonymous SNPs on Protein-Protein Interactions using Supervised and Semi-supervised Learning. </a:t>
            </a:r>
            <a:r>
              <a:rPr lang="en-US" i="1" dirty="0"/>
              <a:t>PLOS Computational Biology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dirty="0"/>
              <a:t>, e1003592 (2014).</a:t>
            </a:r>
          </a:p>
        </p:txBody>
      </p:sp>
    </p:spTree>
    <p:extLst>
      <p:ext uri="{BB962C8B-B14F-4D97-AF65-F5344CB8AC3E}">
        <p14:creationId xmlns:p14="http://schemas.microsoft.com/office/powerpoint/2010/main" val="417792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Zimmer Genome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FF47A5-E4B7-4360-9883-6CAF89B20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525285"/>
              </p:ext>
            </p:extLst>
          </p:nvPr>
        </p:nvGraphicFramePr>
        <p:xfrm>
          <a:off x="1850572" y="1732189"/>
          <a:ext cx="5497739" cy="4167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31029" y="5891442"/>
            <a:ext cx="336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= Present in </a:t>
            </a:r>
            <a:r>
              <a:rPr lang="en-US" dirty="0" err="1"/>
              <a:t>dbSNP</a:t>
            </a:r>
            <a:endParaRPr lang="en-US" dirty="0"/>
          </a:p>
          <a:p>
            <a:r>
              <a:rPr lang="en-US" dirty="0"/>
              <a:t>Blue = Unique</a:t>
            </a:r>
          </a:p>
        </p:txBody>
      </p:sp>
    </p:spTree>
    <p:extLst>
      <p:ext uri="{BB962C8B-B14F-4D97-AF65-F5344CB8AC3E}">
        <p14:creationId xmlns:p14="http://schemas.microsoft.com/office/powerpoint/2010/main" val="4045001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44</TotalTime>
  <Words>236</Words>
  <Application>Microsoft Office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Adjacency</vt:lpstr>
      <vt:lpstr>Project 1.3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Analyzing the Zimmer Genome</vt:lpstr>
      <vt:lpstr>Comparison of Various Programs</vt:lpstr>
      <vt:lpstr>Comparison of Various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1.3</dc:title>
  <dc:creator>yuyang liu</dc:creator>
  <cp:lastModifiedBy>Brady, Megan</cp:lastModifiedBy>
  <cp:revision>6</cp:revision>
  <dcterms:created xsi:type="dcterms:W3CDTF">2017-05-10T00:01:08Z</dcterms:created>
  <dcterms:modified xsi:type="dcterms:W3CDTF">2017-05-10T04:00:02Z</dcterms:modified>
</cp:coreProperties>
</file>