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7551D87-942C-4309-B6BE-70F5FD54EF29}">
  <a:tblStyle styleId="{E7551D87-942C-4309-B6BE-70F5FD54EF29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dgene.org/crispr/guide/" TargetMode="External"/><Relationship Id="rId3" Type="http://schemas.openxmlformats.org/officeDocument/2006/relationships/hyperlink" Target="https://3dciencia.wordpress.com/2015/06/11/the-cas9-sgrna-dna-complex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dgene.org/crispr/guide/" TargetMode="External"/><Relationship Id="rId3" Type="http://schemas.openxmlformats.org/officeDocument/2006/relationships/hyperlink" Target="https://3dciencia.wordpress.com/2015/06/11/the-cas9-sgrna-dna-complex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https://www.addgene.org/crispr/guide/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https://3dciencia.wordpress.com/2015/06/11/the-cas9-sgrna-dna-complex/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https://www.addgene.org/crispr/guide/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https://3dciencia.wordpress.com/2015/06/11/the-cas9-sgrna-dna-complex/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https://www.idtdna.com/pages/docs/default-source/synthetic-biology/crispr_faq_043015.pdf?sfvrsn=2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1.3: Analyzing the Protein Coding Mutations in the Zimmerome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Ramya Prathuri, Megan Brady, and Nir Neumark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 Frequency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Mutation Frequency (matrix presentation)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Mutation Frequency (heatmap)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Deleterious Score (DScore)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74" y="2106699"/>
            <a:ext cx="7862450" cy="93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138" y="3122400"/>
            <a:ext cx="3731699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Deleterious Score Histogram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725"/>
            <a:ext cx="8520599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875" y="1268525"/>
            <a:ext cx="20383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Premature Stop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 missing nonsense mutations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Length: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1x15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2X101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PolyPhen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37537"/>
            <a:ext cx="64008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850" y="4703625"/>
            <a:ext cx="155546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PROVEAN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223962"/>
            <a:ext cx="79057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25" y="4703625"/>
            <a:ext cx="205278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SIFT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625" y="1152475"/>
            <a:ext cx="3280275" cy="3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175" y="4703625"/>
            <a:ext cx="13491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PolyPhen2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00" y="1171124"/>
            <a:ext cx="5431450" cy="280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00" y="4125774"/>
            <a:ext cx="6753924" cy="72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2025" y="4703625"/>
            <a:ext cx="2181974" cy="4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Variant Prioritization?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000"/>
              <a:t>The process of identifying deleterious SNVs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5875" y="2033586"/>
            <a:ext cx="3618600" cy="323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SNP = seen in &gt; 1% population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SNV = no limitation on frequency</a:t>
            </a:r>
          </a:p>
        </p:txBody>
      </p:sp>
      <p:pic>
        <p:nvPicPr>
          <p:cNvPr descr="Image result for snps disease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58" y="-12975"/>
            <a:ext cx="3738166" cy="280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ingle nucleotide polymorphism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125" y="2606175"/>
            <a:ext cx="4558574" cy="24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PROVEAN &amp; SIFT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240300"/>
            <a:ext cx="62293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Analyzing the Zimmer Genome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73" y="1211097"/>
            <a:ext cx="451089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287" y="2190750"/>
            <a:ext cx="34194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Various Programs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2116025" y="13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{E7551D87-942C-4309-B6BE-70F5FD54EF29}</a:tableStyleId>
              </a:tblPr>
              <a:tblGrid>
                <a:gridCol w="1905000"/>
                <a:gridCol w="942975"/>
                <a:gridCol w="942975"/>
                <a:gridCol w="704850"/>
              </a:tblGrid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PolyPhen2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PROVEAN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SIFT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Benign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2669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3104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2851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Possibly Damaging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Damaging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Undetermined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Shape 216"/>
          <p:cNvGraphicFramePr/>
          <p:nvPr/>
        </p:nvGraphicFramePr>
        <p:xfrm>
          <a:off x="2438400" y="34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{E7551D87-942C-4309-B6BE-70F5FD54EF29}</a:tableStyleId>
              </a:tblPr>
              <a:tblGrid>
                <a:gridCol w="1800225"/>
                <a:gridCol w="981075"/>
                <a:gridCol w="981075"/>
                <a:gridCol w="733425"/>
              </a:tblGrid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PolyPhen2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SIFT</a:t>
                      </a:r>
                    </a:p>
                  </a:txBody>
                  <a:tcPr marT="91425" marB="91425" marR="91425" marL="91425"/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Amino Acid Change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3514</a:t>
                      </a:r>
                    </a:p>
                  </a:txBody>
                  <a:tcPr marT="91425" marB="91425" marR="91425" marL="91425"/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Synonymous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91425" marB="91425" marR="91425" marL="91425"/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Nonsense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Various Programs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75"/>
            <a:ext cx="34575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837" y="1166750"/>
            <a:ext cx="36671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712" y="1017712"/>
            <a:ext cx="30765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8372" y="3921972"/>
            <a:ext cx="2656349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Various Programs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000" y="1152475"/>
            <a:ext cx="6892000" cy="35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359" y="4679450"/>
            <a:ext cx="2870640" cy="3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96375" y="1089487"/>
            <a:ext cx="438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Sequence: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synonymous or not?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missense or nonsense?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aa charge? size?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Structure: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Phyre2, TMHMM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Annotation: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dsSNP? GO term?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75" y="397899"/>
            <a:ext cx="4254125" cy="47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4641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Principles of Variant Prioritization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Goal: How to prioritize variants?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000"/>
              <a:t>Consider a variety of parameters to assess SNVs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9380" l="0" r="0" t="0"/>
          <a:stretch/>
        </p:blipFill>
        <p:spPr>
          <a:xfrm>
            <a:off x="1585825" y="1315824"/>
            <a:ext cx="5901550" cy="35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 features	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75725" y="1179000"/>
            <a:ext cx="75339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Charge Change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Size Difference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Substitute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Blosum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PAM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GERD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Charge Change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99" y="1539350"/>
            <a:ext cx="47051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7" y="3489725"/>
            <a:ext cx="7655073" cy="10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53450" y="4625275"/>
            <a:ext cx="8265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Adapted from: </a:t>
            </a:r>
            <a:r>
              <a:rPr lang="en"/>
              <a:t>h</a:t>
            </a:r>
            <a:r>
              <a:rPr lang="en"/>
              <a:t>ttp://www.imgt.org/IMGTeducation/Aide-memoire/_UK/aminoacids/IMGTclasses.html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048" y="1136775"/>
            <a:ext cx="2902099" cy="19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Size Difference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3999900" cy="328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11700" y="4554000"/>
            <a:ext cx="7767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Average volume (Vr) of buried residues, calculated from the surface area of the side chain (Richards 1977; Baumann et al. 1989).</a:t>
            </a:r>
          </a:p>
        </p:txBody>
      </p:sp>
      <p:sp>
        <p:nvSpPr>
          <p:cNvPr id="104" name="Shape 104"/>
          <p:cNvSpPr/>
          <p:nvPr/>
        </p:nvSpPr>
        <p:spPr>
          <a:xfrm>
            <a:off x="2992825" y="1062375"/>
            <a:ext cx="168300" cy="42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Blosum 90 Histogram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GERP Score Histogram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