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8" r:id="rId9"/>
    <p:sldId id="264" r:id="rId10"/>
    <p:sldId id="267" r:id="rId11"/>
    <p:sldId id="265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ngj\Documents\Biology\Yale-CSC\Studies\CBB752%20Biomedical%20Data%20Analysis%20$%20Mining%20&amp;%20Modeling\FinalProjects\Project2.2\results\ZSNPS_stats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Effect of SNPs on PAM sites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ZSNPS_stats!$B$1</c:f>
              <c:strCache>
                <c:ptCount val="1"/>
                <c:pt idx="0">
                  <c:v>reference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ZSNPS_stats!$B$2:$B$25</c:f>
              <c:numCache>
                <c:formatCode>General</c:formatCode>
                <c:ptCount val="24"/>
                <c:pt idx="0">
                  <c:v>12264104</c:v>
                </c:pt>
                <c:pt idx="1">
                  <c:v>11987524</c:v>
                </c:pt>
                <c:pt idx="2">
                  <c:v>9540307</c:v>
                </c:pt>
                <c:pt idx="3">
                  <c:v>8480633</c:v>
                </c:pt>
                <c:pt idx="4">
                  <c:v>8601743</c:v>
                </c:pt>
                <c:pt idx="5">
                  <c:v>8148515</c:v>
                </c:pt>
                <c:pt idx="6">
                  <c:v>8004650</c:v>
                </c:pt>
                <c:pt idx="7">
                  <c:v>7132394</c:v>
                </c:pt>
                <c:pt idx="8">
                  <c:v>6395239</c:v>
                </c:pt>
                <c:pt idx="9">
                  <c:v>7046754</c:v>
                </c:pt>
                <c:pt idx="10">
                  <c:v>7091678</c:v>
                </c:pt>
                <c:pt idx="11">
                  <c:v>6762794</c:v>
                </c:pt>
                <c:pt idx="12">
                  <c:v>4370828</c:v>
                </c:pt>
                <c:pt idx="13">
                  <c:v>4609762</c:v>
                </c:pt>
                <c:pt idx="14">
                  <c:v>4528515</c:v>
                </c:pt>
                <c:pt idx="15">
                  <c:v>4915413</c:v>
                </c:pt>
                <c:pt idx="16">
                  <c:v>5022588</c:v>
                </c:pt>
                <c:pt idx="17">
                  <c:v>3647641</c:v>
                </c:pt>
                <c:pt idx="18">
                  <c:v>4057174</c:v>
                </c:pt>
                <c:pt idx="19">
                  <c:v>3611014</c:v>
                </c:pt>
                <c:pt idx="20">
                  <c:v>1824254</c:v>
                </c:pt>
                <c:pt idx="21">
                  <c:v>2482215</c:v>
                </c:pt>
                <c:pt idx="22">
                  <c:v>7355128</c:v>
                </c:pt>
                <c:pt idx="23">
                  <c:v>1268519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0B-46A4-8277-35A2DA128EC2}"/>
            </c:ext>
          </c:extLst>
        </c:ser>
        <c:ser>
          <c:idx val="1"/>
          <c:order val="1"/>
          <c:tx>
            <c:strRef>
              <c:f>ZSNPS_stats!$D$1</c:f>
              <c:strCache>
                <c:ptCount val="1"/>
                <c:pt idx="0">
                  <c:v>gained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ZSNPS_stats!$D$2:$D$25</c:f>
              <c:numCache>
                <c:formatCode>General</c:formatCode>
                <c:ptCount val="24"/>
                <c:pt idx="0">
                  <c:v>27176</c:v>
                </c:pt>
                <c:pt idx="1">
                  <c:v>27521</c:v>
                </c:pt>
                <c:pt idx="2">
                  <c:v>23103</c:v>
                </c:pt>
                <c:pt idx="3">
                  <c:v>23941</c:v>
                </c:pt>
                <c:pt idx="4">
                  <c:v>20683</c:v>
                </c:pt>
                <c:pt idx="5">
                  <c:v>21947</c:v>
                </c:pt>
                <c:pt idx="6">
                  <c:v>19381</c:v>
                </c:pt>
                <c:pt idx="7">
                  <c:v>18268</c:v>
                </c:pt>
                <c:pt idx="8">
                  <c:v>14755</c:v>
                </c:pt>
                <c:pt idx="9">
                  <c:v>18080</c:v>
                </c:pt>
                <c:pt idx="10">
                  <c:v>18156</c:v>
                </c:pt>
                <c:pt idx="11">
                  <c:v>16542</c:v>
                </c:pt>
                <c:pt idx="12">
                  <c:v>12652</c:v>
                </c:pt>
                <c:pt idx="13">
                  <c:v>11214</c:v>
                </c:pt>
                <c:pt idx="14">
                  <c:v>10647</c:v>
                </c:pt>
                <c:pt idx="15">
                  <c:v>11686</c:v>
                </c:pt>
                <c:pt idx="16">
                  <c:v>10011</c:v>
                </c:pt>
                <c:pt idx="17">
                  <c:v>9958</c:v>
                </c:pt>
                <c:pt idx="18">
                  <c:v>8753</c:v>
                </c:pt>
                <c:pt idx="19">
                  <c:v>7553</c:v>
                </c:pt>
                <c:pt idx="20">
                  <c:v>4967</c:v>
                </c:pt>
                <c:pt idx="21">
                  <c:v>4891</c:v>
                </c:pt>
                <c:pt idx="22">
                  <c:v>8185</c:v>
                </c:pt>
                <c:pt idx="23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0B-46A4-8277-35A2DA128EC2}"/>
            </c:ext>
          </c:extLst>
        </c:ser>
        <c:ser>
          <c:idx val="2"/>
          <c:order val="2"/>
          <c:tx>
            <c:strRef>
              <c:f>ZSNPS_stats!$F$1</c:f>
              <c:strCache>
                <c:ptCount val="1"/>
                <c:pt idx="0">
                  <c:v>lost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ZSNPS_stats!$F$2:$F$25</c:f>
              <c:numCache>
                <c:formatCode>General</c:formatCode>
                <c:ptCount val="24"/>
                <c:pt idx="0">
                  <c:v>29482</c:v>
                </c:pt>
                <c:pt idx="1">
                  <c:v>29873</c:v>
                </c:pt>
                <c:pt idx="2">
                  <c:v>24523</c:v>
                </c:pt>
                <c:pt idx="3">
                  <c:v>25631</c:v>
                </c:pt>
                <c:pt idx="4">
                  <c:v>22256</c:v>
                </c:pt>
                <c:pt idx="5">
                  <c:v>23461</c:v>
                </c:pt>
                <c:pt idx="6">
                  <c:v>20747</c:v>
                </c:pt>
                <c:pt idx="7">
                  <c:v>19740</c:v>
                </c:pt>
                <c:pt idx="8">
                  <c:v>15734</c:v>
                </c:pt>
                <c:pt idx="9">
                  <c:v>19503</c:v>
                </c:pt>
                <c:pt idx="10">
                  <c:v>19134</c:v>
                </c:pt>
                <c:pt idx="11">
                  <c:v>17444</c:v>
                </c:pt>
                <c:pt idx="12">
                  <c:v>13373</c:v>
                </c:pt>
                <c:pt idx="13">
                  <c:v>11795</c:v>
                </c:pt>
                <c:pt idx="14">
                  <c:v>11840</c:v>
                </c:pt>
                <c:pt idx="15">
                  <c:v>12166</c:v>
                </c:pt>
                <c:pt idx="16">
                  <c:v>10779</c:v>
                </c:pt>
                <c:pt idx="17">
                  <c:v>10753</c:v>
                </c:pt>
                <c:pt idx="18">
                  <c:v>9524</c:v>
                </c:pt>
                <c:pt idx="19">
                  <c:v>8266</c:v>
                </c:pt>
                <c:pt idx="20">
                  <c:v>5224</c:v>
                </c:pt>
                <c:pt idx="21">
                  <c:v>5293</c:v>
                </c:pt>
                <c:pt idx="22">
                  <c:v>8167</c:v>
                </c:pt>
                <c:pt idx="23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0B-46A4-8277-35A2DA128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985960"/>
        <c:axId val="443988256"/>
      </c:barChart>
      <c:catAx>
        <c:axId val="443985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988256"/>
        <c:crosses val="autoZero"/>
        <c:auto val="1"/>
        <c:lblAlgn val="ctr"/>
        <c:lblOffset val="100"/>
        <c:noMultiLvlLbl val="0"/>
      </c:catAx>
      <c:valAx>
        <c:axId val="4439882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985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B1C82-BA98-49B7-B972-48BC49A0603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BD16-BFF6-4249-9F1B-BFE1F810F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BD16-BFF6-4249-9F1B-BFE1F810FB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7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2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0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CRISPR and personal genomics: The impact of SNPs on </a:t>
            </a:r>
            <a:r>
              <a:rPr lang="en-US" dirty="0" err="1"/>
              <a:t>sgRNA</a:t>
            </a:r>
            <a:r>
              <a:rPr lang="en-US" dirty="0"/>
              <a:t> sets and off target mutations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5896"/>
            <a:ext cx="9144000" cy="1321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CBB752 final project 2-2</a:t>
            </a:r>
          </a:p>
          <a:p>
            <a:r>
              <a:rPr lang="en-US" dirty="0"/>
              <a:t>May 18, 2017</a:t>
            </a:r>
          </a:p>
          <a:p>
            <a:r>
              <a:rPr lang="en-US" dirty="0"/>
              <a:t>Jay Stanley, Acer Xu and Jiawei Wang</a:t>
            </a:r>
          </a:p>
        </p:txBody>
      </p:sp>
    </p:spTree>
    <p:extLst>
      <p:ext uri="{BB962C8B-B14F-4D97-AF65-F5344CB8AC3E}">
        <p14:creationId xmlns:p14="http://schemas.microsoft.com/office/powerpoint/2010/main" val="31539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792887"/>
              </p:ext>
            </p:extLst>
          </p:nvPr>
        </p:nvGraphicFramePr>
        <p:xfrm>
          <a:off x="838200" y="1547329"/>
          <a:ext cx="10515603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2578428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0271621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371842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106322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594322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932760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6874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chr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reference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Zimmerome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gained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%gained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%lost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91879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4370828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4370107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12652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0.289464605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13373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0.305960335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3570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4609762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4609181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11214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0.243266355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11795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0.255870043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95344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4528515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4527322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10647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0.235110185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11840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0.261454362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07533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4915413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4914933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11686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0.237741976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12166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0.247507178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63177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5022588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5021820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0.199319554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10779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0.214610476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36339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3647641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3646846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9958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0.272998357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10753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0.294793265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64587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4057174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4056403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8753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0.215741302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9524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0.234744677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5275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3611014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3610301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7553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0.209165625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8266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0.228910771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52274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1824254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1823997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0.272275681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5224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0.286363631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4588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2482215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2481813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4891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0.197041755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5293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0.213236968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7815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7355128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7355146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8185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0.111282904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0.111038176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71093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1268519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1268488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0.023176634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0.025620428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427249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7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SNPs on PAM sites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42B712-97DE-4882-9ABA-B40F0D87E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482789"/>
              </p:ext>
            </p:extLst>
          </p:nvPr>
        </p:nvGraphicFramePr>
        <p:xfrm>
          <a:off x="1181100" y="1490870"/>
          <a:ext cx="9829800" cy="468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25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the </a:t>
            </a:r>
            <a:r>
              <a:rPr lang="en-US" dirty="0" err="1"/>
              <a:t>sgRNA</a:t>
            </a:r>
            <a:r>
              <a:rPr lang="en-US" dirty="0"/>
              <a:t> libraries for the reference genome and Carl’s genome. How different are these two sets? </a:t>
            </a:r>
          </a:p>
        </p:txBody>
      </p:sp>
    </p:spTree>
    <p:extLst>
      <p:ext uri="{BB962C8B-B14F-4D97-AF65-F5344CB8AC3E}">
        <p14:creationId xmlns:p14="http://schemas.microsoft.com/office/powerpoint/2010/main" val="19082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Doench</a:t>
            </a:r>
            <a:r>
              <a:rPr lang="en-US" dirty="0"/>
              <a:t>, John G., et al. "Optimized </a:t>
            </a:r>
            <a:r>
              <a:rPr lang="en-US" dirty="0" err="1"/>
              <a:t>sgRNA</a:t>
            </a:r>
            <a:r>
              <a:rPr lang="en-US" dirty="0"/>
              <a:t> design to maximize activity and minimize off-target effects of CRISPR-Cas9." </a:t>
            </a:r>
            <a:r>
              <a:rPr lang="en-US" i="1" dirty="0"/>
              <a:t>Nature biotechnology</a:t>
            </a:r>
            <a:r>
              <a:rPr lang="en-US" dirty="0"/>
              <a:t> (2016).</a:t>
            </a:r>
          </a:p>
          <a:p>
            <a:pPr marL="0" indent="0">
              <a:buNone/>
            </a:pPr>
            <a:r>
              <a:rPr lang="en-US" dirty="0"/>
              <a:t>Perez, </a:t>
            </a:r>
            <a:r>
              <a:rPr lang="en-US" dirty="0" err="1"/>
              <a:t>Alexendar</a:t>
            </a:r>
            <a:r>
              <a:rPr lang="en-US" dirty="0"/>
              <a:t> R., et al. "</a:t>
            </a:r>
            <a:r>
              <a:rPr lang="en-US" dirty="0" err="1"/>
              <a:t>GuideScan</a:t>
            </a:r>
            <a:r>
              <a:rPr lang="en-US" dirty="0"/>
              <a:t> software for improved single and paired CRISPR guide RNA design." </a:t>
            </a:r>
            <a:r>
              <a:rPr lang="en-US" i="1" dirty="0"/>
              <a:t>Nature Biotechnology</a:t>
            </a:r>
            <a:r>
              <a:rPr lang="en-US" dirty="0"/>
              <a:t> 35.4 (2017): 347-349.</a:t>
            </a:r>
          </a:p>
        </p:txBody>
      </p:sp>
    </p:spTree>
    <p:extLst>
      <p:ext uri="{BB962C8B-B14F-4D97-AF65-F5344CB8AC3E}">
        <p14:creationId xmlns:p14="http://schemas.microsoft.com/office/powerpoint/2010/main" val="24834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might SNPs in Carl’s genome impact the use of CRISPR as a treatment? Discuss how individual SNPs would impact the off-target effects in the presence of the SNP.</a:t>
            </a:r>
          </a:p>
        </p:txBody>
      </p:sp>
    </p:spTree>
    <p:extLst>
      <p:ext uri="{BB962C8B-B14F-4D97-AF65-F5344CB8AC3E}">
        <p14:creationId xmlns:p14="http://schemas.microsoft.com/office/powerpoint/2010/main" val="361444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 a tool that finds PAM sites in the human reference genome as well as Carl’s genome and compares the similarity of the two sets.</a:t>
            </a:r>
          </a:p>
        </p:txBody>
      </p:sp>
    </p:spTree>
    <p:extLst>
      <p:ext uri="{BB962C8B-B14F-4D97-AF65-F5344CB8AC3E}">
        <p14:creationId xmlns:p14="http://schemas.microsoft.com/office/powerpoint/2010/main" val="31408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commonly used CRISPR/Cas9 PAM sites: </a:t>
            </a:r>
            <a:r>
              <a:rPr lang="en-US" i="1" dirty="0"/>
              <a:t>NGG</a:t>
            </a:r>
            <a:r>
              <a:rPr lang="en-US" dirty="0"/>
              <a:t> as example</a:t>
            </a:r>
          </a:p>
          <a:p>
            <a:r>
              <a:rPr lang="en-US" dirty="0"/>
              <a:t>Find all the </a:t>
            </a:r>
            <a:r>
              <a:rPr lang="en-US" i="1" dirty="0"/>
              <a:t>NGG</a:t>
            </a:r>
            <a:r>
              <a:rPr lang="en-US" dirty="0"/>
              <a:t> (</a:t>
            </a:r>
            <a:r>
              <a:rPr lang="en-US" i="1" dirty="0"/>
              <a:t>GG</a:t>
            </a:r>
            <a:r>
              <a:rPr lang="en-US" dirty="0"/>
              <a:t>) sites on the reference genome (GRCh37)</a:t>
            </a:r>
          </a:p>
          <a:p>
            <a:r>
              <a:rPr lang="en-US" dirty="0"/>
              <a:t>Replace the reference genome with </a:t>
            </a:r>
            <a:r>
              <a:rPr lang="en-US" dirty="0" err="1"/>
              <a:t>Zimmrome</a:t>
            </a:r>
            <a:r>
              <a:rPr lang="en-US" dirty="0"/>
              <a:t> SNPs</a:t>
            </a:r>
          </a:p>
          <a:p>
            <a:r>
              <a:rPr lang="en-US" dirty="0"/>
              <a:t>Find all the </a:t>
            </a:r>
            <a:r>
              <a:rPr lang="en-US" i="1" dirty="0"/>
              <a:t>NGG </a:t>
            </a:r>
            <a:r>
              <a:rPr lang="en-US" dirty="0"/>
              <a:t>(</a:t>
            </a:r>
            <a:r>
              <a:rPr lang="en-US" i="1" dirty="0"/>
              <a:t>GG</a:t>
            </a:r>
            <a:r>
              <a:rPr lang="en-US" dirty="0"/>
              <a:t>) sites on the altered genome (</a:t>
            </a:r>
            <a:r>
              <a:rPr lang="en-US" dirty="0" err="1"/>
              <a:t>Zimmerome</a:t>
            </a:r>
            <a:r>
              <a:rPr lang="en-US" dirty="0"/>
              <a:t>)</a:t>
            </a:r>
          </a:p>
          <a:p>
            <a:r>
              <a:rPr lang="en-US" dirty="0"/>
              <a:t>Compare the </a:t>
            </a:r>
            <a:r>
              <a:rPr lang="en-US" i="1" dirty="0"/>
              <a:t>NGG </a:t>
            </a:r>
            <a:r>
              <a:rPr lang="en-US" dirty="0"/>
              <a:t>distribution on the two genomes</a:t>
            </a:r>
          </a:p>
        </p:txBody>
      </p:sp>
    </p:spTree>
    <p:extLst>
      <p:ext uri="{BB962C8B-B14F-4D97-AF65-F5344CB8AC3E}">
        <p14:creationId xmlns:p14="http://schemas.microsoft.com/office/powerpoint/2010/main" val="81125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NGG</a:t>
            </a:r>
            <a:r>
              <a:rPr lang="en-US" dirty="0"/>
              <a:t> sites on chromosomes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67" y="1945875"/>
            <a:ext cx="6021585" cy="401438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80" y="1945876"/>
            <a:ext cx="5352518" cy="40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32" y="1767711"/>
            <a:ext cx="5801784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uneven distribution of </a:t>
            </a:r>
            <a:r>
              <a:rPr lang="en-US" i="1" dirty="0"/>
              <a:t>NGG</a:t>
            </a:r>
            <a:r>
              <a:rPr lang="en-US" dirty="0"/>
              <a:t>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3" y="175004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and lost PAM sites due to SNPs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010416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1873999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48487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09290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07751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173232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7452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</a:t>
                      </a:r>
                      <a:r>
                        <a:rPr lang="en-US" sz="2000" u="none" strike="noStrike" dirty="0" err="1">
                          <a:effectLst/>
                        </a:rPr>
                        <a:t>chrom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change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</a:t>
                      </a:r>
                      <a:r>
                        <a:rPr lang="en-US" sz="2000" u="none" strike="noStrike" dirty="0" err="1">
                          <a:effectLst/>
                        </a:rPr>
                        <a:t>chrom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change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98330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58209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6918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65743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88176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3069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74553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91473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87814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122813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91474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526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127489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101266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9960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230057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133482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75038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250232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239162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176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537535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239163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1433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537536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242424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7715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5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165214"/>
              </p:ext>
            </p:extLst>
          </p:nvPr>
        </p:nvGraphicFramePr>
        <p:xfrm>
          <a:off x="838200" y="1547330"/>
          <a:ext cx="10515603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2578428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0271621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371842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106322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594322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932760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6874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chr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Zimmerome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gained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%gained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%lost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91879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12264104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12261798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27176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0.221589771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29482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0.240392612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70074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11987524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11985172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27521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0.229580354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29873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0.249200752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85719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9540307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9538887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23103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0.242162018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24523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0.257046236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1394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8480633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8478943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23941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0.28230204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25631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0.302229798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22778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8601743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8600170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20683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0.240451267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0.258738258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16209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8148515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8147001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21947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0.269337419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23461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0.287917492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4914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8004650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8003284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19381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0.242121767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20747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0.259186848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8973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7132394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7130922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18268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0.256127185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19740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0.276765417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41613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6395239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6394260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14755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0.230718508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15734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0.246026771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638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7046754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7045331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18080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0.256572033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19503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0.276765728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54904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7091678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7090700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18156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0.256018392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19134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0.269809205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15318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6762794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6761892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16542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0.244603044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17444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0.257940727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39810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8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477</Words>
  <Application>Microsoft Office PowerPoint</Application>
  <PresentationFormat>Widescreen</PresentationFormat>
  <Paragraphs>270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CRISPR and personal genomics: The impact of SNPs on sgRNA sets and off target mutations</vt:lpstr>
      <vt:lpstr>Introduction</vt:lpstr>
      <vt:lpstr>Writing</vt:lpstr>
      <vt:lpstr>Coding</vt:lpstr>
      <vt:lpstr>Coding idea</vt:lpstr>
      <vt:lpstr>NGG sites on chromosomes</vt:lpstr>
      <vt:lpstr>The uneven distribution of NGGs</vt:lpstr>
      <vt:lpstr>Gained and lost PAM sites due to SNPs</vt:lpstr>
      <vt:lpstr>Summary statistics</vt:lpstr>
      <vt:lpstr>Summary statistics</vt:lpstr>
      <vt:lpstr>Influence of SNPs on PAM sites</vt:lpstr>
      <vt:lpstr>Pipeline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CRISPR and personal genomics: The impact of SNPs on sgRNA sets and off target mutations</dc:title>
  <dc:creator>汪嘉伟</dc:creator>
  <cp:lastModifiedBy>汪嘉伟</cp:lastModifiedBy>
  <cp:revision>4</cp:revision>
  <dcterms:created xsi:type="dcterms:W3CDTF">2017-05-10T01:01:46Z</dcterms:created>
  <dcterms:modified xsi:type="dcterms:W3CDTF">2017-05-10T01:48:41Z</dcterms:modified>
</cp:coreProperties>
</file>