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78" r:id="rId7"/>
    <p:sldId id="260" r:id="rId8"/>
    <p:sldId id="279" r:id="rId9"/>
    <p:sldId id="281" r:id="rId10"/>
    <p:sldId id="282" r:id="rId11"/>
    <p:sldId id="283" r:id="rId12"/>
    <p:sldId id="265" r:id="rId13"/>
    <p:sldId id="284" r:id="rId14"/>
    <p:sldId id="261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1"/>
    <p:restoredTop sz="94747"/>
  </p:normalViewPr>
  <p:slideViewPr>
    <p:cSldViewPr snapToGrid="0" snapToObjects="1">
      <p:cViewPr varScale="1">
        <p:scale>
          <a:sx n="82" d="100"/>
          <a:sy n="82" d="100"/>
        </p:scale>
        <p:origin x="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wangj\Documents\Biology\Yale-CSC\Studies\CBB752%20Biomedical%20Data%20Analysis%20$%20Mining%20&amp;%20Modeling\FinalProjects\Project2.2\results\ZSNPS_stats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Effect of SNPs on PAM sites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ZSNPS_stats!$B$1</c:f>
              <c:strCache>
                <c:ptCount val="1"/>
                <c:pt idx="0">
                  <c:v>reference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ZSNPS_stats!$A$2:$A$25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ZSNPS_stats!$B$2:$B$25</c:f>
              <c:numCache>
                <c:formatCode>General</c:formatCode>
                <c:ptCount val="24"/>
                <c:pt idx="0">
                  <c:v>1.2264104E7</c:v>
                </c:pt>
                <c:pt idx="1">
                  <c:v>1.1987524E7</c:v>
                </c:pt>
                <c:pt idx="2">
                  <c:v>9.540307E6</c:v>
                </c:pt>
                <c:pt idx="3">
                  <c:v>8.480633E6</c:v>
                </c:pt>
                <c:pt idx="4">
                  <c:v>8.601743E6</c:v>
                </c:pt>
                <c:pt idx="5">
                  <c:v>8.148515E6</c:v>
                </c:pt>
                <c:pt idx="6">
                  <c:v>8.00465E6</c:v>
                </c:pt>
                <c:pt idx="7">
                  <c:v>7.132394E6</c:v>
                </c:pt>
                <c:pt idx="8">
                  <c:v>6.395239E6</c:v>
                </c:pt>
                <c:pt idx="9">
                  <c:v>7.046754E6</c:v>
                </c:pt>
                <c:pt idx="10">
                  <c:v>7.091678E6</c:v>
                </c:pt>
                <c:pt idx="11">
                  <c:v>6.762794E6</c:v>
                </c:pt>
                <c:pt idx="12">
                  <c:v>4.370828E6</c:v>
                </c:pt>
                <c:pt idx="13">
                  <c:v>4.609762E6</c:v>
                </c:pt>
                <c:pt idx="14">
                  <c:v>4.528515E6</c:v>
                </c:pt>
                <c:pt idx="15">
                  <c:v>4.915413E6</c:v>
                </c:pt>
                <c:pt idx="16">
                  <c:v>5.022588E6</c:v>
                </c:pt>
                <c:pt idx="17">
                  <c:v>3.647641E6</c:v>
                </c:pt>
                <c:pt idx="18">
                  <c:v>4.057174E6</c:v>
                </c:pt>
                <c:pt idx="19">
                  <c:v>3.611014E6</c:v>
                </c:pt>
                <c:pt idx="20">
                  <c:v>1.824254E6</c:v>
                </c:pt>
                <c:pt idx="21">
                  <c:v>2.482215E6</c:v>
                </c:pt>
                <c:pt idx="22">
                  <c:v>7.355128E6</c:v>
                </c:pt>
                <c:pt idx="23">
                  <c:v>1.268519E6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10B-46A4-8277-35A2DA128EC2}"/>
            </c:ext>
          </c:extLst>
        </c:ser>
        <c:ser>
          <c:idx val="1"/>
          <c:order val="1"/>
          <c:tx>
            <c:strRef>
              <c:f>ZSNPS_stats!$D$1</c:f>
              <c:strCache>
                <c:ptCount val="1"/>
                <c:pt idx="0">
                  <c:v>gained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ZSNPS_stats!$A$2:$A$25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ZSNPS_stats!$D$2:$D$25</c:f>
              <c:numCache>
                <c:formatCode>General</c:formatCode>
                <c:ptCount val="24"/>
                <c:pt idx="0">
                  <c:v>27176.0</c:v>
                </c:pt>
                <c:pt idx="1">
                  <c:v>27521.0</c:v>
                </c:pt>
                <c:pt idx="2">
                  <c:v>23103.0</c:v>
                </c:pt>
                <c:pt idx="3">
                  <c:v>23941.0</c:v>
                </c:pt>
                <c:pt idx="4">
                  <c:v>20683.0</c:v>
                </c:pt>
                <c:pt idx="5">
                  <c:v>21947.0</c:v>
                </c:pt>
                <c:pt idx="6">
                  <c:v>19381.0</c:v>
                </c:pt>
                <c:pt idx="7">
                  <c:v>18268.0</c:v>
                </c:pt>
                <c:pt idx="8">
                  <c:v>14755.0</c:v>
                </c:pt>
                <c:pt idx="9">
                  <c:v>18080.0</c:v>
                </c:pt>
                <c:pt idx="10">
                  <c:v>18156.0</c:v>
                </c:pt>
                <c:pt idx="11">
                  <c:v>16542.0</c:v>
                </c:pt>
                <c:pt idx="12">
                  <c:v>12652.0</c:v>
                </c:pt>
                <c:pt idx="13">
                  <c:v>11214.0</c:v>
                </c:pt>
                <c:pt idx="14">
                  <c:v>10647.0</c:v>
                </c:pt>
                <c:pt idx="15">
                  <c:v>11686.0</c:v>
                </c:pt>
                <c:pt idx="16">
                  <c:v>10011.0</c:v>
                </c:pt>
                <c:pt idx="17">
                  <c:v>9958.0</c:v>
                </c:pt>
                <c:pt idx="18">
                  <c:v>8753.0</c:v>
                </c:pt>
                <c:pt idx="19">
                  <c:v>7553.0</c:v>
                </c:pt>
                <c:pt idx="20">
                  <c:v>4967.0</c:v>
                </c:pt>
                <c:pt idx="21">
                  <c:v>4891.0</c:v>
                </c:pt>
                <c:pt idx="22">
                  <c:v>8185.0</c:v>
                </c:pt>
                <c:pt idx="23">
                  <c:v>294.0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10B-46A4-8277-35A2DA128EC2}"/>
            </c:ext>
          </c:extLst>
        </c:ser>
        <c:ser>
          <c:idx val="2"/>
          <c:order val="2"/>
          <c:tx>
            <c:strRef>
              <c:f>ZSNPS_stats!$F$1</c:f>
              <c:strCache>
                <c:ptCount val="1"/>
                <c:pt idx="0">
                  <c:v>lost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ZSNPS_stats!$A$2:$A$25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ZSNPS_stats!$F$2:$F$25</c:f>
              <c:numCache>
                <c:formatCode>General</c:formatCode>
                <c:ptCount val="24"/>
                <c:pt idx="0">
                  <c:v>29482.0</c:v>
                </c:pt>
                <c:pt idx="1">
                  <c:v>29873.0</c:v>
                </c:pt>
                <c:pt idx="2">
                  <c:v>24523.0</c:v>
                </c:pt>
                <c:pt idx="3">
                  <c:v>25631.0</c:v>
                </c:pt>
                <c:pt idx="4">
                  <c:v>22256.0</c:v>
                </c:pt>
                <c:pt idx="5">
                  <c:v>23461.0</c:v>
                </c:pt>
                <c:pt idx="6">
                  <c:v>20747.0</c:v>
                </c:pt>
                <c:pt idx="7">
                  <c:v>19740.0</c:v>
                </c:pt>
                <c:pt idx="8">
                  <c:v>15734.0</c:v>
                </c:pt>
                <c:pt idx="9">
                  <c:v>19503.0</c:v>
                </c:pt>
                <c:pt idx="10">
                  <c:v>19134.0</c:v>
                </c:pt>
                <c:pt idx="11">
                  <c:v>17444.0</c:v>
                </c:pt>
                <c:pt idx="12">
                  <c:v>13373.0</c:v>
                </c:pt>
                <c:pt idx="13">
                  <c:v>11795.0</c:v>
                </c:pt>
                <c:pt idx="14">
                  <c:v>11840.0</c:v>
                </c:pt>
                <c:pt idx="15">
                  <c:v>12166.0</c:v>
                </c:pt>
                <c:pt idx="16">
                  <c:v>10779.0</c:v>
                </c:pt>
                <c:pt idx="17">
                  <c:v>10753.0</c:v>
                </c:pt>
                <c:pt idx="18">
                  <c:v>9524.0</c:v>
                </c:pt>
                <c:pt idx="19">
                  <c:v>8266.0</c:v>
                </c:pt>
                <c:pt idx="20">
                  <c:v>5224.0</c:v>
                </c:pt>
                <c:pt idx="21">
                  <c:v>5293.0</c:v>
                </c:pt>
                <c:pt idx="22">
                  <c:v>8167.0</c:v>
                </c:pt>
                <c:pt idx="23">
                  <c:v>325.0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10B-46A4-8277-35A2DA128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3519888"/>
        <c:axId val="-40732288"/>
      </c:barChart>
      <c:catAx>
        <c:axId val="-9351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732288"/>
        <c:crosses val="autoZero"/>
        <c:auto val="1"/>
        <c:lblAlgn val="ctr"/>
        <c:lblOffset val="100"/>
        <c:noMultiLvlLbl val="0"/>
      </c:catAx>
      <c:valAx>
        <c:axId val="-40732288"/>
        <c:scaling>
          <c:logBase val="10.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E+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51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5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6/11/17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6/11/17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F22A-2C15-CB4B-A439-377E2FE6E35F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2.2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CBB</a:t>
            </a:r>
            <a:r>
              <a:rPr lang="zh-CN" altLang="en-US" dirty="0" smtClean="0"/>
              <a:t> </a:t>
            </a:r>
            <a:r>
              <a:rPr lang="en-US" altLang="zh-CN" dirty="0" smtClean="0"/>
              <a:t>752</a:t>
            </a:r>
          </a:p>
          <a:p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5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Gained and lost PAM sites due to SNPs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38150"/>
              </p:ext>
            </p:extLst>
          </p:nvPr>
        </p:nvGraphicFramePr>
        <p:xfrm>
          <a:off x="628650" y="1825625"/>
          <a:ext cx="7886700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351873999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9248487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920929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90775126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151732325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97452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</a:t>
                      </a:r>
                      <a:r>
                        <a:rPr lang="en-US" sz="2000" u="none" strike="noStrike" dirty="0" err="1">
                          <a:effectLst/>
                        </a:rPr>
                        <a:t>chrom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change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</a:t>
                      </a:r>
                      <a:r>
                        <a:rPr lang="en-US" sz="2000" u="none" strike="noStrike" dirty="0" err="1">
                          <a:effectLst/>
                        </a:rPr>
                        <a:t>chrom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change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:a16="http://schemas.microsoft.com/office/drawing/2014/main" xmlns="" val="98330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58209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79049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:a16="http://schemas.microsoft.com/office/drawing/2014/main" xmlns="" val="6918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65743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88176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:a16="http://schemas.microsoft.com/office/drawing/2014/main" xmlns="" val="33069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74553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91473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:a16="http://schemas.microsoft.com/office/drawing/2014/main" xmlns="" val="187814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122813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91474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:a16="http://schemas.microsoft.com/office/drawing/2014/main" xmlns="" val="365264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127489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101266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:a16="http://schemas.microsoft.com/office/drawing/2014/main" xmlns="" val="19960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230057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133482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:a16="http://schemas.microsoft.com/office/drawing/2014/main" xmlns="" val="75038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250232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239162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:a16="http://schemas.microsoft.com/office/drawing/2014/main" xmlns="" val="2176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537535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239163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:a16="http://schemas.microsoft.com/office/drawing/2014/main" xmlns="" val="31433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537536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242424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:a16="http://schemas.microsoft.com/office/drawing/2014/main" xmlns="" val="3677157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55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SNPs on PAM sites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C542B712-97DE-4882-9ABA-B40F0D87E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864156"/>
              </p:ext>
            </p:extLst>
          </p:nvPr>
        </p:nvGraphicFramePr>
        <p:xfrm>
          <a:off x="885825" y="1490871"/>
          <a:ext cx="7372350" cy="4686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765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I/O</a:t>
            </a:r>
          </a:p>
          <a:p>
            <a:r>
              <a:rPr lang="en-US" dirty="0" smtClean="0"/>
              <a:t>Find PAM Sites</a:t>
            </a:r>
          </a:p>
          <a:p>
            <a:pPr lvl="1"/>
            <a:r>
              <a:rPr lang="en-US" dirty="0" smtClean="0"/>
              <a:t>Look for 5’-NGG-3’ and 3’-CCN-5’ motifs on each chromosome</a:t>
            </a:r>
          </a:p>
          <a:p>
            <a:r>
              <a:rPr lang="en-US" dirty="0" smtClean="0"/>
              <a:t>Compare Sets</a:t>
            </a:r>
          </a:p>
          <a:p>
            <a:pPr lvl="1"/>
            <a:r>
              <a:rPr lang="en-US" dirty="0" smtClean="0"/>
              <a:t>Append 20 NTs upstream for specificity</a:t>
            </a:r>
          </a:p>
          <a:p>
            <a:pPr lvl="1"/>
            <a:r>
              <a:rPr lang="en-US" dirty="0" smtClean="0"/>
              <a:t>Find intersection of </a:t>
            </a:r>
            <a:r>
              <a:rPr lang="en-US" dirty="0" err="1" smtClean="0"/>
              <a:t>Zimmerome</a:t>
            </a:r>
            <a:r>
              <a:rPr lang="en-US" dirty="0" smtClean="0"/>
              <a:t> and reference genome </a:t>
            </a:r>
            <a:r>
              <a:rPr lang="en-US" dirty="0" err="1" smtClean="0"/>
              <a:t>PAM+gRNA</a:t>
            </a:r>
            <a:r>
              <a:rPr lang="en-US" dirty="0" smtClean="0"/>
              <a:t> sequences</a:t>
            </a:r>
          </a:p>
        </p:txBody>
      </p:sp>
    </p:spTree>
    <p:extLst>
      <p:ext uri="{BB962C8B-B14F-4D97-AF65-F5344CB8AC3E}">
        <p14:creationId xmlns:p14="http://schemas.microsoft.com/office/powerpoint/2010/main" val="60848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265148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Many but not all reference PAM sites with matched upstream sequences are present in the </a:t>
            </a:r>
            <a:r>
              <a:rPr lang="en-US" dirty="0" err="1" smtClean="0"/>
              <a:t>Zimmerome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85" y="1166019"/>
            <a:ext cx="649251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7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Calculate the </a:t>
            </a:r>
            <a:r>
              <a:rPr lang="en-US" dirty="0" err="1" smtClean="0"/>
              <a:t>sgRNA</a:t>
            </a:r>
            <a:r>
              <a:rPr lang="en-US" dirty="0" smtClean="0"/>
              <a:t> libraries for the reference genome and Carl’s genome. How different are these two sets?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76"/>
            <a:ext cx="8229600" cy="1143000"/>
          </a:xfrm>
        </p:spPr>
        <p:txBody>
          <a:bodyPr/>
          <a:lstStyle/>
          <a:p>
            <a:r>
              <a:rPr lang="en-US" dirty="0" smtClean="0"/>
              <a:t>Goal of pipeline: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660"/>
            <a:ext cx="8229600" cy="4525963"/>
          </a:xfrm>
        </p:spPr>
        <p:txBody>
          <a:bodyPr/>
          <a:lstStyle/>
          <a:p>
            <a:r>
              <a:rPr lang="en-US" dirty="0" smtClean="0"/>
              <a:t>Generate single guide RNA (</a:t>
            </a:r>
            <a:r>
              <a:rPr lang="en-US" dirty="0" err="1" smtClean="0"/>
              <a:t>sgRNA</a:t>
            </a:r>
            <a:r>
              <a:rPr lang="en-US" dirty="0" smtClean="0"/>
              <a:t>) libraries from Carl’s genome and compare it to the reference genome</a:t>
            </a:r>
          </a:p>
          <a:p>
            <a:pPr lvl="1"/>
            <a:r>
              <a:rPr lang="en-US" dirty="0" smtClean="0"/>
              <a:t>Two genome files for Carl: maternal and paternal</a:t>
            </a:r>
          </a:p>
          <a:p>
            <a:pPr lvl="1"/>
            <a:r>
              <a:rPr lang="en-US" dirty="0" smtClean="0"/>
              <a:t>One reference genome: 37</a:t>
            </a:r>
            <a:endParaRPr lang="en-US" dirty="0"/>
          </a:p>
        </p:txBody>
      </p:sp>
      <p:pic>
        <p:nvPicPr>
          <p:cNvPr id="4" name="Picture 3" descr="Screen Shot 2017-05-11 at 8.39.2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1" r="2694"/>
          <a:stretch/>
        </p:blipFill>
        <p:spPr>
          <a:xfrm>
            <a:off x="1658162" y="3960982"/>
            <a:ext cx="6007828" cy="288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GuideScan</a:t>
            </a:r>
            <a:r>
              <a:rPr lang="en-US" dirty="0" smtClean="0"/>
              <a:t> Software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Dependencies:</a:t>
            </a:r>
          </a:p>
          <a:p>
            <a:pPr lvl="1"/>
            <a:r>
              <a:rPr lang="en-US" dirty="0" err="1" smtClean="0"/>
              <a:t>samtools</a:t>
            </a:r>
            <a:r>
              <a:rPr lang="en-US" dirty="0" smtClean="0"/>
              <a:t>==1.3.1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ysam</a:t>
            </a:r>
            <a:r>
              <a:rPr lang="en-US" dirty="0" smtClean="0"/>
              <a:t>==0.8.3, </a:t>
            </a:r>
            <a:r>
              <a:rPr lang="en-US" dirty="0" err="1" smtClean="0"/>
              <a:t>pyfaidx</a:t>
            </a:r>
            <a:r>
              <a:rPr lang="en-US" dirty="0" smtClean="0"/>
              <a:t>==0.4.7.1, </a:t>
            </a:r>
            <a:r>
              <a:rPr lang="en-US" dirty="0" err="1" smtClean="0"/>
              <a:t>bx</a:t>
            </a:r>
            <a:r>
              <a:rPr lang="en-US" dirty="0" smtClean="0"/>
              <a:t>-python==0.7.3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iopython</a:t>
            </a:r>
            <a:r>
              <a:rPr lang="en-US" dirty="0" smtClean="0"/>
              <a:t>&gt;=1.66</a:t>
            </a:r>
          </a:p>
          <a:p>
            <a:pPr lvl="1"/>
            <a:r>
              <a:rPr lang="en-US" dirty="0" err="1" smtClean="0"/>
              <a:t>Sklearn</a:t>
            </a:r>
            <a:r>
              <a:rPr lang="en-US" dirty="0" smtClean="0"/>
              <a:t>==0.16.1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5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222"/>
            <a:ext cx="8229600" cy="1143000"/>
          </a:xfrm>
        </p:spPr>
        <p:txBody>
          <a:bodyPr/>
          <a:lstStyle/>
          <a:p>
            <a:r>
              <a:rPr lang="en-US" dirty="0" err="1" smtClean="0"/>
              <a:t>GuideScan</a:t>
            </a:r>
            <a:r>
              <a:rPr lang="en-US" dirty="0" smtClean="0"/>
              <a:t>: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42"/>
            <a:ext cx="8229600" cy="4525963"/>
          </a:xfrm>
        </p:spPr>
        <p:txBody>
          <a:bodyPr/>
          <a:lstStyle/>
          <a:p>
            <a:pPr lvl="1"/>
            <a:r>
              <a:rPr lang="en-US" dirty="0" smtClean="0"/>
              <a:t>.</a:t>
            </a:r>
            <a:r>
              <a:rPr lang="en-US" dirty="0" err="1" smtClean="0"/>
              <a:t>fasta</a:t>
            </a:r>
            <a:r>
              <a:rPr lang="en-US" dirty="0" smtClean="0"/>
              <a:t> (or .</a:t>
            </a:r>
            <a:r>
              <a:rPr lang="en-US" dirty="0" err="1" smtClean="0"/>
              <a:t>fa</a:t>
            </a:r>
            <a:r>
              <a:rPr lang="en-US" dirty="0" smtClean="0"/>
              <a:t>) file of genome</a:t>
            </a:r>
          </a:p>
          <a:p>
            <a:pPr lvl="1"/>
            <a:r>
              <a:rPr lang="en-US" dirty="0" err="1" smtClean="0"/>
              <a:t>gRNA</a:t>
            </a:r>
            <a:r>
              <a:rPr lang="en-US" dirty="0" smtClean="0"/>
              <a:t> sequence length (20 – 100 bases, excluding PAM site)</a:t>
            </a:r>
          </a:p>
          <a:p>
            <a:pPr lvl="1"/>
            <a:r>
              <a:rPr lang="en-US" dirty="0" smtClean="0"/>
              <a:t>Alternative PAM sequence</a:t>
            </a:r>
          </a:p>
          <a:p>
            <a:pPr lvl="1"/>
            <a:r>
              <a:rPr lang="en-US" dirty="0" smtClean="0"/>
              <a:t>Chromosomes (list, comma separated)</a:t>
            </a:r>
          </a:p>
          <a:p>
            <a:pPr lvl="1"/>
            <a:r>
              <a:rPr lang="en-US" dirty="0" smtClean="0"/>
              <a:t>Min and Max allowed mismatches for off-target statistics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7-05-11 at 8.3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491025"/>
            <a:ext cx="8509137" cy="2247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6864573" y="2403769"/>
            <a:ext cx="409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Perez et. </a:t>
            </a:r>
            <a:r>
              <a:rPr lang="en-US" dirty="0"/>
              <a:t>a</a:t>
            </a:r>
            <a:r>
              <a:rPr lang="en-US" dirty="0" smtClean="0"/>
              <a:t>l., Nature Biotechnology,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2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GuideScan</a:t>
            </a:r>
            <a:r>
              <a:rPr lang="en-US" dirty="0" smtClean="0"/>
              <a:t>: 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Target site coordinates (start and end)</a:t>
            </a:r>
          </a:p>
          <a:p>
            <a:pPr lvl="1"/>
            <a:r>
              <a:rPr lang="en-US" dirty="0" err="1" smtClean="0"/>
              <a:t>sgRNA</a:t>
            </a:r>
            <a:r>
              <a:rPr lang="en-US" dirty="0" smtClean="0"/>
              <a:t> sequence</a:t>
            </a:r>
          </a:p>
          <a:p>
            <a:pPr lvl="1"/>
            <a:r>
              <a:rPr lang="en-US" dirty="0" smtClean="0"/>
              <a:t>For a given </a:t>
            </a:r>
            <a:r>
              <a:rPr lang="en-US" dirty="0" err="1" smtClean="0"/>
              <a:t>sgRNA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Off target sites, </a:t>
            </a:r>
            <a:r>
              <a:rPr lang="en-US" dirty="0" err="1" smtClean="0"/>
              <a:t>gRNA</a:t>
            </a:r>
            <a:r>
              <a:rPr lang="en-US" dirty="0" smtClean="0"/>
              <a:t> sequence, (M:N</a:t>
            </a:r>
            <a:r>
              <a:rPr lang="en-US" baseline="-25000" dirty="0" smtClean="0"/>
              <a:t>M</a:t>
            </a:r>
            <a:r>
              <a:rPr lang="en-US" dirty="0" smtClean="0"/>
              <a:t>|Q:N</a:t>
            </a:r>
            <a:r>
              <a:rPr lang="en-US" baseline="-25000" dirty="0" smtClean="0"/>
              <a:t>Q</a:t>
            </a:r>
            <a:r>
              <a:rPr lang="en-US" dirty="0" smtClean="0"/>
              <a:t> )</a:t>
            </a:r>
          </a:p>
          <a:p>
            <a:pPr lvl="3"/>
            <a:r>
              <a:rPr lang="en-US" dirty="0" smtClean="0"/>
              <a:t>M = number of allowed mismatches (min) within </a:t>
            </a:r>
            <a:r>
              <a:rPr lang="en-US" dirty="0" err="1" smtClean="0"/>
              <a:t>gRNA</a:t>
            </a:r>
            <a:r>
              <a:rPr lang="en-US" dirty="0" smtClean="0"/>
              <a:t> sequence to be considered the </a:t>
            </a:r>
            <a:r>
              <a:rPr lang="en-US" dirty="0" err="1" smtClean="0"/>
              <a:t>gRNA</a:t>
            </a:r>
            <a:r>
              <a:rPr lang="en-US" dirty="0" smtClean="0"/>
              <a:t>, N</a:t>
            </a:r>
            <a:r>
              <a:rPr lang="en-US" baseline="-25000" dirty="0" smtClean="0"/>
              <a:t>M</a:t>
            </a:r>
            <a:r>
              <a:rPr lang="en-US" dirty="0" smtClean="0"/>
              <a:t> is the number of times it occurs</a:t>
            </a:r>
          </a:p>
          <a:p>
            <a:pPr lvl="3"/>
            <a:r>
              <a:rPr lang="en-US" dirty="0" smtClean="0"/>
              <a:t>Q = number of mismatches to sequence to be considered off-target site, N</a:t>
            </a:r>
            <a:r>
              <a:rPr lang="en-US" baseline="-25000" dirty="0" smtClean="0"/>
              <a:t>Q</a:t>
            </a:r>
            <a:r>
              <a:rPr lang="en-US" dirty="0" smtClean="0"/>
              <a:t> is the number of </a:t>
            </a:r>
            <a:r>
              <a:rPr lang="en-US" dirty="0" err="1" smtClean="0"/>
              <a:t>occurances</a:t>
            </a:r>
            <a:endParaRPr lang="en-US" dirty="0" smtClean="0"/>
          </a:p>
          <a:p>
            <a:pPr lvl="2"/>
            <a:r>
              <a:rPr lang="en-US" dirty="0" smtClean="0"/>
              <a:t>Cutting efficiency score, specificity score for ea. OT site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17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sgRNA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Zimmer_mom</a:t>
            </a:r>
            <a:endParaRPr lang="en-US" dirty="0" smtClean="0"/>
          </a:p>
          <a:p>
            <a:r>
              <a:rPr lang="en-US" dirty="0" err="1" smtClean="0"/>
              <a:t>Zimmer_dad</a:t>
            </a:r>
            <a:endParaRPr lang="en-US" dirty="0" smtClean="0"/>
          </a:p>
          <a:p>
            <a:r>
              <a:rPr lang="en-US" dirty="0" smtClean="0"/>
              <a:t>Human reference genome 37</a:t>
            </a:r>
          </a:p>
          <a:p>
            <a:endParaRPr lang="en-US" dirty="0"/>
          </a:p>
          <a:p>
            <a:r>
              <a:rPr lang="en-US" dirty="0" smtClean="0"/>
              <a:t>Chromosome 18</a:t>
            </a:r>
          </a:p>
          <a:p>
            <a:r>
              <a:rPr lang="en-US" dirty="0" smtClean="0"/>
              <a:t>20 base-long </a:t>
            </a:r>
            <a:r>
              <a:rPr lang="en-US" dirty="0" err="1" smtClean="0"/>
              <a:t>gRNA</a:t>
            </a:r>
            <a:r>
              <a:rPr lang="en-US" dirty="0" smtClean="0"/>
              <a:t> sequences</a:t>
            </a:r>
          </a:p>
          <a:p>
            <a:r>
              <a:rPr lang="en-US" dirty="0" smtClean="0"/>
              <a:t>Canonical PAM sequence NGG</a:t>
            </a:r>
          </a:p>
          <a:p>
            <a:r>
              <a:rPr lang="en-US" dirty="0" smtClean="0"/>
              <a:t>~5.75 M </a:t>
            </a:r>
            <a:r>
              <a:rPr lang="en-US" dirty="0" err="1" smtClean="0"/>
              <a:t>gRNA</a:t>
            </a:r>
            <a:r>
              <a:rPr lang="en-US" dirty="0" smtClean="0"/>
              <a:t> for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8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034" y="0"/>
            <a:ext cx="731367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CRISPR and personal genomics: The impact of SNPs on </a:t>
            </a:r>
            <a:r>
              <a:rPr lang="en-US" dirty="0" err="1" smtClean="0"/>
              <a:t>sgRNA</a:t>
            </a:r>
            <a:r>
              <a:rPr lang="en-US" dirty="0" smtClean="0"/>
              <a:t> sets and off target mutations.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1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17" y="0"/>
            <a:ext cx="9184017" cy="68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57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6033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Unique to each library:</a:t>
            </a:r>
          </a:p>
          <a:p>
            <a:pPr lvl="1"/>
            <a:r>
              <a:rPr lang="en-US" dirty="0" smtClean="0"/>
              <a:t>Mom: 1.05% of 5,752,892 </a:t>
            </a:r>
          </a:p>
          <a:p>
            <a:pPr lvl="1"/>
            <a:r>
              <a:rPr lang="en-US" dirty="0" smtClean="0"/>
              <a:t>Dad: 1.06% of 5,752,994</a:t>
            </a:r>
          </a:p>
          <a:p>
            <a:pPr lvl="1"/>
            <a:r>
              <a:rPr lang="en-US" dirty="0" smtClean="0"/>
              <a:t>Ref: 1.37%  of 5,752,877</a:t>
            </a:r>
          </a:p>
          <a:p>
            <a:endParaRPr lang="en-US" dirty="0"/>
          </a:p>
          <a:p>
            <a:r>
              <a:rPr lang="en-US" dirty="0" smtClean="0"/>
              <a:t>5.557 M </a:t>
            </a:r>
            <a:r>
              <a:rPr lang="en-US" dirty="0" err="1" smtClean="0"/>
              <a:t>gRNAs</a:t>
            </a:r>
            <a:r>
              <a:rPr lang="en-US" dirty="0" smtClean="0"/>
              <a:t> in common</a:t>
            </a:r>
          </a:p>
        </p:txBody>
      </p:sp>
    </p:spTree>
    <p:extLst>
      <p:ext uri="{BB962C8B-B14F-4D97-AF65-F5344CB8AC3E}">
        <p14:creationId xmlns:p14="http://schemas.microsoft.com/office/powerpoint/2010/main" val="1058757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Maternal-Reference:</a:t>
            </a:r>
          </a:p>
          <a:p>
            <a:pPr lvl="1"/>
            <a:r>
              <a:rPr lang="en-US" dirty="0" smtClean="0"/>
              <a:t>58,541</a:t>
            </a:r>
          </a:p>
          <a:p>
            <a:r>
              <a:rPr lang="en-US" dirty="0" smtClean="0"/>
              <a:t>Paternal-Reference:</a:t>
            </a:r>
          </a:p>
          <a:p>
            <a:pPr lvl="1"/>
            <a:r>
              <a:rPr lang="en-US" dirty="0" smtClean="0"/>
              <a:t>57,852</a:t>
            </a:r>
          </a:p>
          <a:p>
            <a:r>
              <a:rPr lang="en-US" dirty="0" smtClean="0"/>
              <a:t>Maternal-Paternal</a:t>
            </a:r>
          </a:p>
          <a:p>
            <a:pPr lvl="1"/>
            <a:r>
              <a:rPr lang="en-US" dirty="0" smtClean="0"/>
              <a:t>76,282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Zimmer mom and dad have slightly more in common than with either does with the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0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How might SNPs in Carl’s genome impact the use of CRISPR as a treatment? Discuss how individual SNPs would impact the off-target effects in the presence of the SNP.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6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09 at 5.02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86" r="-32086"/>
          <a:stretch>
            <a:fillRect/>
          </a:stretch>
        </p:blipFill>
        <p:spPr>
          <a:xfrm>
            <a:off x="-1662982" y="0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182716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5-09 at 5.59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5" r="-1485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03996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 smtClean="0"/>
              <a:t>Overall, the best way to avoid SNPs causing both undesired off-target effects or decreased therapeutic efficiency is probably through thorough sequencing and screening of the patient’s genome prior to construction of CRISPR </a:t>
            </a:r>
            <a:r>
              <a:rPr lang="en-US" b="1" dirty="0" err="1" smtClean="0"/>
              <a:t>gRNA</a:t>
            </a:r>
            <a:r>
              <a:rPr lang="en-US" b="1" dirty="0" smtClean="0"/>
              <a:t> sequences.</a:t>
            </a:r>
          </a:p>
        </p:txBody>
      </p:sp>
    </p:spTree>
    <p:extLst>
      <p:ext uri="{BB962C8B-B14F-4D97-AF65-F5344CB8AC3E}">
        <p14:creationId xmlns:p14="http://schemas.microsoft.com/office/powerpoint/2010/main" val="276965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Propose a tool that finds PAM sites in the human reference genome as well as Carl’s genome and compares the similarity of the two sets.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commonly used CRISPR/Cas9 PAM sites: </a:t>
            </a:r>
            <a:r>
              <a:rPr lang="en-US" i="1" dirty="0" smtClean="0"/>
              <a:t>NGG</a:t>
            </a:r>
            <a:r>
              <a:rPr lang="en-US" dirty="0" smtClean="0"/>
              <a:t> as example</a:t>
            </a:r>
          </a:p>
          <a:p>
            <a:r>
              <a:rPr lang="en-US" dirty="0" smtClean="0"/>
              <a:t>Find all the </a:t>
            </a:r>
            <a:r>
              <a:rPr lang="en-US" i="1" dirty="0" smtClean="0"/>
              <a:t>NGG (GG) </a:t>
            </a:r>
            <a:r>
              <a:rPr lang="en-US" dirty="0" smtClean="0"/>
              <a:t>sites on the reference genome (GRCh37)</a:t>
            </a:r>
          </a:p>
          <a:p>
            <a:r>
              <a:rPr lang="en-US" dirty="0" smtClean="0"/>
              <a:t>Find all the </a:t>
            </a:r>
            <a:r>
              <a:rPr lang="en-US" i="1" dirty="0" smtClean="0"/>
              <a:t>NGG (GG) </a:t>
            </a:r>
            <a:r>
              <a:rPr lang="en-US" dirty="0" smtClean="0"/>
              <a:t>sites on the altered genome (</a:t>
            </a:r>
            <a:r>
              <a:rPr lang="en-US" dirty="0" err="1" smtClean="0"/>
              <a:t>Zimmerome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Compare the </a:t>
            </a:r>
            <a:r>
              <a:rPr lang="en-US" i="1" dirty="0" smtClean="0"/>
              <a:t>NGG </a:t>
            </a:r>
            <a:r>
              <a:rPr lang="en-US" dirty="0" smtClean="0"/>
              <a:t>distribution on the two genomes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5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49" y="1767711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uneven distribution of </a:t>
            </a:r>
            <a:r>
              <a:rPr lang="en-US" i="1" dirty="0"/>
              <a:t>NGG</a:t>
            </a:r>
            <a:r>
              <a:rPr lang="en-US" dirty="0"/>
              <a:t>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7" y="1750044"/>
            <a:ext cx="4389129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8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620</Words>
  <Application>Microsoft Macintosh PowerPoint</Application>
  <PresentationFormat>On-screen Show (4:3)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宋体</vt:lpstr>
      <vt:lpstr>Arial</vt:lpstr>
      <vt:lpstr>Office Theme</vt:lpstr>
      <vt:lpstr>Project 2.2</vt:lpstr>
      <vt:lpstr>PowerPoint Presentation</vt:lpstr>
      <vt:lpstr>Writing</vt:lpstr>
      <vt:lpstr>PowerPoint Presentation</vt:lpstr>
      <vt:lpstr>PowerPoint Presentation</vt:lpstr>
      <vt:lpstr>PowerPoint Presentation</vt:lpstr>
      <vt:lpstr>Coding</vt:lpstr>
      <vt:lpstr>Coding idea</vt:lpstr>
      <vt:lpstr>The uneven distribution of NGGs</vt:lpstr>
      <vt:lpstr>Gained and lost PAM sites due to SNPs</vt:lpstr>
      <vt:lpstr>Influence of SNPs on PAM sites</vt:lpstr>
      <vt:lpstr>Coding: Approach</vt:lpstr>
      <vt:lpstr>Coding Results</vt:lpstr>
      <vt:lpstr>Pipeline</vt:lpstr>
      <vt:lpstr>Goal of pipeline:</vt:lpstr>
      <vt:lpstr>GuideScan Software Implementation</vt:lpstr>
      <vt:lpstr>GuideScan: Inputs</vt:lpstr>
      <vt:lpstr>GuideScan: Inputs and Outputs</vt:lpstr>
      <vt:lpstr>Our sgRNA Libraries</vt:lpstr>
      <vt:lpstr>PowerPoint Presentation</vt:lpstr>
      <vt:lpstr>What we found</vt:lpstr>
      <vt:lpstr>What we found</vt:lpstr>
    </vt:vector>
  </TitlesOfParts>
  <Company>Mount Holyoke College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1.2</dc:title>
  <dc:creator>Olivia Justynski</dc:creator>
  <cp:lastModifiedBy>Mengting Gu</cp:lastModifiedBy>
  <cp:revision>12</cp:revision>
  <dcterms:created xsi:type="dcterms:W3CDTF">2017-05-09T20:06:49Z</dcterms:created>
  <dcterms:modified xsi:type="dcterms:W3CDTF">2017-06-11T19:40:33Z</dcterms:modified>
</cp:coreProperties>
</file>