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4"/>
    <p:restoredTop sz="94697"/>
  </p:normalViewPr>
  <p:slideViewPr>
    <p:cSldViewPr snapToGrid="0" snapToObjects="1">
      <p:cViewPr varScale="1">
        <p:scale>
          <a:sx n="80" d="100"/>
          <a:sy n="80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Chawla</a:t>
            </a:r>
            <a:r>
              <a:rPr lang="en-US" dirty="0" smtClean="0"/>
              <a:t>, Amber Jessop, Olivia Justynski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smtClean="0"/>
              <a:t>R Bioconductor </a:t>
            </a:r>
            <a:r>
              <a:rPr lang="en-US" dirty="0" err="1" smtClean="0"/>
              <a:t>BioString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 err="1" smtClean="0"/>
              <a:t>BioString</a:t>
            </a:r>
            <a:r>
              <a:rPr lang="en-US" dirty="0" smtClean="0"/>
              <a:t> methods for memory-optimized pattern searching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Subsample first 1000 reference PAM sites and first 1000 Z PAM sites per chromosome to alleviate runtime and memory constraints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5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42" y="1600200"/>
            <a:ext cx="6492515" cy="4525963"/>
          </a:xfrm>
        </p:spPr>
      </p:pic>
      <p:sp>
        <p:nvSpPr>
          <p:cNvPr id="5" name="Rectangle 4"/>
          <p:cNvSpPr/>
          <p:nvPr/>
        </p:nvSpPr>
        <p:spPr>
          <a:xfrm>
            <a:off x="7146758" y="3585411"/>
            <a:ext cx="671499" cy="1540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 Z’s genome seems to have most PAM sites preserved</a:t>
            </a:r>
          </a:p>
          <a:p>
            <a:pPr lvl="1"/>
            <a:r>
              <a:rPr lang="en-US" dirty="0" smtClean="0"/>
              <a:t>The method presented here underestimates preservation because CRISPR does not require perfectly matched guides</a:t>
            </a:r>
          </a:p>
          <a:p>
            <a:pPr lvl="1"/>
            <a:r>
              <a:rPr lang="en-US" dirty="0" err="1" smtClean="0"/>
              <a:t>Downsampling</a:t>
            </a:r>
            <a:r>
              <a:rPr lang="en-US" dirty="0" smtClean="0"/>
              <a:t> to 23,000 PAM sites (from several million) is likely to bias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6"/>
            <a:ext cx="8229600" cy="1143000"/>
          </a:xfrm>
        </p:spPr>
        <p:txBody>
          <a:bodyPr/>
          <a:lstStyle/>
          <a:p>
            <a:r>
              <a:rPr lang="en-US" dirty="0" smtClean="0"/>
              <a:t>Goal of pipeline: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660"/>
            <a:ext cx="8229600" cy="4525963"/>
          </a:xfrm>
        </p:spPr>
        <p:txBody>
          <a:bodyPr/>
          <a:lstStyle/>
          <a:p>
            <a:r>
              <a:rPr lang="en-US" dirty="0" smtClean="0"/>
              <a:t>Generate single guide RNA (</a:t>
            </a:r>
            <a:r>
              <a:rPr lang="en-US" dirty="0" err="1" smtClean="0"/>
              <a:t>sgRNA</a:t>
            </a:r>
            <a:r>
              <a:rPr lang="en-US" dirty="0" smtClean="0"/>
              <a:t>) libraries from Carl’s genome and compare it to the reference genome</a:t>
            </a:r>
          </a:p>
          <a:p>
            <a:pPr lvl="1"/>
            <a:r>
              <a:rPr lang="en-US" dirty="0" smtClean="0"/>
              <a:t>Two genome files for Carl: maternal and paternal</a:t>
            </a:r>
          </a:p>
          <a:p>
            <a:pPr lvl="1"/>
            <a:r>
              <a:rPr lang="en-US" dirty="0" smtClean="0"/>
              <a:t>One reference genome: 37</a:t>
            </a:r>
            <a:endParaRPr lang="en-US" dirty="0"/>
          </a:p>
        </p:txBody>
      </p:sp>
      <p:pic>
        <p:nvPicPr>
          <p:cNvPr id="4" name="Picture 3" descr="Screen Shot 2017-05-11 at 8.3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r="2694"/>
          <a:stretch/>
        </p:blipFill>
        <p:spPr>
          <a:xfrm>
            <a:off x="1658162" y="3960982"/>
            <a:ext cx="6007828" cy="28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GuideScan</a:t>
            </a:r>
            <a:r>
              <a:rPr lang="en-US" dirty="0" smtClean="0"/>
              <a:t> 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==1.3.1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==0.8.3, </a:t>
            </a:r>
            <a:r>
              <a:rPr lang="en-US" dirty="0" err="1" smtClean="0"/>
              <a:t>pyfaidx</a:t>
            </a:r>
            <a:r>
              <a:rPr lang="en-US" dirty="0" smtClean="0"/>
              <a:t>==0.4.7.1, </a:t>
            </a:r>
            <a:r>
              <a:rPr lang="en-US" dirty="0" err="1" smtClean="0"/>
              <a:t>bx</a:t>
            </a:r>
            <a:r>
              <a:rPr lang="en-US" dirty="0" smtClean="0"/>
              <a:t>-python==0.7.3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iopython</a:t>
            </a:r>
            <a:r>
              <a:rPr lang="en-US" dirty="0" smtClean="0"/>
              <a:t>&gt;=1.66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==0.16.1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22"/>
            <a:ext cx="8229600" cy="1143000"/>
          </a:xfrm>
        </p:spPr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42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(or .</a:t>
            </a:r>
            <a:r>
              <a:rPr lang="en-US" dirty="0" err="1" smtClean="0"/>
              <a:t>fa</a:t>
            </a:r>
            <a:r>
              <a:rPr lang="en-US" dirty="0" smtClean="0"/>
              <a:t>) file of genome</a:t>
            </a:r>
          </a:p>
          <a:p>
            <a:pPr lvl="1"/>
            <a:r>
              <a:rPr lang="en-US" dirty="0" err="1" smtClean="0"/>
              <a:t>gRNA</a:t>
            </a:r>
            <a:r>
              <a:rPr lang="en-US" dirty="0" smtClean="0"/>
              <a:t> sequence length (20 – 100 bases, excluding PAM site)</a:t>
            </a:r>
          </a:p>
          <a:p>
            <a:pPr lvl="1"/>
            <a:r>
              <a:rPr lang="en-US" dirty="0" smtClean="0"/>
              <a:t>Alternative PAM sequence</a:t>
            </a:r>
          </a:p>
          <a:p>
            <a:pPr lvl="1"/>
            <a:r>
              <a:rPr lang="en-US" dirty="0" smtClean="0"/>
              <a:t>Chromosomes (list, comma separated)</a:t>
            </a:r>
          </a:p>
          <a:p>
            <a:pPr lvl="1"/>
            <a:r>
              <a:rPr lang="en-US" dirty="0" smtClean="0"/>
              <a:t>Min and Max allowed mismatches for off-target statistics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05-11 at 8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491025"/>
            <a:ext cx="8509137" cy="2247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864573" y="2403769"/>
            <a:ext cx="40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Perez et. </a:t>
            </a:r>
            <a:r>
              <a:rPr lang="en-US" dirty="0"/>
              <a:t>a</a:t>
            </a:r>
            <a:r>
              <a:rPr lang="en-US" dirty="0" smtClean="0"/>
              <a:t>l., Nature Biotechnology,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Target site coordinates (start and end)</a:t>
            </a:r>
          </a:p>
          <a:p>
            <a:pPr lvl="1"/>
            <a:r>
              <a:rPr lang="en-US" dirty="0" err="1" smtClean="0"/>
              <a:t>sgRNA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For a given </a:t>
            </a:r>
            <a:r>
              <a:rPr lang="en-US" dirty="0" err="1" smtClean="0"/>
              <a:t>sgRNA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 target sites, </a:t>
            </a:r>
            <a:r>
              <a:rPr lang="en-US" dirty="0" err="1" smtClean="0"/>
              <a:t>gRNA</a:t>
            </a:r>
            <a:r>
              <a:rPr lang="en-US" dirty="0" smtClean="0"/>
              <a:t> sequence, (M:N</a:t>
            </a:r>
            <a:r>
              <a:rPr lang="en-US" baseline="-25000" dirty="0" smtClean="0"/>
              <a:t>M</a:t>
            </a:r>
            <a:r>
              <a:rPr lang="en-US" dirty="0" smtClean="0"/>
              <a:t>|Q:N</a:t>
            </a:r>
            <a:r>
              <a:rPr lang="en-US" baseline="-25000" dirty="0" smtClean="0"/>
              <a:t>Q</a:t>
            </a:r>
            <a:r>
              <a:rPr lang="en-US" dirty="0" smtClean="0"/>
              <a:t> )</a:t>
            </a:r>
          </a:p>
          <a:p>
            <a:pPr lvl="3"/>
            <a:r>
              <a:rPr lang="en-US" dirty="0" smtClean="0"/>
              <a:t>M = number of allowed mismatches (min) within </a:t>
            </a:r>
            <a:r>
              <a:rPr lang="en-US" dirty="0" err="1" smtClean="0"/>
              <a:t>gRNA</a:t>
            </a:r>
            <a:r>
              <a:rPr lang="en-US" dirty="0" smtClean="0"/>
              <a:t> sequence to be considered the </a:t>
            </a:r>
            <a:r>
              <a:rPr lang="en-US" dirty="0" err="1" smtClean="0"/>
              <a:t>gRNA</a:t>
            </a:r>
            <a:r>
              <a:rPr lang="en-US" dirty="0" smtClean="0"/>
              <a:t>, N</a:t>
            </a:r>
            <a:r>
              <a:rPr lang="en-US" baseline="-25000" dirty="0" smtClean="0"/>
              <a:t>M</a:t>
            </a:r>
            <a:r>
              <a:rPr lang="en-US" dirty="0" smtClean="0"/>
              <a:t> is the number of times it occurs</a:t>
            </a:r>
          </a:p>
          <a:p>
            <a:pPr lvl="3"/>
            <a:r>
              <a:rPr lang="en-US" dirty="0" smtClean="0"/>
              <a:t>Q = number of mismatches to sequence to be considered off-target site, N</a:t>
            </a:r>
            <a:r>
              <a:rPr lang="en-US" baseline="-25000" dirty="0" smtClean="0"/>
              <a:t>Q</a:t>
            </a:r>
            <a:r>
              <a:rPr lang="en-US" dirty="0" smtClean="0"/>
              <a:t> is the number of </a:t>
            </a:r>
            <a:r>
              <a:rPr lang="en-US" dirty="0" err="1" smtClean="0"/>
              <a:t>occurances</a:t>
            </a:r>
            <a:endParaRPr lang="en-US" dirty="0" smtClean="0"/>
          </a:p>
          <a:p>
            <a:pPr lvl="2"/>
            <a:r>
              <a:rPr lang="en-US" dirty="0" smtClean="0"/>
              <a:t>Cutting efficiency score, specificity score for ea. OT 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1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sgRNA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Zimmer_mom</a:t>
            </a:r>
            <a:endParaRPr lang="en-US" dirty="0" smtClean="0"/>
          </a:p>
          <a:p>
            <a:r>
              <a:rPr lang="en-US" dirty="0" err="1" smtClean="0"/>
              <a:t>Zimmer_dad</a:t>
            </a:r>
            <a:endParaRPr lang="en-US" dirty="0" smtClean="0"/>
          </a:p>
          <a:p>
            <a:r>
              <a:rPr lang="en-US" dirty="0" smtClean="0"/>
              <a:t>Human reference genome 37</a:t>
            </a:r>
          </a:p>
          <a:p>
            <a:endParaRPr lang="en-US" dirty="0"/>
          </a:p>
          <a:p>
            <a:r>
              <a:rPr lang="en-US" dirty="0" smtClean="0"/>
              <a:t>Chromosome 18</a:t>
            </a:r>
          </a:p>
          <a:p>
            <a:r>
              <a:rPr lang="en-US" dirty="0" smtClean="0"/>
              <a:t>20 base-long </a:t>
            </a:r>
            <a:r>
              <a:rPr lang="en-US" dirty="0" err="1" smtClean="0"/>
              <a:t>gRNA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Canonical PAM sequence NGG</a:t>
            </a:r>
          </a:p>
          <a:p>
            <a:r>
              <a:rPr lang="en-US" dirty="0" smtClean="0"/>
              <a:t>~5.75 M </a:t>
            </a:r>
            <a:r>
              <a:rPr lang="en-US" dirty="0" err="1" smtClean="0"/>
              <a:t>gRNA</a:t>
            </a:r>
            <a:r>
              <a:rPr lang="en-US" dirty="0" smtClean="0"/>
              <a:t>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8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7" y="0"/>
            <a:ext cx="9184017" cy="6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19" y="1554846"/>
            <a:ext cx="70104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6033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Unique to each library:</a:t>
            </a:r>
          </a:p>
          <a:p>
            <a:pPr lvl="1"/>
            <a:r>
              <a:rPr lang="en-US" dirty="0" smtClean="0"/>
              <a:t>Mom: 1.05% of 5,752,892 </a:t>
            </a:r>
          </a:p>
          <a:p>
            <a:pPr lvl="1"/>
            <a:r>
              <a:rPr lang="en-US" dirty="0" smtClean="0"/>
              <a:t>Dad: 1.06% of 5,752,994</a:t>
            </a:r>
          </a:p>
          <a:p>
            <a:pPr lvl="1"/>
            <a:r>
              <a:rPr lang="en-US" dirty="0" smtClean="0"/>
              <a:t>Ref: 1.37%  of 5,752,877</a:t>
            </a:r>
          </a:p>
          <a:p>
            <a:endParaRPr lang="en-US" dirty="0"/>
          </a:p>
          <a:p>
            <a:r>
              <a:rPr lang="en-US" dirty="0" smtClean="0"/>
              <a:t>5.557 M </a:t>
            </a:r>
            <a:r>
              <a:rPr lang="en-US" dirty="0" err="1" smtClean="0"/>
              <a:t>gRNAs</a:t>
            </a:r>
            <a:r>
              <a:rPr lang="en-US" dirty="0" smtClean="0"/>
              <a:t> in common</a:t>
            </a:r>
          </a:p>
        </p:txBody>
      </p:sp>
    </p:spTree>
    <p:extLst>
      <p:ext uri="{BB962C8B-B14F-4D97-AF65-F5344CB8AC3E}">
        <p14:creationId xmlns:p14="http://schemas.microsoft.com/office/powerpoint/2010/main" val="105875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19" y="1554846"/>
            <a:ext cx="70104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Maternal-Reference:</a:t>
            </a:r>
          </a:p>
          <a:p>
            <a:pPr lvl="1"/>
            <a:r>
              <a:rPr lang="en-US" dirty="0" smtClean="0"/>
              <a:t>58,541</a:t>
            </a:r>
          </a:p>
          <a:p>
            <a:r>
              <a:rPr lang="en-US" dirty="0" smtClean="0"/>
              <a:t>Paternal-Reference:</a:t>
            </a:r>
          </a:p>
          <a:p>
            <a:pPr lvl="1"/>
            <a:r>
              <a:rPr lang="en-US" dirty="0" smtClean="0"/>
              <a:t>57,852</a:t>
            </a:r>
          </a:p>
          <a:p>
            <a:r>
              <a:rPr lang="en-US" dirty="0" smtClean="0"/>
              <a:t>Maternal-Paternal</a:t>
            </a:r>
          </a:p>
          <a:p>
            <a:pPr lvl="1"/>
            <a:r>
              <a:rPr lang="en-US" dirty="0" smtClean="0"/>
              <a:t>76,282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Zimmer mom and dad have slightly more in common than with either does with the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6.0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42" b="-45942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287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I/O</a:t>
            </a:r>
          </a:p>
          <a:p>
            <a:r>
              <a:rPr lang="en-US" dirty="0" smtClean="0"/>
              <a:t>Find PAM Sites</a:t>
            </a:r>
          </a:p>
          <a:p>
            <a:r>
              <a:rPr lang="en-US" dirty="0" smtClean="0"/>
              <a:t>Compare Sets</a:t>
            </a:r>
          </a:p>
        </p:txBody>
      </p:sp>
    </p:spTree>
    <p:extLst>
      <p:ext uri="{BB962C8B-B14F-4D97-AF65-F5344CB8AC3E}">
        <p14:creationId xmlns:p14="http://schemas.microsoft.com/office/powerpoint/2010/main" val="6084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err="1"/>
              <a:t>SubjectZ’s</a:t>
            </a:r>
            <a:r>
              <a:rPr lang="en-US" dirty="0"/>
              <a:t> genome is aligned against hg37</a:t>
            </a:r>
          </a:p>
          <a:p>
            <a:pPr lvl="1"/>
            <a:r>
              <a:rPr lang="en-US" dirty="0"/>
              <a:t>Read in .fa files for Z and reference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/>
              <a:t>Look for 5’-NGG-3’ and 3’-CCN-5’ motifs on each chromosome (store in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20 NTs upstream for specificity</a:t>
            </a:r>
          </a:p>
          <a:p>
            <a:pPr lvl="1"/>
            <a:r>
              <a:rPr lang="en-US" dirty="0"/>
              <a:t>Find intersection of Z and reference </a:t>
            </a:r>
            <a:r>
              <a:rPr lang="en-US" dirty="0" err="1"/>
              <a:t>PAM+gRNA</a:t>
            </a:r>
            <a:r>
              <a:rPr lang="en-US" dirty="0"/>
              <a:t>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Divide by length of reference set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2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591</Words>
  <Application>Microsoft Macintosh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Coding: Approach</vt:lpstr>
      <vt:lpstr>Coding: Approach</vt:lpstr>
      <vt:lpstr>Coding: Implementation</vt:lpstr>
      <vt:lpstr>Coding Results</vt:lpstr>
      <vt:lpstr>Conclusions</vt:lpstr>
      <vt:lpstr>Pipeline</vt:lpstr>
      <vt:lpstr>Goal of pipeline:</vt:lpstr>
      <vt:lpstr>GuideScan Software Implementation</vt:lpstr>
      <vt:lpstr>GuideScan: Inputs</vt:lpstr>
      <vt:lpstr>GuideScan: Inputs and Outputs</vt:lpstr>
      <vt:lpstr>Our sgRNA Libraries</vt:lpstr>
      <vt:lpstr>PowerPoint Presentation</vt:lpstr>
      <vt:lpstr>What we found</vt:lpstr>
      <vt:lpstr>What we found</vt:lpstr>
    </vt:vector>
  </TitlesOfParts>
  <Company>Mount Holyoke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Amber Hudspeth</cp:lastModifiedBy>
  <cp:revision>9</cp:revision>
  <dcterms:created xsi:type="dcterms:W3CDTF">2017-05-09T20:06:49Z</dcterms:created>
  <dcterms:modified xsi:type="dcterms:W3CDTF">2017-05-12T03:26:06Z</dcterms:modified>
</cp:coreProperties>
</file>