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0" r:id="rId5"/>
    <p:sldId id="262" r:id="rId6"/>
    <p:sldId id="259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E64F0-2C20-DB42-B6F2-6102B84C790D}" type="datetimeFigureOut">
              <a:rPr lang="en-US" smtClean="0"/>
              <a:t>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BF6A-A41A-DB4B-A273-D39EC3C7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76"/>
            <a:ext cx="8229600" cy="1143000"/>
          </a:xfrm>
        </p:spPr>
        <p:txBody>
          <a:bodyPr/>
          <a:lstStyle/>
          <a:p>
            <a:r>
              <a:rPr lang="en-US" dirty="0" smtClean="0"/>
              <a:t>Goal of pipeline: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660"/>
            <a:ext cx="8229600" cy="4525963"/>
          </a:xfrm>
        </p:spPr>
        <p:txBody>
          <a:bodyPr/>
          <a:lstStyle/>
          <a:p>
            <a:r>
              <a:rPr lang="en-US" dirty="0" smtClean="0"/>
              <a:t>Generate single guide RNA (</a:t>
            </a:r>
            <a:r>
              <a:rPr lang="en-US" dirty="0" err="1" smtClean="0"/>
              <a:t>sgRNA</a:t>
            </a:r>
            <a:r>
              <a:rPr lang="en-US" dirty="0" smtClean="0"/>
              <a:t>) libraries from Carl’s genome and compare it to the reference genome</a:t>
            </a:r>
          </a:p>
          <a:p>
            <a:pPr lvl="1"/>
            <a:r>
              <a:rPr lang="en-US" dirty="0" smtClean="0"/>
              <a:t>Two genome files for Carl: maternal and paternal</a:t>
            </a:r>
          </a:p>
          <a:p>
            <a:pPr lvl="1"/>
            <a:r>
              <a:rPr lang="en-US" dirty="0" smtClean="0"/>
              <a:t>One reference genome: 37</a:t>
            </a:r>
            <a:endParaRPr lang="en-US" dirty="0"/>
          </a:p>
        </p:txBody>
      </p:sp>
      <p:pic>
        <p:nvPicPr>
          <p:cNvPr id="4" name="Picture 3" descr="Screen Shot 2017-05-11 at 8.39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r="2694"/>
          <a:stretch/>
        </p:blipFill>
        <p:spPr>
          <a:xfrm>
            <a:off x="1658162" y="3960982"/>
            <a:ext cx="6007828" cy="28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GuideScan</a:t>
            </a:r>
            <a:r>
              <a:rPr lang="en-US" dirty="0" smtClean="0"/>
              <a:t> Software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Dependencies: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==1.3.1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ysam</a:t>
            </a:r>
            <a:r>
              <a:rPr lang="en-US" dirty="0" smtClean="0"/>
              <a:t>==0.8.3, </a:t>
            </a:r>
            <a:r>
              <a:rPr lang="en-US" dirty="0" err="1" smtClean="0"/>
              <a:t>pyfaidx</a:t>
            </a:r>
            <a:r>
              <a:rPr lang="en-US" dirty="0" smtClean="0"/>
              <a:t>==0.4.7.1, </a:t>
            </a:r>
            <a:r>
              <a:rPr lang="en-US" dirty="0" err="1" smtClean="0"/>
              <a:t>bx</a:t>
            </a:r>
            <a:r>
              <a:rPr lang="en-US" dirty="0" smtClean="0"/>
              <a:t>-python==0.7.3</a:t>
            </a:r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iopython</a:t>
            </a:r>
            <a:r>
              <a:rPr lang="en-US" dirty="0" smtClean="0"/>
              <a:t>&gt;=1.66</a:t>
            </a:r>
          </a:p>
          <a:p>
            <a:pPr lvl="1"/>
            <a:r>
              <a:rPr lang="en-US" dirty="0" err="1" smtClean="0"/>
              <a:t>Sklearn</a:t>
            </a:r>
            <a:r>
              <a:rPr lang="en-US" dirty="0" smtClean="0"/>
              <a:t>==0.16.1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2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222"/>
            <a:ext cx="8229600" cy="1143000"/>
          </a:xfrm>
        </p:spPr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42"/>
            <a:ext cx="8229600" cy="4525963"/>
          </a:xfrm>
        </p:spPr>
        <p:txBody>
          <a:bodyPr/>
          <a:lstStyle/>
          <a:p>
            <a:pPr lvl="1"/>
            <a:r>
              <a:rPr lang="en-US" dirty="0" smtClean="0"/>
              <a:t>.</a:t>
            </a:r>
            <a:r>
              <a:rPr lang="en-US" dirty="0" err="1" smtClean="0"/>
              <a:t>fasta</a:t>
            </a:r>
            <a:r>
              <a:rPr lang="en-US" dirty="0" smtClean="0"/>
              <a:t> (or .</a:t>
            </a:r>
            <a:r>
              <a:rPr lang="en-US" dirty="0" err="1" smtClean="0"/>
              <a:t>fa</a:t>
            </a:r>
            <a:r>
              <a:rPr lang="en-US" dirty="0" smtClean="0"/>
              <a:t>) file of genome</a:t>
            </a:r>
          </a:p>
          <a:p>
            <a:pPr lvl="1"/>
            <a:r>
              <a:rPr lang="en-US" dirty="0" err="1" smtClean="0"/>
              <a:t>gRNA</a:t>
            </a:r>
            <a:r>
              <a:rPr lang="en-US" dirty="0" smtClean="0"/>
              <a:t> sequence length (20 – 100 bases, excluding PAM site)</a:t>
            </a:r>
          </a:p>
          <a:p>
            <a:pPr lvl="1"/>
            <a:r>
              <a:rPr lang="en-US" dirty="0" smtClean="0"/>
              <a:t>Alternative PAM sequence</a:t>
            </a:r>
          </a:p>
          <a:p>
            <a:pPr lvl="1"/>
            <a:r>
              <a:rPr lang="en-US" dirty="0" smtClean="0"/>
              <a:t>Chromosomes (list, comma separated)</a:t>
            </a:r>
          </a:p>
          <a:p>
            <a:pPr lvl="1"/>
            <a:r>
              <a:rPr lang="en-US" dirty="0" smtClean="0"/>
              <a:t>Min and Max allowed mismatches for off-target statistics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7-05-11 at 8.3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491025"/>
            <a:ext cx="8509137" cy="2247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6864573" y="2403769"/>
            <a:ext cx="409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Perez et. </a:t>
            </a:r>
            <a:r>
              <a:rPr lang="en-US" dirty="0"/>
              <a:t>a</a:t>
            </a:r>
            <a:r>
              <a:rPr lang="en-US" dirty="0" smtClean="0"/>
              <a:t>l., Nature Biotechnology,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3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GuideScan</a:t>
            </a:r>
            <a:r>
              <a:rPr lang="en-US" dirty="0" smtClean="0"/>
              <a:t>: Inputs and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Outputs:</a:t>
            </a:r>
          </a:p>
          <a:p>
            <a:pPr lvl="1"/>
            <a:r>
              <a:rPr lang="en-US" dirty="0" smtClean="0"/>
              <a:t>Target site coordinates (start and end)</a:t>
            </a:r>
          </a:p>
          <a:p>
            <a:pPr lvl="1"/>
            <a:r>
              <a:rPr lang="en-US" dirty="0" err="1" smtClean="0"/>
              <a:t>sgRNA</a:t>
            </a:r>
            <a:r>
              <a:rPr lang="en-US" dirty="0" smtClean="0"/>
              <a:t> sequence</a:t>
            </a:r>
          </a:p>
          <a:p>
            <a:pPr lvl="1"/>
            <a:r>
              <a:rPr lang="en-US" dirty="0" smtClean="0"/>
              <a:t>For a given </a:t>
            </a:r>
            <a:r>
              <a:rPr lang="en-US" dirty="0" err="1" smtClean="0"/>
              <a:t>sgRNA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Off target sites, </a:t>
            </a:r>
            <a:r>
              <a:rPr lang="en-US" dirty="0" err="1" smtClean="0"/>
              <a:t>gRNA</a:t>
            </a:r>
            <a:r>
              <a:rPr lang="en-US" dirty="0" smtClean="0"/>
              <a:t> sequence, (M:N</a:t>
            </a:r>
            <a:r>
              <a:rPr lang="en-US" baseline="-25000" dirty="0" smtClean="0"/>
              <a:t>M</a:t>
            </a:r>
            <a:r>
              <a:rPr lang="en-US" dirty="0" smtClean="0"/>
              <a:t>|Q:N</a:t>
            </a:r>
            <a:r>
              <a:rPr lang="en-US" baseline="-25000" dirty="0" smtClean="0"/>
              <a:t>Q</a:t>
            </a:r>
            <a:r>
              <a:rPr lang="en-US" dirty="0" smtClean="0"/>
              <a:t> )</a:t>
            </a:r>
          </a:p>
          <a:p>
            <a:pPr lvl="3"/>
            <a:r>
              <a:rPr lang="en-US" dirty="0" smtClean="0"/>
              <a:t>M = number of allowed mismatches (min) within </a:t>
            </a:r>
            <a:r>
              <a:rPr lang="en-US" dirty="0" err="1" smtClean="0"/>
              <a:t>gRNA</a:t>
            </a:r>
            <a:r>
              <a:rPr lang="en-US" dirty="0" smtClean="0"/>
              <a:t> sequence to be considered the </a:t>
            </a:r>
            <a:r>
              <a:rPr lang="en-US" dirty="0" err="1" smtClean="0"/>
              <a:t>gRNA</a:t>
            </a:r>
            <a:r>
              <a:rPr lang="en-US" dirty="0" smtClean="0"/>
              <a:t>, N</a:t>
            </a:r>
            <a:r>
              <a:rPr lang="en-US" baseline="-25000" dirty="0" smtClean="0"/>
              <a:t>M</a:t>
            </a:r>
            <a:r>
              <a:rPr lang="en-US" dirty="0" smtClean="0"/>
              <a:t> is the number of times it occurs</a:t>
            </a:r>
          </a:p>
          <a:p>
            <a:pPr lvl="3"/>
            <a:r>
              <a:rPr lang="en-US" dirty="0" smtClean="0"/>
              <a:t>Q = number of mismatches to sequence to be considered off-target site, N</a:t>
            </a:r>
            <a:r>
              <a:rPr lang="en-US" baseline="-25000" dirty="0" smtClean="0"/>
              <a:t>Q</a:t>
            </a:r>
            <a:r>
              <a:rPr lang="en-US" dirty="0" smtClean="0"/>
              <a:t> is the number of </a:t>
            </a:r>
            <a:r>
              <a:rPr lang="en-US" dirty="0" err="1" smtClean="0"/>
              <a:t>occurances</a:t>
            </a:r>
            <a:endParaRPr lang="en-US" dirty="0" smtClean="0"/>
          </a:p>
          <a:p>
            <a:pPr lvl="2"/>
            <a:r>
              <a:rPr lang="en-US" dirty="0" smtClean="0"/>
              <a:t>Cutting efficiency score, specificity score for ea. OT site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sgRNA</a:t>
            </a:r>
            <a:r>
              <a:rPr lang="en-US" dirty="0" smtClean="0"/>
              <a:t>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Zimmer_mom</a:t>
            </a:r>
            <a:endParaRPr lang="en-US" dirty="0" smtClean="0"/>
          </a:p>
          <a:p>
            <a:r>
              <a:rPr lang="en-US" dirty="0" err="1" smtClean="0"/>
              <a:t>Zimmer_dad</a:t>
            </a:r>
            <a:endParaRPr lang="en-US" dirty="0" smtClean="0"/>
          </a:p>
          <a:p>
            <a:r>
              <a:rPr lang="en-US" dirty="0" smtClean="0"/>
              <a:t>Human reference genome 37</a:t>
            </a:r>
          </a:p>
          <a:p>
            <a:endParaRPr lang="en-US" dirty="0"/>
          </a:p>
          <a:p>
            <a:r>
              <a:rPr lang="en-US" dirty="0" smtClean="0"/>
              <a:t>Chromosome 18</a:t>
            </a:r>
          </a:p>
          <a:p>
            <a:r>
              <a:rPr lang="en-US" dirty="0" smtClean="0"/>
              <a:t>20 base-long </a:t>
            </a:r>
            <a:r>
              <a:rPr lang="en-US" dirty="0" err="1" smtClean="0"/>
              <a:t>gRNA</a:t>
            </a:r>
            <a:r>
              <a:rPr lang="en-US" dirty="0" smtClean="0"/>
              <a:t> sequences</a:t>
            </a:r>
          </a:p>
          <a:p>
            <a:r>
              <a:rPr lang="en-US" dirty="0" smtClean="0"/>
              <a:t>Canonical PAM sequence NGG</a:t>
            </a:r>
          </a:p>
          <a:p>
            <a:r>
              <a:rPr lang="en-US" dirty="0" smtClean="0"/>
              <a:t>~5.75 M </a:t>
            </a:r>
            <a:r>
              <a:rPr lang="en-US" dirty="0" err="1" smtClean="0"/>
              <a:t>gRNA</a:t>
            </a:r>
            <a:r>
              <a:rPr lang="en-US" dirty="0" smtClean="0"/>
              <a:t> for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6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17" y="0"/>
            <a:ext cx="9184017" cy="6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4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19" y="1554846"/>
            <a:ext cx="70104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6033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Unique to each library:</a:t>
            </a:r>
          </a:p>
          <a:p>
            <a:pPr lvl="1"/>
            <a:r>
              <a:rPr lang="en-US" dirty="0" smtClean="0"/>
              <a:t>Mom: 1.05% of 5,752,892 </a:t>
            </a:r>
          </a:p>
          <a:p>
            <a:pPr lvl="1"/>
            <a:r>
              <a:rPr lang="en-US" dirty="0" smtClean="0"/>
              <a:t>Dad: 1.06% of 5,752,994</a:t>
            </a:r>
          </a:p>
          <a:p>
            <a:pPr lvl="1"/>
            <a:r>
              <a:rPr lang="en-US" dirty="0" smtClean="0"/>
              <a:t>Ref: 1.37%  of 5,752,877</a:t>
            </a:r>
          </a:p>
          <a:p>
            <a:endParaRPr lang="en-US" dirty="0"/>
          </a:p>
          <a:p>
            <a:r>
              <a:rPr lang="en-US" dirty="0" smtClean="0"/>
              <a:t>5.557 M </a:t>
            </a:r>
            <a:r>
              <a:rPr lang="en-US" dirty="0" err="1" smtClean="0"/>
              <a:t>gRNAs</a:t>
            </a:r>
            <a:r>
              <a:rPr lang="en-US" dirty="0" smtClean="0"/>
              <a:t> in common</a:t>
            </a:r>
          </a:p>
        </p:txBody>
      </p:sp>
    </p:spTree>
    <p:extLst>
      <p:ext uri="{BB962C8B-B14F-4D97-AF65-F5344CB8AC3E}">
        <p14:creationId xmlns:p14="http://schemas.microsoft.com/office/powerpoint/2010/main" val="23999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n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19" y="1554846"/>
            <a:ext cx="70104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Maternal-Reference:</a:t>
            </a:r>
          </a:p>
          <a:p>
            <a:pPr lvl="1"/>
            <a:r>
              <a:rPr lang="en-US" dirty="0" smtClean="0"/>
              <a:t>58,541</a:t>
            </a:r>
          </a:p>
          <a:p>
            <a:r>
              <a:rPr lang="en-US" dirty="0" smtClean="0"/>
              <a:t>Paternal-Reference:</a:t>
            </a:r>
          </a:p>
          <a:p>
            <a:pPr lvl="1"/>
            <a:r>
              <a:rPr lang="en-US" dirty="0" smtClean="0"/>
              <a:t>57,852</a:t>
            </a:r>
          </a:p>
          <a:p>
            <a:r>
              <a:rPr lang="en-US" dirty="0" smtClean="0"/>
              <a:t>Maternal-Paternal</a:t>
            </a:r>
          </a:p>
          <a:p>
            <a:pPr lvl="1"/>
            <a:r>
              <a:rPr lang="en-US" dirty="0" smtClean="0"/>
              <a:t>76,282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Zimmer mom and dad have slightly more in common than with either does with the reference.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309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Goal of pipeline:</vt:lpstr>
      <vt:lpstr>GuideScan Software Implementation</vt:lpstr>
      <vt:lpstr>GuideScan: Inputs</vt:lpstr>
      <vt:lpstr>GuideScan: Inputs and Outputs</vt:lpstr>
      <vt:lpstr>Our sgRNA Libraries</vt:lpstr>
      <vt:lpstr>PowerPoint Presentation</vt:lpstr>
      <vt:lpstr>What we found</vt:lpstr>
      <vt:lpstr>What we found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Hudspeth</dc:creator>
  <cp:lastModifiedBy>Amber Hudspeth</cp:lastModifiedBy>
  <cp:revision>16</cp:revision>
  <dcterms:created xsi:type="dcterms:W3CDTF">2017-05-11T23:49:24Z</dcterms:created>
  <dcterms:modified xsi:type="dcterms:W3CDTF">2017-05-12T00:45:29Z</dcterms:modified>
</cp:coreProperties>
</file>