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32" r:id="rId2"/>
    <p:sldId id="258" r:id="rId3"/>
    <p:sldId id="259" r:id="rId4"/>
    <p:sldId id="317" r:id="rId5"/>
    <p:sldId id="272" r:id="rId6"/>
    <p:sldId id="274" r:id="rId7"/>
    <p:sldId id="275" r:id="rId8"/>
    <p:sldId id="300" r:id="rId9"/>
    <p:sldId id="327" r:id="rId10"/>
    <p:sldId id="333" r:id="rId11"/>
    <p:sldId id="296"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1pPr>
    <a:lvl2pPr marL="0" marR="0" indent="3429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2pPr>
    <a:lvl3pPr marL="0" marR="0" indent="6858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3pPr>
    <a:lvl4pPr marL="0" marR="0" indent="10287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4pPr>
    <a:lvl5pPr marL="0" marR="0" indent="13716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5pPr>
    <a:lvl6pPr marL="0" marR="0" indent="17145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6pPr>
    <a:lvl7pPr marL="0" marR="0" indent="20574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7pPr>
    <a:lvl8pPr marL="0" marR="0" indent="24003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8pPr>
    <a:lvl9pPr marL="0" marR="0" indent="27432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AFDFF"/>
    <a:srgbClr val="535353"/>
    <a:srgbClr val="B029FF"/>
    <a:srgbClr val="50A8FA"/>
    <a:srgbClr val="FFC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Light"/>
          <a:ea typeface="Gill Sans Light"/>
          <a:cs typeface="Gill Sans Light"/>
        </a:font>
        <a:srgbClr val="5F7579"/>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3"/>
          </a:solidFill>
        </a:fill>
      </a:tcStyle>
    </a:firstCol>
    <a:la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lastRow>
    <a:fir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8"/>
    <p:restoredTop sz="69918"/>
  </p:normalViewPr>
  <p:slideViewPr>
    <p:cSldViewPr snapToGrid="0" snapToObjects="1">
      <p:cViewPr>
        <p:scale>
          <a:sx n="41" d="100"/>
          <a:sy n="41" d="100"/>
        </p:scale>
        <p:origin x="776" y="704"/>
      </p:cViewPr>
      <p:guideLst/>
    </p:cSldViewPr>
  </p:slideViewPr>
  <p:notesTextViewPr>
    <p:cViewPr>
      <p:scale>
        <a:sx n="1" d="1"/>
        <a:sy n="1" d="1"/>
      </p:scale>
      <p:origin x="0" y="0"/>
    </p:cViewPr>
  </p:notesTextViewPr>
  <p:notesViewPr>
    <p:cSldViewPr snapToGrid="0" snapToObjects="1">
      <p:cViewPr varScale="1">
        <p:scale>
          <a:sx n="96" d="100"/>
          <a:sy n="96" d="100"/>
        </p:scale>
        <p:origin x="2480" y="168"/>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xfrm>
            <a:off x="1143000" y="685800"/>
            <a:ext cx="4572000" cy="3429000"/>
          </a:xfrm>
          <a:prstGeom prst="rect">
            <a:avLst/>
          </a:prstGeom>
        </p:spPr>
        <p:txBody>
          <a:bodyPr/>
          <a:lstStyle/>
          <a:p>
            <a:endParaRPr/>
          </a:p>
        </p:txBody>
      </p:sp>
      <p:sp>
        <p:nvSpPr>
          <p:cNvPr id="206" name="Shape 20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6386700"/>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dirty="0" smtClean="0"/>
              <a:t>In the theory of protein-protein interaction (PPI) networks, each protein is considered to be a node. Evidence of interaction is encoded as an edge between two nodes.</a:t>
            </a:r>
          </a:p>
          <a:p>
            <a:endParaRPr lang="en-US" dirty="0" smtClean="0"/>
          </a:p>
          <a:p>
            <a:r>
              <a:rPr lang="en-US" dirty="0" smtClean="0"/>
              <a:t>These centralities measurement allow us to quantitatively show the influence of an individual gene on the overall network. Genes that are connected to many nodes, or help to connect other nodes are of special interest. This is because their removal may affect a large number of other proteins and result in a more harmful mutation phenotype. We can look at which genes are affected by mutations of interest, and therefore extrapolate effects on the network at large. Thus, these measures are useful for understanding, identifying, and validating candidate mutations in the context of the whole the protein-protein </a:t>
            </a:r>
            <a:r>
              <a:rPr lang="en-US" smtClean="0"/>
              <a:t>network.</a:t>
            </a:r>
            <a:endParaRPr lang="en-US" dirty="0" smtClean="0"/>
          </a:p>
        </p:txBody>
      </p:sp>
    </p:spTree>
    <p:extLst>
      <p:ext uri="{BB962C8B-B14F-4D97-AF65-F5344CB8AC3E}">
        <p14:creationId xmlns:p14="http://schemas.microsoft.com/office/powerpoint/2010/main" val="45966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dirty="0" smtClean="0"/>
              <a:t>We have created a script for computing the (1) degree centrality and (2) </a:t>
            </a:r>
            <a:r>
              <a:rPr lang="en-US" dirty="0" err="1" smtClean="0"/>
              <a:t>betweenness</a:t>
            </a:r>
            <a:r>
              <a:rPr lang="en-US" dirty="0" smtClean="0"/>
              <a:t> centrality of proteins in (A) proteins with Carl’s SNPs and (B) proteins without Carl’s SNPs. Data was collected from the DIP database including 4,679 proteins.</a:t>
            </a:r>
          </a:p>
          <a:p>
            <a:endParaRPr dirty="0"/>
          </a:p>
        </p:txBody>
      </p:sp>
    </p:spTree>
    <p:extLst>
      <p:ext uri="{BB962C8B-B14F-4D97-AF65-F5344CB8AC3E}">
        <p14:creationId xmlns:p14="http://schemas.microsoft.com/office/powerpoint/2010/main" val="1460555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clear that proteins with SNPs are shifted left on both measures of centrality, meaning that they are both less likely to be connected to many other nodes, and less likely to help connect other nodes.</a:t>
            </a:r>
            <a:endParaRPr lang="en-US" dirty="0"/>
          </a:p>
        </p:txBody>
      </p:sp>
    </p:spTree>
    <p:extLst>
      <p:ext uri="{BB962C8B-B14F-4D97-AF65-F5344CB8AC3E}">
        <p14:creationId xmlns:p14="http://schemas.microsoft.com/office/powerpoint/2010/main" val="1560458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chosen to use </a:t>
            </a:r>
            <a:r>
              <a:rPr lang="en-US" dirty="0" err="1" smtClean="0"/>
              <a:t>Cytoscape</a:t>
            </a:r>
            <a:r>
              <a:rPr lang="en-US" dirty="0" smtClean="0"/>
              <a:t> to visualize the protein-protein network. In each plot, the genes with Carl’s SNPs are marked in red, and the genes without SNPs are marked in green. The node size is proportional to its degree.</a:t>
            </a:r>
            <a:endParaRPr lang="en-US" dirty="0"/>
          </a:p>
        </p:txBody>
      </p:sp>
    </p:spTree>
    <p:extLst>
      <p:ext uri="{BB962C8B-B14F-4D97-AF65-F5344CB8AC3E}">
        <p14:creationId xmlns:p14="http://schemas.microsoft.com/office/powerpoint/2010/main" val="155246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Hierarchical network analysis was performed to look for enrichment or depletion of mutations in different hierarchies. Although the </a:t>
            </a:r>
            <a:r>
              <a:rPr lang="en-US" dirty="0" err="1" smtClean="0"/>
              <a:t>interactomes</a:t>
            </a:r>
            <a:r>
              <a:rPr lang="en-US" dirty="0" smtClean="0"/>
              <a:t> DIP and MINT do not have regulatory relationship recorded, it might still be useful to check the hierarchy in network structure like directed graphs. The goal is to separate the graph in a hierarchy. However, I did not find any available tools to use or algorithms to implement on undirected graphs for hierarchical analysis. Note that, </a:t>
            </a:r>
            <a:r>
              <a:rPr lang="en-US" dirty="0" err="1" smtClean="0"/>
              <a:t>HirNet</a:t>
            </a:r>
            <a:r>
              <a:rPr lang="en-US" dirty="0" smtClean="0"/>
              <a:t> by Cheng C et al. is designed for directed network, but here we use it to catch a glimpse of the network structure. It does not necessarily reflect any regulatory features for the network itself. Fisher’s exact test was used to test for enrichment of SNPs in each hierarchical layer.</a:t>
            </a:r>
            <a:endParaRPr lang="en-US" dirty="0"/>
          </a:p>
        </p:txBody>
      </p:sp>
    </p:spTree>
    <p:extLst>
      <p:ext uri="{BB962C8B-B14F-4D97-AF65-F5344CB8AC3E}">
        <p14:creationId xmlns:p14="http://schemas.microsoft.com/office/powerpoint/2010/main" val="68131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pic>
        <p:nvPicPr>
          <p:cNvPr id="12" name="2000px-Yale_University_Shield_1.png"/>
          <p:cNvPicPr>
            <a:picLocks noChangeAspect="1"/>
          </p:cNvPicPr>
          <p:nvPr/>
        </p:nvPicPr>
        <p:blipFill>
          <a:blip r:embed="rId2">
            <a:extLst/>
          </a:blip>
          <a:stretch>
            <a:fillRect/>
          </a:stretch>
        </p:blipFill>
        <p:spPr>
          <a:xfrm>
            <a:off x="495300" y="7658100"/>
            <a:ext cx="1562100" cy="1562100"/>
          </a:xfrm>
          <a:prstGeom prst="rect">
            <a:avLst/>
          </a:prstGeom>
          <a:ln w="12700">
            <a:miter lim="400000"/>
          </a:ln>
        </p:spPr>
      </p:pic>
      <p:sp>
        <p:nvSpPr>
          <p:cNvPr id="13" name="Shape 13"/>
          <p:cNvSpPr>
            <a:spLocks noGrp="1"/>
          </p:cNvSpPr>
          <p:nvPr>
            <p:ph type="title"/>
          </p:nvPr>
        </p:nvSpPr>
        <p:spPr>
          <a:xfrm>
            <a:off x="355600" y="2044700"/>
            <a:ext cx="12293600" cy="3238500"/>
          </a:xfrm>
          <a:prstGeom prst="rect">
            <a:avLst/>
          </a:prstGeom>
        </p:spPr>
        <p:txBody>
          <a:bodyPr anchor="b"/>
          <a:lstStyle>
            <a:lvl1pPr>
              <a:defRPr cap="none">
                <a:latin typeface="+mj-lt"/>
                <a:ea typeface="+mj-ea"/>
                <a:cs typeface="+mj-cs"/>
                <a:sym typeface="Myriad Pro"/>
              </a:defRPr>
            </a:lvl1pPr>
          </a:lstStyle>
          <a:p>
            <a:r>
              <a:t>Title Text</a:t>
            </a:r>
          </a:p>
        </p:txBody>
      </p:sp>
      <p:sp>
        <p:nvSpPr>
          <p:cNvPr id="14" name="Shape 14"/>
          <p:cNvSpPr>
            <a:spLocks noGrp="1"/>
          </p:cNvSpPr>
          <p:nvPr>
            <p:ph type="body" sz="quarter" idx="1"/>
          </p:nvPr>
        </p:nvSpPr>
        <p:spPr>
          <a:xfrm>
            <a:off x="355600" y="5270500"/>
            <a:ext cx="122936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r="65079"/>
          <a:stretch/>
        </p:blipFill>
        <p:spPr>
          <a:xfrm>
            <a:off x="10983668" y="7656576"/>
            <a:ext cx="1349009" cy="1563624"/>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Horizontal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5" name="Shape 115"/>
          <p:cNvSpPr>
            <a:spLocks noGrp="1"/>
          </p:cNvSpPr>
          <p:nvPr>
            <p:ph type="pic" idx="13"/>
          </p:nvPr>
        </p:nvSpPr>
        <p:spPr>
          <a:xfrm>
            <a:off x="1306656" y="1181100"/>
            <a:ext cx="10388601" cy="5860236"/>
          </a:xfrm>
          <a:prstGeom prst="rect">
            <a:avLst/>
          </a:prstGeom>
        </p:spPr>
        <p:txBody>
          <a:bodyPr lIns="91439" tIns="45719" rIns="91439" bIns="45719" anchor="t">
            <a:noAutofit/>
          </a:bodyPr>
          <a:lstStyle/>
          <a:p>
            <a:endParaRPr/>
          </a:p>
        </p:txBody>
      </p:sp>
      <p:sp>
        <p:nvSpPr>
          <p:cNvPr id="116" name="Shape 116"/>
          <p:cNvSpPr>
            <a:spLocks noGrp="1"/>
          </p:cNvSpPr>
          <p:nvPr>
            <p:ph type="title"/>
          </p:nvPr>
        </p:nvSpPr>
        <p:spPr>
          <a:xfrm>
            <a:off x="355600" y="8153400"/>
            <a:ext cx="12293600" cy="1282700"/>
          </a:xfrm>
          <a:prstGeom prst="rect">
            <a:avLst/>
          </a:prstGeom>
        </p:spPr>
        <p:txBody>
          <a:bodyPr/>
          <a:lstStyle>
            <a:lvl1pPr>
              <a:defRPr cap="none">
                <a:latin typeface="+mj-lt"/>
                <a:ea typeface="+mj-ea"/>
                <a:cs typeface="+mj-cs"/>
                <a:sym typeface="Myriad Pro"/>
              </a:defRPr>
            </a:lvl1pPr>
          </a:lstStyle>
          <a:p>
            <a:r>
              <a:t>Title Text</a:t>
            </a:r>
          </a:p>
        </p:txBody>
      </p:sp>
      <p:sp>
        <p:nvSpPr>
          <p:cNvPr id="117" name="Shape 117"/>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24" name="Shape 124"/>
          <p:cNvSpPr>
            <a:spLocks noGrp="1"/>
          </p:cNvSpPr>
          <p:nvPr>
            <p:ph type="pic" sz="half" idx="13"/>
          </p:nvPr>
        </p:nvSpPr>
        <p:spPr>
          <a:xfrm>
            <a:off x="6705600" y="679450"/>
            <a:ext cx="5994400" cy="8394700"/>
          </a:xfrm>
          <a:prstGeom prst="rect">
            <a:avLst/>
          </a:prstGeom>
        </p:spPr>
        <p:txBody>
          <a:bodyPr lIns="91439" tIns="45719" rIns="91439" bIns="45719" anchor="t">
            <a:noAutofit/>
          </a:bodyPr>
          <a:lstStyle/>
          <a:p>
            <a:endParaRPr/>
          </a:p>
        </p:txBody>
      </p:sp>
      <p:sp>
        <p:nvSpPr>
          <p:cNvPr id="125" name="Shape 125"/>
          <p:cNvSpPr>
            <a:spLocks noGrp="1"/>
          </p:cNvSpPr>
          <p:nvPr>
            <p:ph type="title"/>
          </p:nvPr>
        </p:nvSpPr>
        <p:spPr>
          <a:xfrm>
            <a:off x="355600" y="1384300"/>
            <a:ext cx="5892800" cy="3505200"/>
          </a:xfrm>
          <a:prstGeom prst="rect">
            <a:avLst/>
          </a:prstGeom>
        </p:spPr>
        <p:txBody>
          <a:bodyPr anchor="b"/>
          <a:lstStyle>
            <a:lvl1pPr>
              <a:defRPr cap="none">
                <a:latin typeface="+mj-lt"/>
                <a:ea typeface="+mj-ea"/>
                <a:cs typeface="+mj-cs"/>
                <a:sym typeface="Myriad Pro"/>
              </a:defRPr>
            </a:lvl1pPr>
          </a:lstStyle>
          <a:p>
            <a:r>
              <a:t>Title Text</a:t>
            </a:r>
          </a:p>
        </p:txBody>
      </p:sp>
      <p:sp>
        <p:nvSpPr>
          <p:cNvPr id="126" name="Shape 126"/>
          <p:cNvSpPr>
            <a:spLocks noGrp="1"/>
          </p:cNvSpPr>
          <p:nvPr>
            <p:ph type="body" sz="quarter" idx="1"/>
          </p:nvPr>
        </p:nvSpPr>
        <p:spPr>
          <a:xfrm>
            <a:off x="355600" y="4876800"/>
            <a:ext cx="58928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27" name="Shape 12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Vertical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4" name="Shape 134"/>
          <p:cNvSpPr>
            <a:spLocks noGrp="1"/>
          </p:cNvSpPr>
          <p:nvPr>
            <p:ph type="pic" sz="half" idx="13"/>
          </p:nvPr>
        </p:nvSpPr>
        <p:spPr>
          <a:xfrm>
            <a:off x="6705600" y="679450"/>
            <a:ext cx="5994400" cy="8394700"/>
          </a:xfrm>
          <a:prstGeom prst="rect">
            <a:avLst/>
          </a:prstGeom>
        </p:spPr>
        <p:txBody>
          <a:bodyPr lIns="91439" tIns="45719" rIns="91439" bIns="45719" anchor="t">
            <a:noAutofit/>
          </a:bodyPr>
          <a:lstStyle/>
          <a:p>
            <a:endParaRPr/>
          </a:p>
        </p:txBody>
      </p:sp>
      <p:sp>
        <p:nvSpPr>
          <p:cNvPr id="135" name="Shape 135"/>
          <p:cNvSpPr>
            <a:spLocks noGrp="1"/>
          </p:cNvSpPr>
          <p:nvPr>
            <p:ph type="title"/>
          </p:nvPr>
        </p:nvSpPr>
        <p:spPr>
          <a:xfrm>
            <a:off x="355600" y="1384300"/>
            <a:ext cx="5892800" cy="3505200"/>
          </a:xfrm>
          <a:prstGeom prst="rect">
            <a:avLst/>
          </a:prstGeom>
        </p:spPr>
        <p:txBody>
          <a:bodyPr anchor="b"/>
          <a:lstStyle>
            <a:lvl1pPr>
              <a:defRPr cap="none">
                <a:latin typeface="+mj-lt"/>
                <a:ea typeface="+mj-ea"/>
                <a:cs typeface="+mj-cs"/>
                <a:sym typeface="Myriad Pro"/>
              </a:defRPr>
            </a:lvl1pPr>
          </a:lstStyle>
          <a:p>
            <a:r>
              <a:t>Title Text</a:t>
            </a:r>
          </a:p>
        </p:txBody>
      </p:sp>
      <p:sp>
        <p:nvSpPr>
          <p:cNvPr id="136" name="Shape 136"/>
          <p:cNvSpPr>
            <a:spLocks noGrp="1"/>
          </p:cNvSpPr>
          <p:nvPr>
            <p:ph type="body" sz="quarter" idx="1"/>
          </p:nvPr>
        </p:nvSpPr>
        <p:spPr>
          <a:xfrm>
            <a:off x="355600" y="4876800"/>
            <a:ext cx="58928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37" name="Shape 137"/>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54" name="Shape 154"/>
          <p:cNvSpPr>
            <a:spLocks noGrp="1"/>
          </p:cNvSpPr>
          <p:nvPr>
            <p:ph type="title"/>
          </p:nvPr>
        </p:nvSpPr>
        <p:spPr>
          <a:xfrm>
            <a:off x="-1" y="-1"/>
            <a:ext cx="13004801"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155" name="Shape 155"/>
          <p:cNvSpPr>
            <a:spLocks noGrp="1"/>
          </p:cNvSpPr>
          <p:nvPr>
            <p:ph type="body" sz="half" idx="1"/>
          </p:nvPr>
        </p:nvSpPr>
        <p:spPr>
          <a:xfrm>
            <a:off x="355600" y="1507452"/>
            <a:ext cx="5892800" cy="7522248"/>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156" name="Shape 15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63" name="Shape 163"/>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164" name="Shape 164"/>
          <p:cNvSpPr>
            <a:spLocks noGrp="1"/>
          </p:cNvSpPr>
          <p:nvPr>
            <p:ph type="body" sz="half" idx="1"/>
          </p:nvPr>
        </p:nvSpPr>
        <p:spPr>
          <a:xfrm>
            <a:off x="6756400" y="1511968"/>
            <a:ext cx="5892800" cy="7517732"/>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165" name="Shape 1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2" name="Shape 172"/>
          <p:cNvSpPr>
            <a:spLocks noGrp="1"/>
          </p:cNvSpPr>
          <p:nvPr>
            <p:ph type="title"/>
          </p:nvPr>
        </p:nvSpPr>
        <p:spPr>
          <a:xfrm>
            <a:off x="355600" y="254000"/>
            <a:ext cx="12293600" cy="1524000"/>
          </a:xfrm>
          <a:prstGeom prst="rect">
            <a:avLst/>
          </a:prstGeom>
        </p:spPr>
        <p:txBody>
          <a:bodyPr/>
          <a:lstStyle>
            <a:lvl1pPr>
              <a:defRPr cap="none">
                <a:latin typeface="+mj-lt"/>
                <a:ea typeface="+mj-ea"/>
                <a:cs typeface="+mj-cs"/>
                <a:sym typeface="Myriad Pro"/>
              </a:defRPr>
            </a:lvl1pPr>
          </a:lstStyle>
          <a:p>
            <a:r>
              <a:t>Title Text</a:t>
            </a:r>
          </a:p>
        </p:txBody>
      </p:sp>
      <p:sp>
        <p:nvSpPr>
          <p:cNvPr id="173" name="Shape 1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0" name="Shape 190"/>
          <p:cNvSpPr>
            <a:spLocks noGrp="1"/>
          </p:cNvSpPr>
          <p:nvPr>
            <p:ph type="title"/>
          </p:nvPr>
        </p:nvSpPr>
        <p:spPr>
          <a:xfrm>
            <a:off x="355600" y="254000"/>
            <a:ext cx="12293600" cy="1524000"/>
          </a:xfrm>
          <a:prstGeom prst="rect">
            <a:avLst/>
          </a:prstGeom>
        </p:spPr>
        <p:txBody>
          <a:bodyPr/>
          <a:lstStyle>
            <a:lvl1pPr>
              <a:defRPr cap="none">
                <a:latin typeface="+mj-lt"/>
                <a:ea typeface="+mj-ea"/>
                <a:cs typeface="+mj-cs"/>
                <a:sym typeface="Myriad Pro"/>
              </a:defRPr>
            </a:lvl1pPr>
          </a:lstStyle>
          <a:p>
            <a:r>
              <a:t>Title Text</a:t>
            </a:r>
          </a:p>
        </p:txBody>
      </p:sp>
      <p:sp>
        <p:nvSpPr>
          <p:cNvPr id="191" name="Shape 191"/>
          <p:cNvSpPr>
            <a:spLocks noGrp="1"/>
          </p:cNvSpPr>
          <p:nvPr>
            <p:ph type="body" idx="1"/>
          </p:nvPr>
        </p:nvSpPr>
        <p:spPr>
          <a:xfrm>
            <a:off x="355600" y="2044700"/>
            <a:ext cx="12293600" cy="6985000"/>
          </a:xfrm>
          <a:prstGeom prst="rect">
            <a:avLst/>
          </a:prstGeom>
        </p:spPr>
        <p:txBody>
          <a:bodyPr/>
          <a:lstStyle>
            <a:lvl1pPr>
              <a:lnSpc>
                <a:spcPct val="100000"/>
              </a:lnSpc>
              <a:defRPr sz="3800">
                <a:solidFill>
                  <a:srgbClr val="535353"/>
                </a:solidFill>
                <a:latin typeface="+mn-lt"/>
                <a:ea typeface="+mn-ea"/>
                <a:cs typeface="+mn-cs"/>
                <a:sym typeface="Helvetica"/>
              </a:defRPr>
            </a:lvl1pPr>
            <a:lvl2pPr>
              <a:lnSpc>
                <a:spcPct val="100000"/>
              </a:lnSpc>
              <a:defRPr sz="3800">
                <a:solidFill>
                  <a:srgbClr val="535353"/>
                </a:solidFill>
                <a:latin typeface="+mn-lt"/>
                <a:ea typeface="+mn-ea"/>
                <a:cs typeface="+mn-cs"/>
                <a:sym typeface="Helvetica"/>
              </a:defRPr>
            </a:lvl2pPr>
            <a:lvl3pPr>
              <a:lnSpc>
                <a:spcPct val="100000"/>
              </a:lnSpc>
              <a:defRPr sz="3800">
                <a:solidFill>
                  <a:srgbClr val="535353"/>
                </a:solidFill>
                <a:latin typeface="+mn-lt"/>
                <a:ea typeface="+mn-ea"/>
                <a:cs typeface="+mn-cs"/>
                <a:sym typeface="Helvetica"/>
              </a:defRPr>
            </a:lvl3pPr>
            <a:lvl4pPr>
              <a:lnSpc>
                <a:spcPct val="100000"/>
              </a:lnSpc>
              <a:defRPr sz="3800">
                <a:solidFill>
                  <a:srgbClr val="535353"/>
                </a:solidFill>
                <a:latin typeface="+mn-lt"/>
                <a:ea typeface="+mn-ea"/>
                <a:cs typeface="+mn-cs"/>
                <a:sym typeface="Helvetica"/>
              </a:defRPr>
            </a:lvl4pPr>
            <a:lvl5pPr>
              <a:lnSpc>
                <a:spcPct val="100000"/>
              </a:lnSpc>
              <a:defRPr sz="3800">
                <a:solidFill>
                  <a:srgbClr val="535353"/>
                </a:solidFill>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92" name="Shape 1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99" name="Shape 199"/>
          <p:cNvSpPr>
            <a:spLocks noGrp="1"/>
          </p:cNvSpPr>
          <p:nvPr>
            <p:ph type="sldNum" sz="quarter" idx="2"/>
          </p:nvPr>
        </p:nvSpPr>
        <p:spPr>
          <a:xfrm>
            <a:off x="6311798" y="9251950"/>
            <a:ext cx="368504" cy="381000"/>
          </a:xfrm>
          <a:prstGeom prst="rect">
            <a:avLst/>
          </a:prstGeom>
        </p:spPr>
        <p:txBody>
          <a:bodyPr>
            <a:spAutoFit/>
          </a:bodyPr>
          <a:lstStyle>
            <a:lvl1pPr>
              <a:defRPr>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94080" y="9040143"/>
            <a:ext cx="2926080" cy="519289"/>
          </a:xfrm>
          <a:prstGeom prst="rect">
            <a:avLst/>
          </a:prstGeom>
        </p:spPr>
        <p:txBody>
          <a:bodyPr/>
          <a:lstStyle/>
          <a:p>
            <a:fld id="{3CBAF2EB-5125-A14D-8ADA-E21F7A3A5310}" type="datetimeFigureOut">
              <a:rPr lang="en-US" smtClean="0"/>
              <a:t>5/11/17</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16A6D00-CCAD-134B-A0F8-71A0F08AFB52}" type="slidenum">
              <a:rPr lang="en-US" smtClean="0"/>
              <a:t>‹#›</a:t>
            </a:fld>
            <a:endParaRPr lang="en-US"/>
          </a:p>
        </p:txBody>
      </p:sp>
    </p:spTree>
    <p:extLst>
      <p:ext uri="{BB962C8B-B14F-4D97-AF65-F5344CB8AC3E}">
        <p14:creationId xmlns:p14="http://schemas.microsoft.com/office/powerpoint/2010/main" val="35189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Subtitle - Photo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2" name="Shape 32"/>
          <p:cNvSpPr>
            <a:spLocks noGrp="1"/>
          </p:cNvSpPr>
          <p:nvPr>
            <p:ph type="pic" idx="13"/>
          </p:nvPr>
        </p:nvSpPr>
        <p:spPr>
          <a:xfrm>
            <a:off x="1306656" y="533400"/>
            <a:ext cx="10388601" cy="5860236"/>
          </a:xfrm>
          <a:prstGeom prst="rect">
            <a:avLst/>
          </a:prstGeom>
        </p:spPr>
        <p:txBody>
          <a:bodyPr lIns="91439" tIns="45719" rIns="91439" bIns="45719" anchor="t">
            <a:noAutofit/>
          </a:bodyPr>
          <a:lstStyle/>
          <a:p>
            <a:endParaRPr/>
          </a:p>
        </p:txBody>
      </p:sp>
      <p:sp>
        <p:nvSpPr>
          <p:cNvPr id="33" name="Shape 33"/>
          <p:cNvSpPr>
            <a:spLocks noGrp="1"/>
          </p:cNvSpPr>
          <p:nvPr>
            <p:ph type="title"/>
          </p:nvPr>
        </p:nvSpPr>
        <p:spPr>
          <a:xfrm>
            <a:off x="355600" y="6832600"/>
            <a:ext cx="12293600" cy="1257300"/>
          </a:xfrm>
          <a:prstGeom prst="rect">
            <a:avLst/>
          </a:prstGeom>
        </p:spPr>
        <p:txBody>
          <a:bodyPr anchor="b"/>
          <a:lstStyle>
            <a:lvl1pPr>
              <a:defRPr cap="none">
                <a:latin typeface="+mj-lt"/>
                <a:ea typeface="+mj-ea"/>
                <a:cs typeface="+mj-cs"/>
                <a:sym typeface="Myriad Pro"/>
              </a:defRPr>
            </a:lvl1pPr>
          </a:lstStyle>
          <a:p>
            <a:r>
              <a:t>Title Text</a:t>
            </a:r>
          </a:p>
        </p:txBody>
      </p:sp>
      <p:sp>
        <p:nvSpPr>
          <p:cNvPr id="34" name="Shape 34"/>
          <p:cNvSpPr>
            <a:spLocks noGrp="1"/>
          </p:cNvSpPr>
          <p:nvPr>
            <p:ph type="body" sz="quarter" idx="1"/>
          </p:nvPr>
        </p:nvSpPr>
        <p:spPr>
          <a:xfrm>
            <a:off x="355600" y="8077200"/>
            <a:ext cx="12293600" cy="12065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35" name="Shape 35"/>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hape 42"/>
          <p:cNvSpPr>
            <a:spLocks noGrp="1"/>
          </p:cNvSpPr>
          <p:nvPr>
            <p:ph type="title"/>
          </p:nvPr>
        </p:nvSpPr>
        <p:spPr>
          <a:xfrm>
            <a:off x="0" y="-1"/>
            <a:ext cx="13004801"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43" name="Shape 43"/>
          <p:cNvSpPr>
            <a:spLocks noGrp="1"/>
          </p:cNvSpPr>
          <p:nvPr>
            <p:ph type="body" idx="1"/>
          </p:nvPr>
        </p:nvSpPr>
        <p:spPr>
          <a:xfrm>
            <a:off x="355600" y="1505793"/>
            <a:ext cx="12293600" cy="7523907"/>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51" name="Shape 51"/>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52" name="Shape 52"/>
          <p:cNvSpPr>
            <a:spLocks noGrp="1"/>
          </p:cNvSpPr>
          <p:nvPr>
            <p:ph type="body" idx="1"/>
          </p:nvPr>
        </p:nvSpPr>
        <p:spPr>
          <a:xfrm>
            <a:off x="355600" y="1505793"/>
            <a:ext cx="12293600" cy="7523907"/>
          </a:xfrm>
          <a:prstGeom prst="rect">
            <a:avLst/>
          </a:prstGeom>
        </p:spPr>
        <p:txBody>
          <a:bodyPr numCol="2" spcCol="614680"/>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53" name="Shape 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60" name="Shape 6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 name="Shape 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5" name="Shape 75"/>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0" name="Shape 90"/>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91" name="Shape 91"/>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98" name="Shape 98"/>
          <p:cNvSpPr>
            <a:spLocks noGrp="1"/>
          </p:cNvSpPr>
          <p:nvPr>
            <p:ph type="title"/>
          </p:nvPr>
        </p:nvSpPr>
        <p:spPr>
          <a:xfrm>
            <a:off x="0" y="3924566"/>
            <a:ext cx="13004800" cy="1904468"/>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99" name="Shape 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106" name="Shape 106"/>
          <p:cNvSpPr>
            <a:spLocks noGrp="1"/>
          </p:cNvSpPr>
          <p:nvPr>
            <p:ph type="pic" idx="13"/>
          </p:nvPr>
        </p:nvSpPr>
        <p:spPr>
          <a:xfrm>
            <a:off x="1306656" y="1181100"/>
            <a:ext cx="10388601" cy="5860236"/>
          </a:xfrm>
          <a:prstGeom prst="rect">
            <a:avLst/>
          </a:prstGeom>
        </p:spPr>
        <p:txBody>
          <a:bodyPr lIns="91439" tIns="45719" rIns="91439" bIns="45719" anchor="t">
            <a:noAutofit/>
          </a:bodyPr>
          <a:lstStyle/>
          <a:p>
            <a:endParaRPr/>
          </a:p>
        </p:txBody>
      </p:sp>
      <p:sp>
        <p:nvSpPr>
          <p:cNvPr id="107" name="Shape 107"/>
          <p:cNvSpPr>
            <a:spLocks noGrp="1"/>
          </p:cNvSpPr>
          <p:nvPr>
            <p:ph type="title"/>
          </p:nvPr>
        </p:nvSpPr>
        <p:spPr>
          <a:xfrm>
            <a:off x="355600" y="8153400"/>
            <a:ext cx="12293600" cy="1282700"/>
          </a:xfrm>
          <a:prstGeom prst="rect">
            <a:avLst/>
          </a:prstGeom>
        </p:spPr>
        <p:txBody>
          <a:bodyPr/>
          <a:lstStyle>
            <a:lvl1pPr>
              <a:defRPr cap="none">
                <a:latin typeface="+mj-lt"/>
                <a:ea typeface="+mj-ea"/>
                <a:cs typeface="+mj-cs"/>
                <a:sym typeface="Myriad Pro"/>
              </a:defRPr>
            </a:lvl1pPr>
          </a:lstStyle>
          <a:p>
            <a:r>
              <a:t>Title Text</a:t>
            </a:r>
          </a:p>
        </p:txBody>
      </p:sp>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355600" y="254000"/>
            <a:ext cx="12293600" cy="923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2pPr marL="685800" indent="-304800"/>
            <a:lvl3pPr marL="1066800" indent="-304800"/>
            <a:lvl4pPr marL="1447800" indent="-304800"/>
            <a:lvl5pPr marL="1828800" indent="-304800"/>
          </a:lstStyle>
          <a:p>
            <a:r>
              <a:t>Body Level One</a:t>
            </a:r>
          </a:p>
          <a:p>
            <a:pPr lvl="1"/>
            <a:r>
              <a:t>Body Level Two</a:t>
            </a:r>
          </a:p>
          <a:p>
            <a:pPr lvl="2"/>
            <a:r>
              <a:t>Body Level Three</a:t>
            </a:r>
          </a:p>
          <a:p>
            <a:pPr lvl="3"/>
            <a:r>
              <a:t>Body Level Four</a:t>
            </a:r>
          </a:p>
          <a:p>
            <a:pPr lvl="4"/>
            <a:r>
              <a:t>Body Level Five</a:t>
            </a:r>
          </a:p>
        </p:txBody>
      </p:sp>
      <p:sp>
        <p:nvSpPr>
          <p:cNvPr id="3" name="Shape 3"/>
          <p:cNvSpPr>
            <a:spLocks noGrp="1"/>
          </p:cNvSpPr>
          <p:nvPr>
            <p:ph type="sldNum" sz="quarter" idx="2"/>
          </p:nvPr>
        </p:nvSpPr>
        <p:spPr>
          <a:xfrm>
            <a:off x="6324600" y="9271000"/>
            <a:ext cx="342900" cy="355600"/>
          </a:xfrm>
          <a:prstGeom prst="rect">
            <a:avLst/>
          </a:prstGeom>
          <a:ln w="12700">
            <a:miter lim="400000"/>
          </a:ln>
        </p:spPr>
        <p:txBody>
          <a:bodyPr wrap="none" lIns="50800" tIns="50800" rIns="50800" bIns="50800">
            <a:normAutofit/>
          </a:bodyPr>
          <a:lstStyle>
            <a:lvl1pPr>
              <a:defRPr sz="1800">
                <a:latin typeface="Gill Sans Light"/>
                <a:ea typeface="Gill Sans Light"/>
                <a:cs typeface="Gill Sans Light"/>
                <a:sym typeface="Gill Sans Light"/>
              </a:defRPr>
            </a:lvl1pPr>
          </a:lstStyle>
          <a:p>
            <a:fld id="{86CB4B4D-7CA3-9044-876B-883B54F8677D}" type="slidenum">
              <a:t>‹#›</a:t>
            </a:fld>
            <a:endParaRPr/>
          </a:p>
        </p:txBody>
      </p:sp>
      <p:sp>
        <p:nvSpPr>
          <p:cNvPr id="4" name="Shape 4"/>
          <p:cNvSpPr>
            <a:spLocks noGrp="1"/>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8" r:id="rId7"/>
    <p:sldLayoutId id="2147483659" r:id="rId8"/>
    <p:sldLayoutId id="2147483660" r:id="rId9"/>
    <p:sldLayoutId id="2147483661" r:id="rId10"/>
    <p:sldLayoutId id="2147483662" r:id="rId11"/>
    <p:sldLayoutId id="2147483663" r:id="rId12"/>
    <p:sldLayoutId id="2147483665" r:id="rId13"/>
    <p:sldLayoutId id="2147483666" r:id="rId14"/>
    <p:sldLayoutId id="2147483667" r:id="rId15"/>
    <p:sldLayoutId id="2147483669" r:id="rId16"/>
    <p:sldLayoutId id="2147483670" r:id="rId17"/>
    <p:sldLayoutId id="2147483671" r:id="rId18"/>
  </p:sldLayoutIdLst>
  <p:transition spd="med"/>
  <p:txStyles>
    <p:titleStyle>
      <a:lvl1pPr marL="0" marR="0" indent="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1pPr>
      <a:lvl2pPr marL="0" marR="0" indent="2286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2pPr>
      <a:lvl3pPr marL="0" marR="0" indent="4572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3pPr>
      <a:lvl4pPr marL="0" marR="0" indent="6858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4pPr>
      <a:lvl5pPr marL="0" marR="0" indent="9144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5pPr>
      <a:lvl6pPr marL="0" marR="0" indent="11430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6pPr>
      <a:lvl7pPr marL="0" marR="0" indent="13716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7pPr>
      <a:lvl8pPr marL="0" marR="0" indent="16002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8pPr>
      <a:lvl9pPr marL="0" marR="0" indent="18288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9pPr>
    </p:titleStyle>
    <p:bodyStyle>
      <a:lvl1pPr marL="304800" marR="0" indent="-304800"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1pPr>
      <a:lvl2pPr marL="553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2pPr>
      <a:lvl3pPr marL="934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3pPr>
      <a:lvl4pPr marL="1315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4pPr>
      <a:lvl5pPr marL="1696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5pPr>
      <a:lvl6pPr marL="2077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6pPr>
      <a:lvl7pPr marL="2458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7pPr>
      <a:lvl8pPr marL="2839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8pPr>
      <a:lvl9pPr marL="3220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355599" y="1867665"/>
            <a:ext cx="12293600" cy="3238500"/>
          </a:xfrm>
          <a:prstGeom prst="rect">
            <a:avLst/>
          </a:prstGeom>
        </p:spPr>
        <p:txBody>
          <a:bodyPr/>
          <a:lstStyle>
            <a:lvl1pPr>
              <a:defRPr sz="5200" b="1">
                <a:solidFill>
                  <a:schemeClr val="accent1"/>
                </a:solidFill>
              </a:defRPr>
            </a:lvl1pPr>
          </a:lstStyle>
          <a:p>
            <a:pPr>
              <a:defRPr b="0">
                <a:solidFill>
                  <a:srgbClr val="535353"/>
                </a:solidFill>
              </a:defRPr>
            </a:pPr>
            <a:r>
              <a:rPr lang="en-US" b="1" dirty="0" smtClean="0">
                <a:solidFill>
                  <a:schemeClr val="accent1"/>
                </a:solidFill>
              </a:rPr>
              <a:t>Part 3.1</a:t>
            </a:r>
            <a:br>
              <a:rPr lang="en-US" b="1" dirty="0" smtClean="0">
                <a:solidFill>
                  <a:schemeClr val="accent1"/>
                </a:solidFill>
              </a:rPr>
            </a:br>
            <a:r>
              <a:rPr lang="en-US" b="0" dirty="0" smtClean="0">
                <a:solidFill>
                  <a:schemeClr val="accent1"/>
                </a:solidFill>
              </a:rPr>
              <a:t>Network Analysis of Personal Genomes</a:t>
            </a:r>
            <a:endParaRPr b="0" dirty="0">
              <a:solidFill>
                <a:schemeClr val="accent1"/>
              </a:solidFill>
            </a:endParaRPr>
          </a:p>
        </p:txBody>
      </p:sp>
      <p:sp>
        <p:nvSpPr>
          <p:cNvPr id="209" name="Shape 209"/>
          <p:cNvSpPr>
            <a:spLocks noGrp="1"/>
          </p:cNvSpPr>
          <p:nvPr>
            <p:ph type="body" sz="quarter" idx="1"/>
          </p:nvPr>
        </p:nvSpPr>
        <p:spPr>
          <a:xfrm>
            <a:off x="355599" y="5129082"/>
            <a:ext cx="12293600" cy="2252394"/>
          </a:xfrm>
          <a:prstGeom prst="rect">
            <a:avLst/>
          </a:prstGeom>
        </p:spPr>
        <p:txBody>
          <a:bodyPr>
            <a:normAutofit/>
          </a:bodyPr>
          <a:lstStyle/>
          <a:p>
            <a:pPr defTabSz="554990">
              <a:defRPr sz="3609" b="1"/>
            </a:pPr>
            <a:endParaRPr lang="en-US" dirty="0" smtClean="0"/>
          </a:p>
          <a:p>
            <a:pPr defTabSz="554990">
              <a:defRPr sz="3609" b="1"/>
            </a:pPr>
            <a:r>
              <a:rPr lang="en-US" dirty="0" smtClean="0"/>
              <a:t>James Diao, </a:t>
            </a:r>
            <a:r>
              <a:rPr lang="en-US" dirty="0" err="1" smtClean="0"/>
              <a:t>Zhaolong</a:t>
            </a:r>
            <a:r>
              <a:rPr lang="en-US" dirty="0" smtClean="0"/>
              <a:t> Yu, and </a:t>
            </a:r>
            <a:r>
              <a:rPr lang="en-US" dirty="0" err="1" smtClean="0"/>
              <a:t>Dingjue</a:t>
            </a:r>
            <a:r>
              <a:rPr lang="en-US" dirty="0" smtClean="0"/>
              <a:t> Ji</a:t>
            </a:r>
            <a:endParaRPr lang="en-US" dirty="0" smtClean="0"/>
          </a:p>
          <a:p>
            <a:pPr defTabSz="554990">
              <a:defRPr sz="3135" b="1"/>
            </a:pPr>
            <a:r>
              <a:rPr lang="en-US" dirty="0" smtClean="0"/>
              <a:t>Yale University </a:t>
            </a:r>
            <a:endParaRPr dirty="0"/>
          </a:p>
          <a:p>
            <a:pPr defTabSz="554990">
              <a:defRPr sz="3135" b="1"/>
            </a:pPr>
            <a:r>
              <a:rPr lang="en-US" dirty="0"/>
              <a:t>9</a:t>
            </a:r>
            <a:r>
              <a:rPr lang="en-US" dirty="0" smtClean="0"/>
              <a:t> May 2017</a:t>
            </a:r>
            <a:endParaRPr dirty="0"/>
          </a:p>
        </p:txBody>
      </p:sp>
      <p:sp>
        <p:nvSpPr>
          <p:cNvPr id="211" name="Shape 211"/>
          <p:cNvSpPr/>
          <p:nvPr/>
        </p:nvSpPr>
        <p:spPr>
          <a:xfrm>
            <a:off x="-1" y="394136"/>
            <a:ext cx="13004801" cy="1264495"/>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defRPr sz="4100">
                <a:solidFill>
                  <a:srgbClr val="FFFFFF"/>
                </a:solidFill>
              </a:defRPr>
            </a:lvl1pPr>
          </a:lstStyle>
          <a:p>
            <a:endParaRPr dirty="0"/>
          </a:p>
        </p:txBody>
      </p:sp>
      <p:pic>
        <p:nvPicPr>
          <p:cNvPr id="3" name="Picture 2"/>
          <p:cNvPicPr>
            <a:picLocks noChangeAspect="1"/>
          </p:cNvPicPr>
          <p:nvPr/>
        </p:nvPicPr>
        <p:blipFill>
          <a:blip r:embed="rId2"/>
          <a:stretch>
            <a:fillRect/>
          </a:stretch>
        </p:blipFill>
        <p:spPr>
          <a:xfrm>
            <a:off x="10732899" y="7590510"/>
            <a:ext cx="1612900" cy="1701800"/>
          </a:xfrm>
          <a:prstGeom prst="rect">
            <a:avLst/>
          </a:prstGeom>
        </p:spPr>
      </p:pic>
    </p:spTree>
    <p:extLst>
      <p:ext uri="{BB962C8B-B14F-4D97-AF65-F5344CB8AC3E}">
        <p14:creationId xmlns:p14="http://schemas.microsoft.com/office/powerpoint/2010/main" val="705456945"/>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890"/>
          <p:cNvSpPr/>
          <p:nvPr/>
        </p:nvSpPr>
        <p:spPr>
          <a:xfrm>
            <a:off x="0" y="3073"/>
            <a:ext cx="13004801" cy="1264494"/>
          </a:xfrm>
          <a:prstGeom prst="rect">
            <a:avLst/>
          </a:prstGeom>
          <a:solidFill>
            <a:srgbClr val="50A8FA"/>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4100">
                <a:solidFill>
                  <a:srgbClr val="FFFFFF"/>
                </a:solidFill>
              </a:defRPr>
            </a:pPr>
            <a:r>
              <a:rPr lang="en-US" dirty="0"/>
              <a:t>h</a:t>
            </a:r>
            <a:r>
              <a:rPr lang="en-US" dirty="0" smtClean="0"/>
              <a:t>ierarchical analysis</a:t>
            </a:r>
            <a:endParaRPr dirty="0">
              <a:latin typeface="Myriad Pro Semibold"/>
              <a:ea typeface="Myriad Pro Semibold"/>
              <a:cs typeface="Myriad Pro Semibold"/>
              <a:sym typeface="Myriad Pro Semibold"/>
            </a:endParaRPr>
          </a:p>
        </p:txBody>
      </p:sp>
      <p:pic>
        <p:nvPicPr>
          <p:cNvPr id="3" name="Picture 2"/>
          <p:cNvPicPr>
            <a:picLocks noChangeAspect="1"/>
          </p:cNvPicPr>
          <p:nvPr/>
        </p:nvPicPr>
        <p:blipFill>
          <a:blip r:embed="rId3"/>
          <a:stretch>
            <a:fillRect/>
          </a:stretch>
        </p:blipFill>
        <p:spPr>
          <a:xfrm>
            <a:off x="577237" y="1695450"/>
            <a:ext cx="7683500" cy="7505700"/>
          </a:xfrm>
          <a:prstGeom prst="rect">
            <a:avLst/>
          </a:prstGeom>
        </p:spPr>
      </p:pic>
      <p:pic>
        <p:nvPicPr>
          <p:cNvPr id="4" name="Picture 3"/>
          <p:cNvPicPr>
            <a:picLocks noChangeAspect="1"/>
          </p:cNvPicPr>
          <p:nvPr/>
        </p:nvPicPr>
        <p:blipFill>
          <a:blip r:embed="rId4"/>
          <a:stretch>
            <a:fillRect/>
          </a:stretch>
        </p:blipFill>
        <p:spPr>
          <a:xfrm>
            <a:off x="8744109" y="2843330"/>
            <a:ext cx="3787516" cy="3904311"/>
          </a:xfrm>
          <a:prstGeom prst="rect">
            <a:avLst/>
          </a:prstGeom>
        </p:spPr>
      </p:pic>
    </p:spTree>
    <p:extLst>
      <p:ext uri="{BB962C8B-B14F-4D97-AF65-F5344CB8AC3E}">
        <p14:creationId xmlns:p14="http://schemas.microsoft.com/office/powerpoint/2010/main" val="1710843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Shape 971"/>
          <p:cNvSpPr>
            <a:spLocks noGrp="1"/>
          </p:cNvSpPr>
          <p:nvPr>
            <p:ph type="title"/>
          </p:nvPr>
        </p:nvSpPr>
        <p:spPr>
          <a:prstGeom prst="rect">
            <a:avLst/>
          </a:prstGeom>
          <a:solidFill>
            <a:schemeClr val="accent1">
              <a:hueOff val="273561"/>
              <a:satOff val="2937"/>
              <a:lumOff val="-22233"/>
            </a:schemeClr>
          </a:solidFill>
        </p:spPr>
        <p:txBody>
          <a:bodyPr/>
          <a:lstStyle/>
          <a:p>
            <a:r>
              <a:rPr lang="en-US" dirty="0" smtClean="0"/>
              <a:t>summary</a:t>
            </a:r>
            <a:endParaRPr dirty="0"/>
          </a:p>
        </p:txBody>
      </p:sp>
      <p:sp>
        <p:nvSpPr>
          <p:cNvPr id="972" name="Shape 972"/>
          <p:cNvSpPr>
            <a:spLocks noGrp="1"/>
          </p:cNvSpPr>
          <p:nvPr>
            <p:ph type="body" idx="1"/>
          </p:nvPr>
        </p:nvSpPr>
        <p:spPr>
          <a:xfrm>
            <a:off x="1927105" y="2711669"/>
            <a:ext cx="8794990" cy="4059620"/>
          </a:xfrm>
          <a:prstGeom prst="rect">
            <a:avLst/>
          </a:prstGeom>
        </p:spPr>
        <p:txBody>
          <a:bodyPr>
            <a:noAutofit/>
          </a:bodyPr>
          <a:lstStyle/>
          <a:p>
            <a:pPr marL="458611" indent="-458611">
              <a:buClrTx/>
              <a:buSzPct val="100000"/>
              <a:buAutoNum type="arabicPeriod"/>
            </a:pPr>
            <a:r>
              <a:rPr lang="en-US" sz="3600" dirty="0" smtClean="0">
                <a:solidFill>
                  <a:schemeClr val="tx1"/>
                </a:solidFill>
              </a:rPr>
              <a:t>SNP genes have lower influence on the overall protein network</a:t>
            </a:r>
            <a:endParaRPr sz="3200" dirty="0">
              <a:solidFill>
                <a:schemeClr val="tx1"/>
              </a:solidFill>
            </a:endParaRPr>
          </a:p>
          <a:p>
            <a:pPr marL="458611" indent="-458611">
              <a:buSzPct val="100000"/>
              <a:buAutoNum type="arabicPeriod"/>
            </a:pPr>
            <a:r>
              <a:rPr lang="en-US" sz="3600" dirty="0" smtClean="0">
                <a:solidFill>
                  <a:schemeClr val="tx1"/>
                </a:solidFill>
              </a:rPr>
              <a:t>Network visualization reveals individual genes that are more likely to be pathogenic</a:t>
            </a:r>
          </a:p>
          <a:p>
            <a:pPr marL="458611" indent="-458611">
              <a:buSzPct val="100000"/>
              <a:buAutoNum type="arabicPeriod"/>
            </a:pPr>
            <a:r>
              <a:rPr lang="en-US" sz="3600" dirty="0" smtClean="0"/>
              <a:t>Hierarchical analysis did not demonstrate significant SNP enrichment in any layer</a:t>
            </a:r>
            <a:endParaRPr lang="en-US" sz="3600" dirty="0">
              <a:solidFill>
                <a:schemeClr val="tx1"/>
              </a:solidFill>
            </a:endParaRPr>
          </a:p>
        </p:txBody>
      </p:sp>
      <p:sp>
        <p:nvSpPr>
          <p:cNvPr id="973" name="Shape 97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11</a:t>
            </a:fld>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p:nvPr>
        </p:nvSpPr>
        <p:spPr>
          <a:prstGeom prst="rect">
            <a:avLst/>
          </a:prstGeom>
          <a:solidFill>
            <a:schemeClr val="accent1">
              <a:hueOff val="273561"/>
              <a:satOff val="2937"/>
              <a:lumOff val="-22233"/>
            </a:schemeClr>
          </a:solidFill>
        </p:spPr>
        <p:txBody>
          <a:bodyPr/>
          <a:lstStyle/>
          <a:p>
            <a:r>
              <a:t>overview</a:t>
            </a:r>
          </a:p>
        </p:txBody>
      </p:sp>
      <p:sp>
        <p:nvSpPr>
          <p:cNvPr id="218" name="Shape 218"/>
          <p:cNvSpPr>
            <a:spLocks noGrp="1"/>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2</a:t>
            </a:fld>
            <a:endParaRPr/>
          </a:p>
        </p:txBody>
      </p:sp>
      <p:sp>
        <p:nvSpPr>
          <p:cNvPr id="219" name="Shape 219"/>
          <p:cNvSpPr/>
          <p:nvPr/>
        </p:nvSpPr>
        <p:spPr>
          <a:xfrm>
            <a:off x="711200" y="2461420"/>
            <a:ext cx="12293600" cy="62338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Autofit/>
          </a:bodyPr>
          <a:lstStyle/>
          <a:p>
            <a:pPr marL="458611" indent="-458611" algn="l">
              <a:spcBef>
                <a:spcPts val="3800"/>
              </a:spcBef>
              <a:buSzPct val="100000"/>
              <a:buAutoNum type="arabicPeriod"/>
            </a:pPr>
            <a:r>
              <a:rPr lang="en-US" sz="4400" dirty="0" smtClean="0"/>
              <a:t> introduction </a:t>
            </a:r>
            <a:r>
              <a:rPr lang="en-US" sz="4400" dirty="0" smtClean="0"/>
              <a:t>to </a:t>
            </a:r>
            <a:r>
              <a:rPr lang="en-US" sz="4400" b="1" dirty="0" smtClean="0">
                <a:solidFill>
                  <a:schemeClr val="accent6">
                    <a:satOff val="24555"/>
                    <a:lumOff val="22232"/>
                  </a:schemeClr>
                </a:solidFill>
                <a:latin typeface="Myriad Pro Semibold"/>
                <a:ea typeface="Myriad Pro Semibold"/>
                <a:cs typeface="Myriad Pro Semibold"/>
                <a:sym typeface="Myriad Pro Semibold"/>
              </a:rPr>
              <a:t>protein networks </a:t>
            </a:r>
            <a:r>
              <a:rPr sz="4400" dirty="0" smtClean="0">
                <a:solidFill>
                  <a:schemeClr val="accent6">
                    <a:satOff val="24555"/>
                    <a:lumOff val="22232"/>
                  </a:schemeClr>
                </a:solidFill>
                <a:latin typeface="Myriad Pro Semibold"/>
                <a:ea typeface="Myriad Pro Semibold"/>
                <a:cs typeface="Myriad Pro Semibold"/>
                <a:sym typeface="Myriad Pro Semibold"/>
              </a:rPr>
              <a:t/>
            </a:r>
            <a:br>
              <a:rPr sz="4400" dirty="0" smtClean="0">
                <a:solidFill>
                  <a:schemeClr val="accent6">
                    <a:satOff val="24555"/>
                    <a:lumOff val="22232"/>
                  </a:schemeClr>
                </a:solidFill>
                <a:latin typeface="Myriad Pro Semibold"/>
                <a:ea typeface="Myriad Pro Semibold"/>
                <a:cs typeface="Myriad Pro Semibold"/>
                <a:sym typeface="Myriad Pro Semibold"/>
              </a:rPr>
            </a:br>
            <a:endParaRPr sz="4400" dirty="0">
              <a:solidFill>
                <a:schemeClr val="accent6">
                  <a:satOff val="24555"/>
                  <a:lumOff val="22232"/>
                </a:schemeClr>
              </a:solidFill>
              <a:latin typeface="Myriad Pro Semibold"/>
              <a:ea typeface="Myriad Pro Semibold"/>
              <a:cs typeface="Myriad Pro Semibold"/>
              <a:sym typeface="Myriad Pro Semibold"/>
            </a:endParaRPr>
          </a:p>
          <a:p>
            <a:pPr marL="458611" indent="-458611" algn="l">
              <a:spcBef>
                <a:spcPts val="3800"/>
              </a:spcBef>
              <a:buSzPct val="100000"/>
              <a:buAutoNum type="arabicPeriod"/>
            </a:pPr>
            <a:r>
              <a:rPr lang="en-US" sz="4400" dirty="0" smtClean="0"/>
              <a:t> computing </a:t>
            </a:r>
            <a:r>
              <a:rPr lang="en-US" sz="4400" b="1" dirty="0" smtClean="0">
                <a:solidFill>
                  <a:schemeClr val="accent3">
                    <a:lumMod val="75000"/>
                  </a:schemeClr>
                </a:solidFill>
                <a:latin typeface="Myriad Pro Semibold"/>
                <a:ea typeface="Myriad Pro Semibold"/>
                <a:cs typeface="Myriad Pro Semibold"/>
                <a:sym typeface="Myriad Pro Semibold"/>
              </a:rPr>
              <a:t>measures of centrality </a:t>
            </a:r>
            <a:r>
              <a:rPr lang="en-US" sz="4400" dirty="0" smtClean="0"/>
              <a:t>for gene sets</a:t>
            </a:r>
            <a:br>
              <a:rPr lang="en-US" sz="4400" dirty="0" smtClean="0"/>
            </a:br>
            <a:endParaRPr lang="en-US" sz="4400" dirty="0"/>
          </a:p>
          <a:p>
            <a:pPr marL="458611" indent="-458611" algn="l">
              <a:spcBef>
                <a:spcPts val="3800"/>
              </a:spcBef>
              <a:buSzPct val="100000"/>
              <a:buAutoNum type="arabicPeriod"/>
            </a:pPr>
            <a:r>
              <a:rPr lang="en-US" sz="4400" dirty="0" smtClean="0"/>
              <a:t> using </a:t>
            </a:r>
            <a:r>
              <a:rPr lang="en-US" sz="4400" dirty="0" err="1" smtClean="0"/>
              <a:t>Cytoscape</a:t>
            </a:r>
            <a:r>
              <a:rPr lang="en-US" sz="4400" dirty="0" smtClean="0"/>
              <a:t> for </a:t>
            </a:r>
            <a:r>
              <a:rPr lang="en-US" sz="4400" b="1" dirty="0" smtClean="0">
                <a:solidFill>
                  <a:srgbClr val="50A8FA"/>
                </a:solidFill>
              </a:rPr>
              <a:t>network visualization </a:t>
            </a:r>
            <a:r>
              <a:rPr lang="en-US" sz="4400" dirty="0" smtClean="0"/>
              <a:t>and </a:t>
            </a:r>
            <a:r>
              <a:rPr lang="en-US" sz="4400" dirty="0" smtClean="0"/>
              <a:t/>
            </a:r>
            <a:br>
              <a:rPr lang="en-US" sz="4400" dirty="0" smtClean="0"/>
            </a:br>
            <a:r>
              <a:rPr lang="en-US" sz="4400" dirty="0" smtClean="0"/>
              <a:t> </a:t>
            </a:r>
            <a:r>
              <a:rPr lang="en-US" sz="4400" b="1" dirty="0" smtClean="0">
                <a:solidFill>
                  <a:srgbClr val="50A8FA"/>
                </a:solidFill>
              </a:rPr>
              <a:t>hierarchical </a:t>
            </a:r>
            <a:r>
              <a:rPr lang="en-US" sz="4400" b="1" dirty="0" smtClean="0">
                <a:solidFill>
                  <a:srgbClr val="50A8FA"/>
                </a:solidFill>
              </a:rPr>
              <a:t>analysis</a:t>
            </a:r>
            <a:r>
              <a:rPr sz="4400" dirty="0">
                <a:solidFill>
                  <a:srgbClr val="FF0000"/>
                </a:solidFill>
              </a:rPr>
              <a:t/>
            </a:r>
            <a:br>
              <a:rPr sz="4400" dirty="0">
                <a:solidFill>
                  <a:srgbClr val="FF0000"/>
                </a:solidFill>
              </a:rPr>
            </a:br>
            <a:r>
              <a:rPr sz="4400" dirty="0">
                <a:solidFill>
                  <a:srgbClr val="FF0000"/>
                </a:solidFill>
              </a:rPr>
              <a:t/>
            </a:r>
            <a:br>
              <a:rPr sz="4400" dirty="0">
                <a:solidFill>
                  <a:srgbClr val="FF0000"/>
                </a:solidFill>
              </a:rPr>
            </a:br>
            <a:endParaRPr sz="4400" dirty="0">
              <a:solidFill>
                <a:srgbClr val="FF0000"/>
              </a:solidFill>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p:nvPr>
        </p:nvSpPr>
        <p:spPr>
          <a:prstGeom prst="rect">
            <a:avLst/>
          </a:prstGeom>
          <a:solidFill>
            <a:schemeClr val="accent6">
              <a:satOff val="24555"/>
              <a:lumOff val="22232"/>
            </a:schemeClr>
          </a:solidFill>
        </p:spPr>
        <p:txBody>
          <a:bodyPr/>
          <a:lstStyle/>
          <a:p>
            <a:r>
              <a:rPr dirty="0"/>
              <a:t>1  |  </a:t>
            </a:r>
            <a:r>
              <a:rPr lang="en-US" dirty="0" smtClean="0"/>
              <a:t>introduction to protein networks</a:t>
            </a:r>
            <a:endParaRPr dirty="0"/>
          </a:p>
        </p:txBody>
      </p:sp>
      <p:sp>
        <p:nvSpPr>
          <p:cNvPr id="222" name="Shape 222"/>
          <p:cNvSpPr>
            <a:spLocks noGrp="1"/>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3</a:t>
            </a:fld>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hape 637"/>
          <p:cNvSpPr/>
          <p:nvPr/>
        </p:nvSpPr>
        <p:spPr>
          <a:xfrm>
            <a:off x="0" y="3073"/>
            <a:ext cx="13004801" cy="1264494"/>
          </a:xfrm>
          <a:prstGeom prst="rect">
            <a:avLst/>
          </a:prstGeom>
          <a:solidFill>
            <a:schemeClr val="bg1">
              <a:lumMod val="50000"/>
              <a:lumOff val="50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smtClean="0"/>
              <a:t>network theory</a:t>
            </a:r>
            <a:endParaRPr dirty="0"/>
          </a:p>
        </p:txBody>
      </p:sp>
      <p:sp>
        <p:nvSpPr>
          <p:cNvPr id="13" name="Shape 833"/>
          <p:cNvSpPr>
            <a:spLocks noGrp="1"/>
          </p:cNvSpPr>
          <p:nvPr>
            <p:ph type="body" idx="1"/>
          </p:nvPr>
        </p:nvSpPr>
        <p:spPr>
          <a:xfrm>
            <a:off x="502920" y="1494708"/>
            <a:ext cx="6751320" cy="7185660"/>
          </a:xfrm>
          <a:prstGeom prst="rect">
            <a:avLst/>
          </a:prstGeom>
        </p:spPr>
        <p:txBody>
          <a:bodyPr anchor="t">
            <a:normAutofit/>
          </a:bodyPr>
          <a:lstStyle/>
          <a:p>
            <a:pPr marL="0" indent="0">
              <a:buClrTx/>
              <a:buSzTx/>
              <a:buNone/>
              <a:defRPr sz="2600">
                <a:latin typeface="+mj-lt"/>
                <a:ea typeface="+mj-ea"/>
                <a:cs typeface="+mj-cs"/>
                <a:sym typeface="Myriad Pro"/>
              </a:defRPr>
            </a:pPr>
            <a:endParaRPr lang="en-US" dirty="0" smtClean="0"/>
          </a:p>
          <a:p>
            <a:pPr marL="0" indent="0">
              <a:buClrTx/>
              <a:buSzTx/>
              <a:buNone/>
              <a:defRPr sz="2600">
                <a:latin typeface="+mj-lt"/>
                <a:ea typeface="+mj-ea"/>
                <a:cs typeface="+mj-cs"/>
                <a:sym typeface="Myriad Pro"/>
              </a:defRPr>
            </a:pPr>
            <a:r>
              <a:rPr lang="en-US" b="1" dirty="0" smtClean="0"/>
              <a:t>Node</a:t>
            </a:r>
            <a:r>
              <a:rPr lang="en-US" dirty="0" smtClean="0"/>
              <a:t>: individual protein </a:t>
            </a:r>
          </a:p>
          <a:p>
            <a:pPr marL="0" indent="0">
              <a:buClrTx/>
              <a:buSzTx/>
              <a:buNone/>
              <a:defRPr sz="2600">
                <a:latin typeface="+mj-lt"/>
                <a:ea typeface="+mj-ea"/>
                <a:cs typeface="+mj-cs"/>
                <a:sym typeface="Myriad Pro"/>
              </a:defRPr>
            </a:pPr>
            <a:r>
              <a:rPr lang="en-US" b="1" dirty="0" smtClean="0"/>
              <a:t>Edge</a:t>
            </a:r>
            <a:r>
              <a:rPr lang="en-US" dirty="0" smtClean="0"/>
              <a:t>: evidence of interaction</a:t>
            </a:r>
            <a:endParaRPr lang="en-US" dirty="0">
              <a:solidFill>
                <a:schemeClr val="accent2"/>
              </a:solidFill>
              <a:latin typeface="Myriad Pro Semibold"/>
              <a:ea typeface="Myriad Pro Semibold"/>
              <a:cs typeface="Myriad Pro Semibold"/>
              <a:sym typeface="Myriad Pro Semibold"/>
            </a:endParaRPr>
          </a:p>
          <a:p>
            <a:pPr marL="0" indent="0">
              <a:buClrTx/>
              <a:buSzTx/>
              <a:buNone/>
              <a:defRPr sz="2600">
                <a:latin typeface="+mj-lt"/>
                <a:ea typeface="+mj-ea"/>
                <a:cs typeface="+mj-cs"/>
                <a:sym typeface="Myriad Pro"/>
              </a:defRPr>
            </a:pPr>
            <a:r>
              <a:rPr lang="en-US" b="1" dirty="0" smtClean="0">
                <a:latin typeface="Myriad Pro Semibold"/>
                <a:ea typeface="Myriad Pro Semibold"/>
                <a:cs typeface="Myriad Pro Semibold"/>
                <a:sym typeface="Myriad Pro Semibold"/>
              </a:rPr>
              <a:t>Degree centrality</a:t>
            </a:r>
            <a:r>
              <a:rPr lang="en-US" dirty="0" smtClean="0">
                <a:latin typeface="Myriad Pro Semibold"/>
                <a:ea typeface="Myriad Pro Semibold"/>
                <a:cs typeface="Myriad Pro Semibold"/>
                <a:sym typeface="Myriad Pro Semibold"/>
              </a:rPr>
              <a:t>: </a:t>
            </a:r>
            <a:r>
              <a:rPr lang="en-US" dirty="0" smtClean="0"/>
              <a:t>normalized number of edges connected to a node. </a:t>
            </a:r>
          </a:p>
          <a:p>
            <a:pPr marL="0" indent="0">
              <a:buClrTx/>
              <a:buSzTx/>
              <a:buNone/>
              <a:defRPr sz="2600">
                <a:latin typeface="+mj-lt"/>
                <a:ea typeface="+mj-ea"/>
                <a:cs typeface="+mj-cs"/>
                <a:sym typeface="Myriad Pro"/>
              </a:defRPr>
            </a:pPr>
            <a:r>
              <a:rPr lang="en-US" b="1" dirty="0" err="1" smtClean="0"/>
              <a:t>Betweenness</a:t>
            </a:r>
            <a:r>
              <a:rPr lang="en-US" b="1" dirty="0" smtClean="0"/>
              <a:t> centrality</a:t>
            </a:r>
            <a:r>
              <a:rPr lang="en-US" dirty="0" smtClean="0"/>
              <a:t>: normalized number of times a node is within the shortest path between two other nodes. </a:t>
            </a:r>
          </a:p>
          <a:p>
            <a:pPr marL="0" indent="0">
              <a:buClrTx/>
              <a:buSzTx/>
              <a:buNone/>
              <a:defRPr sz="2600">
                <a:latin typeface="+mj-lt"/>
                <a:ea typeface="+mj-ea"/>
                <a:cs typeface="+mj-cs"/>
                <a:sym typeface="Myriad Pro"/>
              </a:defRPr>
            </a:pPr>
            <a:r>
              <a:rPr lang="en-US" b="1" dirty="0" smtClean="0">
                <a:latin typeface="Myriad Pro Semibold"/>
                <a:ea typeface="Myriad Pro Semibold"/>
                <a:cs typeface="Myriad Pro Semibold"/>
                <a:sym typeface="Myriad Pro Semibold"/>
              </a:rPr>
              <a:t>Hierarchical networks</a:t>
            </a:r>
            <a:r>
              <a:rPr lang="en-US" dirty="0" smtClean="0">
                <a:latin typeface="Myriad Pro Semibold"/>
                <a:ea typeface="Myriad Pro Semibold"/>
                <a:cs typeface="Myriad Pro Semibold"/>
                <a:sym typeface="Myriad Pro Semibold"/>
              </a:rPr>
              <a:t>: separates a network into nested sub-networks. </a:t>
            </a:r>
            <a:endParaRPr dirty="0"/>
          </a:p>
        </p:txBody>
      </p:sp>
      <p:pic>
        <p:nvPicPr>
          <p:cNvPr id="1026" name="Picture 2" descr="mage result for protein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7311" y="1853911"/>
            <a:ext cx="3101720" cy="3122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tp://www.nature.com/ncb/journal/v15/n12/images/ncb2870-f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5684" y="5337545"/>
            <a:ext cx="4167963" cy="3803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508976"/>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title"/>
          </p:nvPr>
        </p:nvSpPr>
        <p:spPr>
          <a:prstGeom prst="rect">
            <a:avLst/>
          </a:prstGeom>
          <a:solidFill>
            <a:srgbClr val="FFC101"/>
          </a:solidFill>
        </p:spPr>
        <p:txBody>
          <a:bodyPr/>
          <a:lstStyle/>
          <a:p>
            <a:r>
              <a:rPr lang="en-US" dirty="0" smtClean="0"/>
              <a:t>2</a:t>
            </a:r>
            <a:r>
              <a:rPr dirty="0" smtClean="0"/>
              <a:t>  |  </a:t>
            </a:r>
            <a:r>
              <a:rPr lang="en-US" dirty="0" smtClean="0"/>
              <a:t>computing measures of centrality for gene sets</a:t>
            </a:r>
            <a:endParaRPr dirty="0"/>
          </a:p>
        </p:txBody>
      </p:sp>
      <p:sp>
        <p:nvSpPr>
          <p:cNvPr id="527" name="Shape 52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5</a:t>
            </a:fld>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6</a:t>
            </a:fld>
            <a:endParaRPr/>
          </a:p>
        </p:txBody>
      </p:sp>
      <p:sp>
        <p:nvSpPr>
          <p:cNvPr id="637" name="Shape 637"/>
          <p:cNvSpPr/>
          <p:nvPr/>
        </p:nvSpPr>
        <p:spPr>
          <a:xfrm>
            <a:off x="0" y="3073"/>
            <a:ext cx="13004801" cy="1264494"/>
          </a:xfrm>
          <a:prstGeom prst="rect">
            <a:avLst/>
          </a:prstGeom>
          <a:solidFill>
            <a:srgbClr val="FFC10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smtClean="0"/>
              <a:t>python script for computing centrality measures</a:t>
            </a:r>
            <a:endParaRPr dirty="0"/>
          </a:p>
        </p:txBody>
      </p:sp>
      <p:sp>
        <p:nvSpPr>
          <p:cNvPr id="13" name="Shape 833"/>
          <p:cNvSpPr>
            <a:spLocks noGrp="1"/>
          </p:cNvSpPr>
          <p:nvPr>
            <p:ph type="body" idx="1"/>
          </p:nvPr>
        </p:nvSpPr>
        <p:spPr>
          <a:xfrm>
            <a:off x="3291840" y="1267567"/>
            <a:ext cx="6751320" cy="7185660"/>
          </a:xfrm>
          <a:prstGeom prst="rect">
            <a:avLst/>
          </a:prstGeom>
        </p:spPr>
        <p:txBody>
          <a:bodyPr anchor="t">
            <a:normAutofit/>
          </a:bodyPr>
          <a:lstStyle/>
          <a:p>
            <a:pPr marL="0" indent="0">
              <a:buClrTx/>
              <a:buSzTx/>
              <a:buNone/>
              <a:defRPr sz="2600">
                <a:latin typeface="+mj-lt"/>
                <a:ea typeface="+mj-ea"/>
                <a:cs typeface="+mj-cs"/>
                <a:sym typeface="Myriad Pro"/>
              </a:defRPr>
            </a:pPr>
            <a:endParaRPr lang="en-US" dirty="0" smtClean="0"/>
          </a:p>
          <a:p>
            <a:pPr marL="0" indent="0">
              <a:buClrTx/>
              <a:buSzTx/>
              <a:buNone/>
              <a:defRPr sz="2600">
                <a:latin typeface="+mj-lt"/>
                <a:ea typeface="+mj-ea"/>
                <a:cs typeface="+mj-cs"/>
                <a:sym typeface="Myriad Pro"/>
              </a:defRPr>
            </a:pPr>
            <a:r>
              <a:rPr lang="en-US" b="1" dirty="0" smtClean="0"/>
              <a:t>usage</a:t>
            </a:r>
            <a:r>
              <a:rPr lang="en-US" dirty="0" smtClean="0"/>
              <a:t>: python3 </a:t>
            </a:r>
            <a:r>
              <a:rPr lang="en-US" dirty="0" err="1" smtClean="0"/>
              <a:t>centrality_calculation.py</a:t>
            </a:r>
            <a:r>
              <a:rPr lang="en-US" dirty="0" smtClean="0"/>
              <a:t> –</a:t>
            </a:r>
            <a:r>
              <a:rPr lang="en-US" dirty="0" err="1" smtClean="0"/>
              <a:t>i</a:t>
            </a:r>
            <a:r>
              <a:rPr lang="en-US" dirty="0" smtClean="0"/>
              <a:t> &lt;input file&gt; -a &lt;annotation file&gt; -n &lt;dip </a:t>
            </a:r>
            <a:r>
              <a:rPr lang="en-US" dirty="0" err="1" smtClean="0"/>
              <a:t>ppi</a:t>
            </a:r>
            <a:r>
              <a:rPr lang="en-US" dirty="0" smtClean="0"/>
              <a:t> file&gt; </a:t>
            </a:r>
          </a:p>
          <a:p>
            <a:pPr marL="0" indent="0">
              <a:buClrTx/>
              <a:buSzTx/>
              <a:buNone/>
              <a:defRPr sz="2600">
                <a:latin typeface="+mj-lt"/>
                <a:ea typeface="+mj-ea"/>
                <a:cs typeface="+mj-cs"/>
                <a:sym typeface="Myriad Pro"/>
              </a:defRPr>
            </a:pPr>
            <a:r>
              <a:rPr lang="en-US" b="1" dirty="0" smtClean="0"/>
              <a:t>example</a:t>
            </a:r>
            <a:r>
              <a:rPr lang="en-US" dirty="0" smtClean="0"/>
              <a:t>: python3 </a:t>
            </a:r>
            <a:r>
              <a:rPr lang="en-US" dirty="0" err="1"/>
              <a:t>centrality_calculation.py</a:t>
            </a:r>
            <a:r>
              <a:rPr lang="en-US" dirty="0"/>
              <a:t> –</a:t>
            </a:r>
            <a:r>
              <a:rPr lang="en-US" dirty="0" err="1"/>
              <a:t>i</a:t>
            </a:r>
            <a:r>
              <a:rPr lang="en-US" dirty="0"/>
              <a:t> </a:t>
            </a:r>
            <a:r>
              <a:rPr lang="en-US" dirty="0" err="1" smtClean="0"/>
              <a:t>input.txt</a:t>
            </a:r>
            <a:r>
              <a:rPr lang="en-US" dirty="0" smtClean="0"/>
              <a:t> </a:t>
            </a:r>
            <a:r>
              <a:rPr lang="en-US" dirty="0"/>
              <a:t>-a </a:t>
            </a:r>
            <a:r>
              <a:rPr lang="en-US" dirty="0" err="1" smtClean="0"/>
              <a:t>map_table.txt</a:t>
            </a:r>
            <a:r>
              <a:rPr lang="en-US" dirty="0" smtClean="0"/>
              <a:t> –n </a:t>
            </a:r>
            <a:r>
              <a:rPr lang="en-US" dirty="0" err="1" smtClean="0"/>
              <a:t>dip.txt</a:t>
            </a:r>
            <a:endParaRPr lang="en-US" dirty="0">
              <a:solidFill>
                <a:schemeClr val="accent2"/>
              </a:solidFill>
              <a:latin typeface="Myriad Pro Semibold"/>
              <a:ea typeface="Myriad Pro Semibold"/>
              <a:cs typeface="Myriad Pro Semibold"/>
              <a:sym typeface="Myriad Pro Semibold"/>
            </a:endParaRPr>
          </a:p>
          <a:p>
            <a:pPr marL="0" indent="0">
              <a:buClrTx/>
              <a:buSzTx/>
              <a:buNone/>
              <a:defRPr sz="2600">
                <a:latin typeface="+mj-lt"/>
                <a:ea typeface="+mj-ea"/>
                <a:cs typeface="+mj-cs"/>
                <a:sym typeface="Myriad Pro"/>
              </a:defRPr>
            </a:pPr>
            <a:r>
              <a:rPr lang="en-US" b="1" dirty="0" smtClean="0">
                <a:latin typeface="Myriad Pro Semibold"/>
                <a:ea typeface="Myriad Pro Semibold"/>
                <a:cs typeface="Myriad Pro Semibold"/>
                <a:sym typeface="Myriad Pro Semibold"/>
              </a:rPr>
              <a:t>input file</a:t>
            </a:r>
            <a:r>
              <a:rPr lang="en-US" dirty="0" smtClean="0">
                <a:latin typeface="Myriad Pro Semibold"/>
                <a:ea typeface="Myriad Pro Semibold"/>
                <a:cs typeface="Myriad Pro Semibold"/>
                <a:sym typeface="Myriad Pro Semibold"/>
              </a:rPr>
              <a:t>: </a:t>
            </a:r>
            <a:r>
              <a:rPr lang="en-US" dirty="0" smtClean="0"/>
              <a:t>Z.3DStruct_annotation.txt</a:t>
            </a:r>
          </a:p>
          <a:p>
            <a:pPr marL="0" indent="0">
              <a:buClrTx/>
              <a:buSzTx/>
              <a:buNone/>
              <a:defRPr sz="2600">
                <a:latin typeface="+mj-lt"/>
                <a:ea typeface="+mj-ea"/>
                <a:cs typeface="+mj-cs"/>
                <a:sym typeface="Myriad Pro"/>
              </a:defRPr>
            </a:pPr>
            <a:r>
              <a:rPr lang="en-US" b="1" dirty="0" smtClean="0"/>
              <a:t>annotation file</a:t>
            </a:r>
            <a:r>
              <a:rPr lang="en-US" dirty="0" smtClean="0"/>
              <a:t>: From </a:t>
            </a:r>
            <a:r>
              <a:rPr lang="en-US" dirty="0" err="1" smtClean="0"/>
              <a:t>uniprot</a:t>
            </a:r>
            <a:r>
              <a:rPr lang="en-US" dirty="0" smtClean="0"/>
              <a:t> id (e.g., P62161) to gene name (e.g., Calm1)</a:t>
            </a:r>
          </a:p>
          <a:p>
            <a:pPr marL="0" indent="0">
              <a:buClrTx/>
              <a:buSzTx/>
              <a:buNone/>
              <a:defRPr sz="2600">
                <a:latin typeface="+mj-lt"/>
                <a:ea typeface="+mj-ea"/>
                <a:cs typeface="+mj-cs"/>
                <a:sym typeface="Myriad Pro"/>
              </a:defRPr>
            </a:pPr>
            <a:r>
              <a:rPr lang="en-US" b="1" dirty="0" smtClean="0">
                <a:latin typeface="Myriad Pro Semibold"/>
                <a:ea typeface="Myriad Pro Semibold"/>
                <a:cs typeface="Myriad Pro Semibold"/>
                <a:sym typeface="Myriad Pro Semibold"/>
              </a:rPr>
              <a:t>DIP PPI file</a:t>
            </a:r>
            <a:r>
              <a:rPr lang="en-US" dirty="0" smtClean="0">
                <a:latin typeface="Myriad Pro Semibold"/>
                <a:ea typeface="Myriad Pro Semibold"/>
                <a:cs typeface="Myriad Pro Semibold"/>
                <a:sym typeface="Myriad Pro Semibold"/>
              </a:rPr>
              <a:t>: downloaded online; provided in package</a:t>
            </a:r>
            <a:endParaRPr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Shape 644"/>
          <p:cNvSpPr>
            <a:spLocks noGrp="1"/>
          </p:cNvSpPr>
          <p:nvPr>
            <p:ph type="title"/>
          </p:nvPr>
        </p:nvSpPr>
        <p:spPr>
          <a:prstGeom prst="rect">
            <a:avLst/>
          </a:prstGeom>
          <a:solidFill>
            <a:srgbClr val="FFC101"/>
          </a:solidFill>
        </p:spPr>
        <p:txBody>
          <a:bodyPr/>
          <a:lstStyle/>
          <a:p>
            <a:r>
              <a:rPr lang="en-US" dirty="0" smtClean="0"/>
              <a:t>results from </a:t>
            </a:r>
            <a:r>
              <a:rPr lang="en-US" dirty="0" err="1" smtClean="0"/>
              <a:t>centrality_calculation.py</a:t>
            </a:r>
            <a:endParaRPr dirty="0"/>
          </a:p>
        </p:txBody>
      </p:sp>
      <p:pic>
        <p:nvPicPr>
          <p:cNvPr id="15" name="Picture 14"/>
          <p:cNvPicPr>
            <a:picLocks noChangeAspect="1"/>
          </p:cNvPicPr>
          <p:nvPr/>
        </p:nvPicPr>
        <p:blipFill>
          <a:blip r:embed="rId3"/>
          <a:stretch>
            <a:fillRect/>
          </a:stretch>
        </p:blipFill>
        <p:spPr>
          <a:xfrm>
            <a:off x="1541145" y="1264494"/>
            <a:ext cx="9922510" cy="8115466"/>
          </a:xfrm>
          <a:prstGeom prst="rect">
            <a:avLst/>
          </a:prstGeom>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title"/>
          </p:nvPr>
        </p:nvSpPr>
        <p:spPr>
          <a:prstGeom prst="rect">
            <a:avLst/>
          </a:prstGeom>
          <a:solidFill>
            <a:srgbClr val="50A8FA"/>
          </a:solidFill>
        </p:spPr>
        <p:txBody>
          <a:bodyPr/>
          <a:lstStyle/>
          <a:p>
            <a:r>
              <a:rPr lang="en-US" dirty="0"/>
              <a:t>3</a:t>
            </a:r>
            <a:r>
              <a:rPr dirty="0" smtClean="0"/>
              <a:t>  </a:t>
            </a:r>
            <a:r>
              <a:rPr dirty="0"/>
              <a:t>| </a:t>
            </a:r>
            <a:r>
              <a:rPr lang="en-US" dirty="0" smtClean="0"/>
              <a:t>using </a:t>
            </a:r>
            <a:r>
              <a:rPr lang="en-US" dirty="0" err="1" smtClean="0"/>
              <a:t>Cytoscape</a:t>
            </a:r>
            <a:r>
              <a:rPr lang="en-US" dirty="0" smtClean="0"/>
              <a:t> for network visualization </a:t>
            </a:r>
            <a:br>
              <a:rPr lang="en-US" dirty="0" smtClean="0"/>
            </a:br>
            <a:r>
              <a:rPr lang="en-US" dirty="0" smtClean="0"/>
              <a:t>and hierarchical analysis</a:t>
            </a:r>
            <a:endParaRPr dirty="0">
              <a:solidFill>
                <a:srgbClr val="FAFDFF"/>
              </a:solidFill>
            </a:endParaRPr>
          </a:p>
        </p:txBody>
      </p:sp>
      <p:sp>
        <p:nvSpPr>
          <p:cNvPr id="527" name="Shape 52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8</a:t>
            </a:fld>
            <a:endParaRPr/>
          </a:p>
        </p:txBody>
      </p:sp>
    </p:spTree>
    <p:extLst>
      <p:ext uri="{BB962C8B-B14F-4D97-AF65-F5344CB8AC3E}">
        <p14:creationId xmlns:p14="http://schemas.microsoft.com/office/powerpoint/2010/main" val="91438867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890"/>
          <p:cNvSpPr/>
          <p:nvPr/>
        </p:nvSpPr>
        <p:spPr>
          <a:xfrm>
            <a:off x="0" y="3073"/>
            <a:ext cx="13004801" cy="1264494"/>
          </a:xfrm>
          <a:prstGeom prst="rect">
            <a:avLst/>
          </a:prstGeom>
          <a:solidFill>
            <a:srgbClr val="50A8FA"/>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4100">
                <a:solidFill>
                  <a:srgbClr val="FFFFFF"/>
                </a:solidFill>
              </a:defRPr>
            </a:pPr>
            <a:r>
              <a:rPr lang="en-US" dirty="0" smtClean="0"/>
              <a:t>network visualization</a:t>
            </a:r>
            <a:endParaRPr dirty="0">
              <a:latin typeface="Myriad Pro Semibold"/>
              <a:ea typeface="Myriad Pro Semibold"/>
              <a:cs typeface="Myriad Pro Semibold"/>
              <a:sym typeface="Myriad Pro Semibo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888597"/>
            <a:ext cx="7394548" cy="479298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3640" y="3428079"/>
            <a:ext cx="6057900" cy="5609956"/>
          </a:xfrm>
          <a:prstGeom prst="rect">
            <a:avLst/>
          </a:prstGeom>
        </p:spPr>
      </p:pic>
      <p:sp>
        <p:nvSpPr>
          <p:cNvPr id="2" name="TextBox 1"/>
          <p:cNvSpPr txBox="1"/>
          <p:nvPr/>
        </p:nvSpPr>
        <p:spPr>
          <a:xfrm>
            <a:off x="934056" y="7005089"/>
            <a:ext cx="115095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3200" smtClean="0"/>
              <a:t>MINT</a:t>
            </a:r>
            <a:endParaRPr kumimoji="0" lang="en-US" sz="2600" b="0" i="0" u="none" strike="noStrike" cap="none" spc="0" normalizeH="0" baseline="0">
              <a:ln>
                <a:noFill/>
              </a:ln>
              <a:solidFill>
                <a:srgbClr val="535353"/>
              </a:solidFill>
              <a:effectLst/>
              <a:uFillTx/>
              <a:latin typeface="+mj-lt"/>
              <a:ea typeface="+mj-ea"/>
              <a:cs typeface="+mj-cs"/>
              <a:sym typeface="Myriad Pro"/>
            </a:endParaRPr>
          </a:p>
        </p:txBody>
      </p:sp>
      <p:sp>
        <p:nvSpPr>
          <p:cNvPr id="5" name="TextBox 4"/>
          <p:cNvSpPr txBox="1"/>
          <p:nvPr/>
        </p:nvSpPr>
        <p:spPr>
          <a:xfrm>
            <a:off x="11210322" y="2509531"/>
            <a:ext cx="76303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smtClean="0">
                <a:ln>
                  <a:noFill/>
                </a:ln>
                <a:solidFill>
                  <a:srgbClr val="535353"/>
                </a:solidFill>
                <a:effectLst/>
                <a:uFillTx/>
                <a:latin typeface="+mj-lt"/>
                <a:ea typeface="+mj-ea"/>
                <a:cs typeface="+mj-cs"/>
                <a:sym typeface="Myriad Pro"/>
              </a:rPr>
              <a:t>DIP</a:t>
            </a:r>
            <a:endParaRPr kumimoji="0" lang="en-US" sz="3200" b="0" i="0" u="none" strike="noStrike" cap="none" spc="0" normalizeH="0" baseline="0">
              <a:ln>
                <a:noFill/>
              </a:ln>
              <a:solidFill>
                <a:srgbClr val="535353"/>
              </a:solidFill>
              <a:effectLst/>
              <a:uFillTx/>
              <a:latin typeface="+mj-lt"/>
              <a:ea typeface="+mj-ea"/>
              <a:cs typeface="+mj-cs"/>
              <a:sym typeface="Myriad Pro"/>
            </a:endParaRPr>
          </a:p>
        </p:txBody>
      </p:sp>
    </p:spTree>
    <p:extLst>
      <p:ext uri="{BB962C8B-B14F-4D97-AF65-F5344CB8AC3E}">
        <p14:creationId xmlns:p14="http://schemas.microsoft.com/office/powerpoint/2010/main" val="2001422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White">
  <a:themeElements>
    <a:clrScheme name="White">
      <a:dk1>
        <a:srgbClr val="535353"/>
      </a:dk1>
      <a:lt1>
        <a:srgbClr val="340053"/>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yriad Pro"/>
        <a:ea typeface="Myriad Pro"/>
        <a:cs typeface="Myriad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yriad Pro"/>
        <a:ea typeface="Myriad Pro"/>
        <a:cs typeface="Myriad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1269</TotalTime>
  <Words>632</Words>
  <Application>Microsoft Macintosh PowerPoint</Application>
  <PresentationFormat>Custom</PresentationFormat>
  <Paragraphs>48</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Gill Sans Light</vt:lpstr>
      <vt:lpstr>Helvetica</vt:lpstr>
      <vt:lpstr>Helvetica Light</vt:lpstr>
      <vt:lpstr>Lucida Grande</vt:lpstr>
      <vt:lpstr>Myriad Pro</vt:lpstr>
      <vt:lpstr>Myriad Pro Semibold</vt:lpstr>
      <vt:lpstr>White</vt:lpstr>
      <vt:lpstr>Part 3.1 Network Analysis of Personal Genomes</vt:lpstr>
      <vt:lpstr>overview</vt:lpstr>
      <vt:lpstr>1  |  introduction to protein networks</vt:lpstr>
      <vt:lpstr>PowerPoint Presentation</vt:lpstr>
      <vt:lpstr>2  |  computing measures of centrality for gene sets</vt:lpstr>
      <vt:lpstr>PowerPoint Presentation</vt:lpstr>
      <vt:lpstr>results from centrality_calculation.py</vt:lpstr>
      <vt:lpstr>3  | using Cytoscape for network visualization  and hierarchical analysis</vt:lpstr>
      <vt:lpstr>PowerPoint Presentation</vt:lpstr>
      <vt:lpstr>PowerPoint Presentation</vt:lpstr>
      <vt:lpstr>summary</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ex-ex-ex-RNA</dc:title>
  <cp:lastModifiedBy>Microsoft Office User</cp:lastModifiedBy>
  <cp:revision>125</cp:revision>
  <dcterms:modified xsi:type="dcterms:W3CDTF">2017-05-12T03:23:43Z</dcterms:modified>
</cp:coreProperties>
</file>