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64" r:id="rId4"/>
    <p:sldId id="261" r:id="rId5"/>
    <p:sldId id="259" r:id="rId6"/>
    <p:sldId id="267" r:id="rId7"/>
    <p:sldId id="260" r:id="rId8"/>
    <p:sldId id="266" r:id="rId9"/>
    <p:sldId id="269" r:id="rId10"/>
    <p:sldId id="265"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p:restoredTop sz="71786"/>
  </p:normalViewPr>
  <p:slideViewPr>
    <p:cSldViewPr snapToGrid="0" snapToObjects="1">
      <p:cViewPr varScale="1">
        <p:scale>
          <a:sx n="67" d="100"/>
          <a:sy n="67" d="100"/>
        </p:scale>
        <p:origin x="6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14FA05-A4F7-5840-A19E-BD84B77DC303}" type="datetimeFigureOut">
              <a:rPr lang="en-US" smtClean="0"/>
              <a:t>5/8/17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023D6-9009-E04F-9F52-21FFE6625940}" type="slidenum">
              <a:rPr lang="en-US" smtClean="0"/>
              <a:t>‹#›</a:t>
            </a:fld>
            <a:endParaRPr lang="en-US"/>
          </a:p>
        </p:txBody>
      </p:sp>
    </p:spTree>
    <p:extLst>
      <p:ext uri="{BB962C8B-B14F-4D97-AF65-F5344CB8AC3E}">
        <p14:creationId xmlns:p14="http://schemas.microsoft.com/office/powerpoint/2010/main" val="815761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 protein-protein interaction (PPI) networks provide valuable insight into the functionality of proteins beyond what is detailed in the human proteome. </a:t>
            </a:r>
          </a:p>
          <a:p>
            <a:endParaRPr lang="en-US" dirty="0" smtClean="0"/>
          </a:p>
          <a:p>
            <a:r>
              <a:rPr lang="en-US" dirty="0" smtClean="0"/>
              <a:t>For project 3.1, protein-protein interaction (PPI) data were downloaded from two different databases: The Database of Interacting Proteins (DIP) and the Molecular Interaction Database (MINT). We filtered the edges where one or two of the proteins did not have the </a:t>
            </a:r>
            <a:r>
              <a:rPr lang="en-US" dirty="0" err="1" smtClean="0"/>
              <a:t>UniProtID</a:t>
            </a:r>
            <a:r>
              <a:rPr lang="en-US" dirty="0" smtClean="0"/>
              <a:t>, which constituted less than 5% of the total proteins of interest. The former database generated 4904 distinct proteins with 7,387 interactions, while the latter yielded 4584 distinct proteins with 12,655 interactions. </a:t>
            </a:r>
            <a:endParaRPr lang="en-US" dirty="0"/>
          </a:p>
        </p:txBody>
      </p:sp>
      <p:sp>
        <p:nvSpPr>
          <p:cNvPr id="4" name="Slide Number Placeholder 3"/>
          <p:cNvSpPr>
            <a:spLocks noGrp="1"/>
          </p:cNvSpPr>
          <p:nvPr>
            <p:ph type="sldNum" sz="quarter" idx="10"/>
          </p:nvPr>
        </p:nvSpPr>
        <p:spPr/>
        <p:txBody>
          <a:bodyPr/>
          <a:lstStyle/>
          <a:p>
            <a:fld id="{68F023D6-9009-E04F-9F52-21FFE6625940}" type="slidenum">
              <a:rPr lang="en-US" smtClean="0"/>
              <a:t>2</a:t>
            </a:fld>
            <a:endParaRPr lang="en-US"/>
          </a:p>
        </p:txBody>
      </p:sp>
    </p:spTree>
    <p:extLst>
      <p:ext uri="{BB962C8B-B14F-4D97-AF65-F5344CB8AC3E}">
        <p14:creationId xmlns:p14="http://schemas.microsoft.com/office/powerpoint/2010/main" val="72731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DIP and MINT network have been cut into six layers. Fisher’s exact test was used to test the enrichment</a:t>
            </a:r>
          </a:p>
          <a:p>
            <a:r>
              <a:rPr lang="en-US" sz="1200" b="0" i="0" kern="1200" dirty="0" smtClean="0">
                <a:solidFill>
                  <a:schemeClr val="tx1"/>
                </a:solidFill>
                <a:effectLst/>
                <a:latin typeface="+mn-lt"/>
                <a:ea typeface="+mn-ea"/>
                <a:cs typeface="+mn-cs"/>
              </a:rPr>
              <a:t>of proteins with SNP in Carl’s genome in different layers. The distribution of proteins in the six hierarchical</a:t>
            </a:r>
          </a:p>
          <a:p>
            <a:r>
              <a:rPr lang="en-US" sz="1200" b="0" i="0" kern="1200" dirty="0" smtClean="0">
                <a:solidFill>
                  <a:schemeClr val="tx1"/>
                </a:solidFill>
                <a:effectLst/>
                <a:latin typeface="+mn-lt"/>
                <a:ea typeface="+mn-ea"/>
                <a:cs typeface="+mn-cs"/>
              </a:rPr>
              <a:t>layers is visualized below in the pie graphs</a:t>
            </a:r>
          </a:p>
          <a:p>
            <a:endParaRPr lang="en-US" dirty="0" smtClean="0"/>
          </a:p>
          <a:p>
            <a:r>
              <a:rPr lang="en-US" sz="1200" b="0" i="0" kern="1200" dirty="0" smtClean="0">
                <a:solidFill>
                  <a:schemeClr val="tx1"/>
                </a:solidFill>
                <a:effectLst/>
                <a:latin typeface="+mn-lt"/>
                <a:ea typeface="+mn-ea"/>
                <a:cs typeface="+mn-cs"/>
              </a:rPr>
              <a:t>Based on the result of Fisher’s exact test (α= 0.05), there is no significant enrichment in any layers for the</a:t>
            </a:r>
          </a:p>
          <a:p>
            <a:r>
              <a:rPr lang="en-US" sz="1200" b="0" i="0" kern="1200" dirty="0" smtClean="0">
                <a:solidFill>
                  <a:schemeClr val="tx1"/>
                </a:solidFill>
                <a:effectLst/>
                <a:latin typeface="+mn-lt"/>
                <a:ea typeface="+mn-ea"/>
                <a:cs typeface="+mn-cs"/>
              </a:rPr>
              <a:t>PPI network, which may indicate that proteins with SNPs are not clustered or scattered in any statistically</a:t>
            </a:r>
          </a:p>
          <a:p>
            <a:r>
              <a:rPr lang="en-US" sz="1200" b="0" i="0" kern="1200" dirty="0" smtClean="0">
                <a:solidFill>
                  <a:schemeClr val="tx1"/>
                </a:solidFill>
                <a:effectLst/>
                <a:latin typeface="+mn-lt"/>
                <a:ea typeface="+mn-ea"/>
                <a:cs typeface="+mn-cs"/>
              </a:rPr>
              <a:t>significant patterns compared to those without SNPs</a:t>
            </a:r>
          </a:p>
          <a:p>
            <a:endParaRPr lang="en-US" dirty="0"/>
          </a:p>
        </p:txBody>
      </p:sp>
      <p:sp>
        <p:nvSpPr>
          <p:cNvPr id="4" name="Slide Number Placeholder 3"/>
          <p:cNvSpPr>
            <a:spLocks noGrp="1"/>
          </p:cNvSpPr>
          <p:nvPr>
            <p:ph type="sldNum" sz="quarter" idx="10"/>
          </p:nvPr>
        </p:nvSpPr>
        <p:spPr/>
        <p:txBody>
          <a:bodyPr/>
          <a:lstStyle/>
          <a:p>
            <a:fld id="{68F023D6-9009-E04F-9F52-21FFE6625940}" type="slidenum">
              <a:rPr lang="en-US" smtClean="0"/>
              <a:t>11</a:t>
            </a:fld>
            <a:endParaRPr lang="en-US"/>
          </a:p>
        </p:txBody>
      </p:sp>
    </p:spTree>
    <p:extLst>
      <p:ext uri="{BB962C8B-B14F-4D97-AF65-F5344CB8AC3E}">
        <p14:creationId xmlns:p14="http://schemas.microsoft.com/office/powerpoint/2010/main" val="1232409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project, we hope to visualize the structure of the human PPI network - which was obtained from two different databases - as well as determine the distribution of the degree and </a:t>
            </a:r>
            <a:r>
              <a:rPr lang="en-US" dirty="0" err="1" smtClean="0"/>
              <a:t>betweennness</a:t>
            </a:r>
            <a:r>
              <a:rPr lang="en-US" dirty="0" smtClean="0"/>
              <a:t> centrality measurements for the proteins within said network, using both our own proposed tool as well as the bioinformatics software </a:t>
            </a:r>
            <a:r>
              <a:rPr lang="en-US" dirty="0" err="1" smtClean="0"/>
              <a:t>Cytoscape</a:t>
            </a:r>
            <a:r>
              <a:rPr lang="en-US" dirty="0" smtClean="0"/>
              <a:t>. Furthermore, we would like to characterize any statistically significant differences between the proteins containing and not containing SNPs in Carl's genome. Finally, we also perform a hierarchical analysis of the PPI network. </a:t>
            </a:r>
            <a:endParaRPr lang="en-US" dirty="0"/>
          </a:p>
        </p:txBody>
      </p:sp>
      <p:sp>
        <p:nvSpPr>
          <p:cNvPr id="4" name="Slide Number Placeholder 3"/>
          <p:cNvSpPr>
            <a:spLocks noGrp="1"/>
          </p:cNvSpPr>
          <p:nvPr>
            <p:ph type="sldNum" sz="quarter" idx="10"/>
          </p:nvPr>
        </p:nvSpPr>
        <p:spPr/>
        <p:txBody>
          <a:bodyPr/>
          <a:lstStyle/>
          <a:p>
            <a:fld id="{68F023D6-9009-E04F-9F52-21FFE6625940}" type="slidenum">
              <a:rPr lang="en-US" smtClean="0"/>
              <a:t>3</a:t>
            </a:fld>
            <a:endParaRPr lang="en-US"/>
          </a:p>
        </p:txBody>
      </p:sp>
    </p:spTree>
    <p:extLst>
      <p:ext uri="{BB962C8B-B14F-4D97-AF65-F5344CB8AC3E}">
        <p14:creationId xmlns:p14="http://schemas.microsoft.com/office/powerpoint/2010/main" val="54410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interactions between different proteins can be best represented by an undirected graph, where the individual proteins are represented by nodes and their mutual interactions are represented by links. The corresponding graphs generated from the protein-protein interactions catalogued in the DIP and MINT database were created by the bioinformatics software platform </a:t>
            </a:r>
            <a:r>
              <a:rPr lang="en-US" dirty="0" err="1" smtClean="0"/>
              <a:t>Cytoscape</a:t>
            </a:r>
            <a:r>
              <a:rPr lang="en-US" dirty="0" smtClean="0"/>
              <a:t> (see Figures 1 and 2, respectively). Green nodes represent proteins that do not contain SNPs in Carl’s genome, whereas red ones represent proteins that do. Links are characterized by blue edges. Moreover, node size is directly proportional to the degree of said node; namely, bigger nodes have more links and are thus more likely to be characterized as “hubs”. Finally, different network motifs are summarized at the bottom of </a:t>
            </a:r>
            <a:r>
              <a:rPr lang="en-US" dirty="0" err="1" smtClean="0"/>
              <a:t>png</a:t>
            </a:r>
            <a:r>
              <a:rPr lang="en-US" dirty="0" smtClean="0"/>
              <a:t> images. </a:t>
            </a:r>
          </a:p>
          <a:p>
            <a:endParaRPr lang="en-US" dirty="0"/>
          </a:p>
        </p:txBody>
      </p:sp>
      <p:sp>
        <p:nvSpPr>
          <p:cNvPr id="4" name="Slide Number Placeholder 3"/>
          <p:cNvSpPr>
            <a:spLocks noGrp="1"/>
          </p:cNvSpPr>
          <p:nvPr>
            <p:ph type="sldNum" sz="quarter" idx="10"/>
          </p:nvPr>
        </p:nvSpPr>
        <p:spPr/>
        <p:txBody>
          <a:bodyPr/>
          <a:lstStyle/>
          <a:p>
            <a:fld id="{68F023D6-9009-E04F-9F52-21FFE6625940}" type="slidenum">
              <a:rPr lang="en-US" smtClean="0"/>
              <a:t>4</a:t>
            </a:fld>
            <a:endParaRPr lang="en-US"/>
          </a:p>
        </p:txBody>
      </p:sp>
    </p:spTree>
    <p:extLst>
      <p:ext uri="{BB962C8B-B14F-4D97-AF65-F5344CB8AC3E}">
        <p14:creationId xmlns:p14="http://schemas.microsoft.com/office/powerpoint/2010/main" val="77282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the degree centrality and </a:t>
            </a:r>
            <a:r>
              <a:rPr lang="en-US" dirty="0" err="1" smtClean="0"/>
              <a:t>betweenness</a:t>
            </a:r>
            <a:r>
              <a:rPr lang="en-US" dirty="0" smtClean="0"/>
              <a:t> centrality measurements were calculated for each node. It is first important to define these two measures. The former is equivalent to the number of the links a node has. On the other hand, the </a:t>
            </a:r>
            <a:r>
              <a:rPr lang="en-US" dirty="0" err="1" smtClean="0"/>
              <a:t>betweenness</a:t>
            </a:r>
            <a:r>
              <a:rPr lang="en-US" dirty="0" smtClean="0"/>
              <a:t> centrality is defined as the number of times a node is located on the shortest path between two other nodes. In mathematical terms, the two measures are defined as shown by</a:t>
            </a:r>
            <a:r>
              <a:rPr lang="en-US" baseline="0" dirty="0" smtClean="0"/>
              <a:t> the slide. </a:t>
            </a:r>
            <a:endParaRPr lang="en-US" dirty="0" smtClean="0"/>
          </a:p>
          <a:p>
            <a:endParaRPr lang="en-US" dirty="0"/>
          </a:p>
        </p:txBody>
      </p:sp>
      <p:sp>
        <p:nvSpPr>
          <p:cNvPr id="4" name="Slide Number Placeholder 3"/>
          <p:cNvSpPr>
            <a:spLocks noGrp="1"/>
          </p:cNvSpPr>
          <p:nvPr>
            <p:ph type="sldNum" sz="quarter" idx="10"/>
          </p:nvPr>
        </p:nvSpPr>
        <p:spPr/>
        <p:txBody>
          <a:bodyPr/>
          <a:lstStyle/>
          <a:p>
            <a:fld id="{68F023D6-9009-E04F-9F52-21FFE6625940}" type="slidenum">
              <a:rPr lang="en-US" smtClean="0"/>
              <a:t>5</a:t>
            </a:fld>
            <a:endParaRPr lang="en-US"/>
          </a:p>
        </p:txBody>
      </p:sp>
    </p:spTree>
    <p:extLst>
      <p:ext uri="{BB962C8B-B14F-4D97-AF65-F5344CB8AC3E}">
        <p14:creationId xmlns:p14="http://schemas.microsoft.com/office/powerpoint/2010/main" val="50320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degree centrality and </a:t>
            </a:r>
            <a:r>
              <a:rPr lang="en-US" baseline="0" dirty="0" err="1" smtClean="0"/>
              <a:t>betweenness</a:t>
            </a:r>
            <a:r>
              <a:rPr lang="en-US" baseline="0" dirty="0" smtClean="0"/>
              <a:t> centrality for each node was calculated </a:t>
            </a:r>
            <a:r>
              <a:rPr lang="en-US" baseline="0" dirty="0" smtClean="0"/>
              <a:t>by </a:t>
            </a:r>
            <a:r>
              <a:rPr lang="en-US" baseline="0" dirty="0" err="1" smtClean="0"/>
              <a:t>Cytoscape’s</a:t>
            </a:r>
            <a:r>
              <a:rPr lang="en-US" baseline="0" dirty="0" smtClean="0"/>
              <a:t> functionalities. Here, we use the network from DIP as an example</a:t>
            </a:r>
          </a:p>
        </p:txBody>
      </p:sp>
      <p:sp>
        <p:nvSpPr>
          <p:cNvPr id="4" name="Slide Number Placeholder 3"/>
          <p:cNvSpPr>
            <a:spLocks noGrp="1"/>
          </p:cNvSpPr>
          <p:nvPr>
            <p:ph type="sldNum" sz="quarter" idx="10"/>
          </p:nvPr>
        </p:nvSpPr>
        <p:spPr/>
        <p:txBody>
          <a:bodyPr/>
          <a:lstStyle/>
          <a:p>
            <a:fld id="{68F023D6-9009-E04F-9F52-21FFE6625940}" type="slidenum">
              <a:rPr lang="en-US" smtClean="0"/>
              <a:t>6</a:t>
            </a:fld>
            <a:endParaRPr lang="en-US"/>
          </a:p>
        </p:txBody>
      </p:sp>
    </p:spTree>
    <p:extLst>
      <p:ext uri="{BB962C8B-B14F-4D97-AF65-F5344CB8AC3E}">
        <p14:creationId xmlns:p14="http://schemas.microsoft.com/office/powerpoint/2010/main" val="454815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an input csv file with three columns corresponding to protein </a:t>
            </a:r>
            <a:r>
              <a:rPr lang="en-US" dirty="0" err="1" smtClean="0"/>
              <a:t>interactor</a:t>
            </a:r>
            <a:r>
              <a:rPr lang="en-US" dirty="0" smtClean="0"/>
              <a:t> A, protein </a:t>
            </a:r>
            <a:r>
              <a:rPr lang="en-US" dirty="0" err="1" smtClean="0"/>
              <a:t>interactor</a:t>
            </a:r>
            <a:r>
              <a:rPr lang="en-US" dirty="0" smtClean="0"/>
              <a:t> B, and weights (for an example, see </a:t>
            </a:r>
            <a:r>
              <a:rPr lang="en-US" dirty="0" err="1" smtClean="0"/>
              <a:t>sample_processed.csv</a:t>
            </a:r>
            <a:r>
              <a:rPr lang="en-US" dirty="0" smtClean="0"/>
              <a:t>), Hussein's code computes the degree centrality and </a:t>
            </a:r>
            <a:r>
              <a:rPr lang="en-US" dirty="0" err="1" smtClean="0"/>
              <a:t>betweenness</a:t>
            </a:r>
            <a:r>
              <a:rPr lang="en-US" dirty="0" smtClean="0"/>
              <a:t> centrality for each node within the network. The specific documentation for each line of the code is included in Hussein's Python script. </a:t>
            </a:r>
          </a:p>
          <a:p>
            <a:endParaRPr lang="en-US" dirty="0" smtClean="0"/>
          </a:p>
          <a:p>
            <a:r>
              <a:rPr lang="en-US" dirty="0" smtClean="0"/>
              <a:t>Use DIP</a:t>
            </a:r>
            <a:r>
              <a:rPr lang="en-US" baseline="0" dirty="0" smtClean="0"/>
              <a:t> database as an example</a:t>
            </a:r>
            <a:endParaRPr lang="en-US" dirty="0"/>
          </a:p>
        </p:txBody>
      </p:sp>
      <p:sp>
        <p:nvSpPr>
          <p:cNvPr id="4" name="Slide Number Placeholder 3"/>
          <p:cNvSpPr>
            <a:spLocks noGrp="1"/>
          </p:cNvSpPr>
          <p:nvPr>
            <p:ph type="sldNum" sz="quarter" idx="10"/>
          </p:nvPr>
        </p:nvSpPr>
        <p:spPr/>
        <p:txBody>
          <a:bodyPr/>
          <a:lstStyle/>
          <a:p>
            <a:fld id="{68F023D6-9009-E04F-9F52-21FFE6625940}" type="slidenum">
              <a:rPr lang="en-US" smtClean="0"/>
              <a:t>7</a:t>
            </a:fld>
            <a:endParaRPr lang="en-US"/>
          </a:p>
        </p:txBody>
      </p:sp>
    </p:spTree>
    <p:extLst>
      <p:ext uri="{BB962C8B-B14F-4D97-AF65-F5344CB8AC3E}">
        <p14:creationId xmlns:p14="http://schemas.microsoft.com/office/powerpoint/2010/main" val="97273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confirm that the proposed tool is a good calculator of the centrality measurements of interest, we compare the specific values generated by Hussein's code to those found by the </a:t>
            </a:r>
            <a:r>
              <a:rPr lang="en-US" dirty="0" err="1" smtClean="0"/>
              <a:t>Cytoscape</a:t>
            </a:r>
            <a:r>
              <a:rPr lang="en-US" dirty="0" smtClean="0"/>
              <a:t> program. We looked at the top 10 proteins with the highest </a:t>
            </a:r>
            <a:r>
              <a:rPr lang="en-US" dirty="0" err="1" smtClean="0"/>
              <a:t>betweenness</a:t>
            </a:r>
            <a:r>
              <a:rPr lang="en-US" dirty="0" smtClean="0"/>
              <a:t> centrality and degree centrality values within the MINT and DIP databases and compared these values between those values generated by Hussein's code and by </a:t>
            </a:r>
            <a:r>
              <a:rPr lang="en-US" dirty="0" err="1" smtClean="0"/>
              <a:t>Cytoscape</a:t>
            </a:r>
            <a:r>
              <a:rPr lang="en-US" dirty="0" smtClean="0"/>
              <a:t> (indicated in the tables by "Coding" and "</a:t>
            </a:r>
            <a:r>
              <a:rPr lang="en-US" dirty="0" err="1" smtClean="0"/>
              <a:t>Cytoscape</a:t>
            </a:r>
            <a:r>
              <a:rPr lang="en-US" dirty="0" smtClean="0"/>
              <a:t>", respectively in Tables 1-4 found in the Table Appendix).</a:t>
            </a:r>
          </a:p>
          <a:p>
            <a:endParaRPr lang="en-US" dirty="0" smtClean="0"/>
          </a:p>
          <a:p>
            <a:r>
              <a:rPr lang="en-US" dirty="0" smtClean="0"/>
              <a:t>Overall, the protein names and degree centrality values for these proteins remain relatively stable between the two programs. In our first run through, however, we noted that there were differences in the </a:t>
            </a:r>
            <a:r>
              <a:rPr lang="en-US" dirty="0" err="1" smtClean="0"/>
              <a:t>betweenness</a:t>
            </a:r>
            <a:r>
              <a:rPr lang="en-US" dirty="0" smtClean="0"/>
              <a:t> centrality calculation; specifically, the top 10 proteins from the </a:t>
            </a:r>
            <a:r>
              <a:rPr lang="en-US" dirty="0" err="1" smtClean="0"/>
              <a:t>Cytoscape</a:t>
            </a:r>
            <a:r>
              <a:rPr lang="en-US" dirty="0" smtClean="0"/>
              <a:t> software all had </a:t>
            </a:r>
            <a:r>
              <a:rPr lang="en-US" dirty="0" err="1" smtClean="0"/>
              <a:t>betweenness</a:t>
            </a:r>
            <a:r>
              <a:rPr lang="en-US" dirty="0" smtClean="0"/>
              <a:t> centrality values of 1.0. This value does not make sense as it would suggest that these nodes are included in all the shortest paths for all the node pairs (</a:t>
            </a:r>
            <a:r>
              <a:rPr lang="en-US" dirty="0" err="1" smtClean="0"/>
              <a:t>l,m</a:t>
            </a:r>
            <a:r>
              <a:rPr lang="en-US" dirty="0" smtClean="0"/>
              <a:t>). Further exploration into this issue suggested that this output of 1.0 is due to a systematic error in </a:t>
            </a:r>
            <a:r>
              <a:rPr lang="en-US" dirty="0" err="1" smtClean="0"/>
              <a:t>Cytoscape</a:t>
            </a:r>
            <a:r>
              <a:rPr lang="en-US" dirty="0" smtClean="0"/>
              <a:t>. </a:t>
            </a:r>
          </a:p>
          <a:p>
            <a:endParaRPr lang="en-US" dirty="0" smtClean="0"/>
          </a:p>
          <a:p>
            <a:r>
              <a:rPr lang="en-US" dirty="0" smtClean="0"/>
              <a:t>Running the </a:t>
            </a:r>
            <a:r>
              <a:rPr lang="en-US" dirty="0" err="1" smtClean="0"/>
              <a:t>Cytoscape</a:t>
            </a:r>
            <a:r>
              <a:rPr lang="en-US" dirty="0" smtClean="0"/>
              <a:t> software again with updates in the program resulted in the histograms and the tables shown in the appendix. Notice that there are no nodes with </a:t>
            </a:r>
            <a:r>
              <a:rPr lang="en-US" dirty="0" err="1" smtClean="0"/>
              <a:t>betweenness</a:t>
            </a:r>
            <a:r>
              <a:rPr lang="en-US" dirty="0" smtClean="0"/>
              <a:t> centrality of 1.0,</a:t>
            </a:r>
            <a:r>
              <a:rPr lang="en-US" baseline="0" dirty="0" smtClean="0"/>
              <a:t> and that the proteins from each software are relatively similar</a:t>
            </a:r>
            <a:endParaRPr lang="en-US" dirty="0" smtClean="0"/>
          </a:p>
          <a:p>
            <a:endParaRPr lang="en-US" dirty="0" smtClean="0"/>
          </a:p>
          <a:p>
            <a:r>
              <a:rPr lang="en-US" dirty="0" smtClean="0"/>
              <a:t>Therefore, we can propose Hussein's code as a tool for calculating the degree centrality and </a:t>
            </a:r>
            <a:r>
              <a:rPr lang="en-US" dirty="0" err="1" smtClean="0"/>
              <a:t>betweenness</a:t>
            </a:r>
            <a:r>
              <a:rPr lang="en-US" dirty="0" smtClean="0"/>
              <a:t> centrality of proteins. </a:t>
            </a:r>
          </a:p>
          <a:p>
            <a:endParaRPr lang="en-US" dirty="0"/>
          </a:p>
        </p:txBody>
      </p:sp>
      <p:sp>
        <p:nvSpPr>
          <p:cNvPr id="4" name="Slide Number Placeholder 3"/>
          <p:cNvSpPr>
            <a:spLocks noGrp="1"/>
          </p:cNvSpPr>
          <p:nvPr>
            <p:ph type="sldNum" sz="quarter" idx="10"/>
          </p:nvPr>
        </p:nvSpPr>
        <p:spPr/>
        <p:txBody>
          <a:bodyPr/>
          <a:lstStyle/>
          <a:p>
            <a:fld id="{68F023D6-9009-E04F-9F52-21FFE6625940}" type="slidenum">
              <a:rPr lang="en-US" smtClean="0"/>
              <a:t>8</a:t>
            </a:fld>
            <a:endParaRPr lang="en-US"/>
          </a:p>
        </p:txBody>
      </p:sp>
    </p:spTree>
    <p:extLst>
      <p:ext uri="{BB962C8B-B14F-4D97-AF65-F5344CB8AC3E}">
        <p14:creationId xmlns:p14="http://schemas.microsoft.com/office/powerpoint/2010/main" val="1849937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our tool is up and running, let’s analyze the distribution of the centrality measures…</a:t>
            </a:r>
          </a:p>
          <a:p>
            <a:endParaRPr lang="en-US" baseline="0" dirty="0" smtClean="0"/>
          </a:p>
          <a:p>
            <a:endParaRPr lang="en-US" dirty="0" smtClean="0"/>
          </a:p>
          <a:p>
            <a:endParaRPr lang="en-US" dirty="0" smtClean="0"/>
          </a:p>
          <a:p>
            <a:r>
              <a:rPr lang="en-US" dirty="0" smtClean="0"/>
              <a:t>From </a:t>
            </a:r>
            <a:r>
              <a:rPr lang="en-US" dirty="0" err="1" smtClean="0"/>
              <a:t>Barabasi</a:t>
            </a:r>
            <a:r>
              <a:rPr lang="en-US" dirty="0" smtClean="0"/>
              <a:t> and </a:t>
            </a:r>
            <a:r>
              <a:rPr lang="en-US" dirty="0" err="1" smtClean="0"/>
              <a:t>Oltvai's</a:t>
            </a:r>
            <a:r>
              <a:rPr lang="en-US" dirty="0" smtClean="0"/>
              <a:t> review on network biology, we know that random networks tend to follow a Poisson distribution and scale-free networks tend to follow a power law (2004). For both the DIP and MINT databases, we see that the distribution of degree centrality follows a power law distribution rather than a Poisson distribution, evidenced by the large number of nodes with few links and a small number of nodes with a lot of classified as the hubs). With regards to the SNPs vs. non-SNP proteins, it appears that there is a higher percentage of proteins with fewer links in non-SNP proteins as compared to SNP proteins. Note: we notice that there are no counts nodes with a degree greater than 50 (as a conservative estimate). This suggests that there may be no central protein that interacts with more than 50 other proteins. </a:t>
            </a:r>
          </a:p>
          <a:p>
            <a:endParaRPr lang="en-US" dirty="0" smtClean="0"/>
          </a:p>
          <a:p>
            <a:endParaRPr lang="en-US" dirty="0" smtClean="0"/>
          </a:p>
          <a:p>
            <a:r>
              <a:rPr lang="en-US" dirty="0" smtClean="0"/>
              <a:t>Looking at the histograms of </a:t>
            </a:r>
            <a:r>
              <a:rPr lang="en-US" dirty="0" err="1" smtClean="0"/>
              <a:t>betweenness</a:t>
            </a:r>
            <a:r>
              <a:rPr lang="en-US" dirty="0" smtClean="0"/>
              <a:t> centrality, we again see that these distributions follow the power law. This finding means that there are many nodes/proteins that are closely connected. Comparing the SNP-containing vs. non-SNP-containing proteins, we see that the </a:t>
            </a:r>
            <a:r>
              <a:rPr lang="en-US" dirty="0" err="1" smtClean="0"/>
              <a:t>betweenness</a:t>
            </a:r>
            <a:r>
              <a:rPr lang="en-US" dirty="0" smtClean="0"/>
              <a:t> centrality is more distributed in the former as compared to the latter. That is, there are more proteins with higher </a:t>
            </a:r>
            <a:r>
              <a:rPr lang="en-US" dirty="0" err="1" smtClean="0"/>
              <a:t>betweenness</a:t>
            </a:r>
            <a:r>
              <a:rPr lang="en-US" dirty="0" smtClean="0"/>
              <a:t> centrality in the SNP-containing proteins. For example, there are more SNP-containing proteins that have higher </a:t>
            </a:r>
            <a:r>
              <a:rPr lang="en-US" dirty="0" err="1" smtClean="0"/>
              <a:t>betweenness</a:t>
            </a:r>
            <a:r>
              <a:rPr lang="en-US" dirty="0" smtClean="0"/>
              <a:t> centrality (between 0.50 and 1.0) than those without, suggesting that removing SNP-containing proteins has a higher probability of disrupting the PPI network. This finding is interesting, as it implies that proteins with more centrality tend to harbor more SNPs. However, there may be potential confounding variables, such as protein size and binding site accessibility, which may require further investigation. Moreover, we have to determine whether these differences between distributions are actually statistically significant...</a:t>
            </a:r>
          </a:p>
          <a:p>
            <a:endParaRPr lang="en-US" dirty="0" smtClean="0"/>
          </a:p>
          <a:p>
            <a:r>
              <a:rPr lang="en-US" dirty="0" smtClean="0"/>
              <a:t>Permutation tests can determine whether there are statistically significant differences in the distributions of centrality measures for proteins with SNP and no SNPs. In these tests, we randomly label proteins as either having SNPs or no SNPs and compare the distributions of the means. </a:t>
            </a:r>
            <a:r>
              <a:rPr lang="en-US" dirty="0" err="1" smtClean="0"/>
              <a:t>Dingjue</a:t>
            </a:r>
            <a:r>
              <a:rPr lang="en-US" dirty="0" smtClean="0"/>
              <a:t> ran the permutation tests and found no statistically significant difference between the proteins containing Carl's SNPs and those not containing his SNPs at a significance level of $\alpha = 0.05$. Therefore, while it may seem that there are local differences in the distribution of SNP vs. non-SNP-containing proteins, there is actually no statistically  significant difference among the distributions.</a:t>
            </a:r>
          </a:p>
          <a:p>
            <a:endParaRPr lang="en-US" dirty="0" smtClean="0"/>
          </a:p>
          <a:p>
            <a:r>
              <a:rPr lang="en-US" dirty="0" smtClean="0"/>
              <a:t>Why are we interested in studying the distribution of degree and </a:t>
            </a:r>
            <a:r>
              <a:rPr lang="en-US" dirty="0" err="1" smtClean="0"/>
              <a:t>betweenness</a:t>
            </a:r>
            <a:r>
              <a:rPr lang="en-US" dirty="0" smtClean="0"/>
              <a:t> centrality? According to </a:t>
            </a:r>
            <a:r>
              <a:rPr lang="en-US" dirty="0" err="1" smtClean="0"/>
              <a:t>Barabasi</a:t>
            </a:r>
            <a:r>
              <a:rPr lang="en-US" dirty="0" smtClean="0"/>
              <a:t> and </a:t>
            </a:r>
            <a:r>
              <a:rPr lang="en-US" dirty="0" err="1" smtClean="0"/>
              <a:t>Oltvai</a:t>
            </a:r>
            <a:r>
              <a:rPr lang="en-US" dirty="0" smtClean="0"/>
              <a:t>, the degree of connectedness of a protein - quantified by both the degree and </a:t>
            </a:r>
            <a:r>
              <a:rPr lang="en-US" dirty="0" err="1" smtClean="0"/>
              <a:t>betweenness</a:t>
            </a:r>
            <a:r>
              <a:rPr lang="en-US" dirty="0" smtClean="0"/>
              <a:t> centrality measures - has an important role in determining the importance of a protein within a network, i.e. would the deletion of the node have significant impact on the network structure? In a scale-free network - such as the human PPI network - a majority of the nodes do not have a major effect on the network's integrity since they (1) do not have many links (low degree centrality) and (2) are not in the "middle" of other protein </a:t>
            </a:r>
            <a:r>
              <a:rPr lang="en-US" dirty="0" err="1" smtClean="0"/>
              <a:t>interactors</a:t>
            </a:r>
            <a:r>
              <a:rPr lang="en-US" dirty="0" smtClean="0"/>
              <a:t> (low </a:t>
            </a:r>
            <a:r>
              <a:rPr lang="en-US" dirty="0" err="1" smtClean="0"/>
              <a:t>betweenness</a:t>
            </a:r>
            <a:r>
              <a:rPr lang="en-US" dirty="0" smtClean="0"/>
              <a:t> centrality). As a result, many</a:t>
            </a:r>
            <a:r>
              <a:rPr lang="en-US" baseline="0" dirty="0" smtClean="0"/>
              <a:t> proteins are not absolutely essential in terms of functionality.</a:t>
            </a:r>
          </a:p>
          <a:p>
            <a:endParaRPr lang="en-US" baseline="0" dirty="0" smtClean="0"/>
          </a:p>
          <a:p>
            <a:endParaRPr lang="en-US" dirty="0" smtClean="0"/>
          </a:p>
          <a:p>
            <a:r>
              <a:rPr lang="en-US" dirty="0" smtClean="0"/>
              <a:t>At the same time, studying those nodes with high measures of centrality can lead to discovery of important human proteins, the removal of which can be disastrous to the system. That is, a higher centrality measurement indicates a more deleterious mutation phenotype. Using the proposed tool to compute a protein's </a:t>
            </a:r>
            <a:r>
              <a:rPr lang="en-US" dirty="0" err="1" smtClean="0"/>
              <a:t>betweenness</a:t>
            </a:r>
            <a:r>
              <a:rPr lang="en-US" dirty="0" smtClean="0"/>
              <a:t> and degree centralities within the PPI network can therefore allow for a rudimentary understanding of the mutation phenotype of said protein.</a:t>
            </a:r>
          </a:p>
          <a:p>
            <a:endParaRPr lang="en-US" dirty="0" smtClean="0"/>
          </a:p>
          <a:p>
            <a:r>
              <a:rPr lang="en-US" dirty="0" smtClean="0"/>
              <a:t>As expected, we do not observe SNP-containing proteins among the ten proteins with the highest measures of centrality (see Tables 1-4). These proteins are among the more important "nodes" within this network, and so we would expect less variability within them (therefore, less chance of having variants, such as SNPs). </a:t>
            </a:r>
          </a:p>
          <a:p>
            <a:endParaRPr lang="en-US" dirty="0" smtClean="0"/>
          </a:p>
          <a:p>
            <a:r>
              <a:rPr lang="en-US" dirty="0" smtClean="0"/>
              <a:t> On a network-wide scale, these measures are important to determine the relative distributions and </a:t>
            </a:r>
            <a:r>
              <a:rPr lang="en-US" dirty="0" err="1" smtClean="0"/>
              <a:t>connectiveness</a:t>
            </a:r>
            <a:r>
              <a:rPr lang="en-US" dirty="0" smtClean="0"/>
              <a:t> of the proteins within the PPI network. </a:t>
            </a:r>
          </a:p>
          <a:p>
            <a:endParaRPr lang="en-US" dirty="0"/>
          </a:p>
        </p:txBody>
      </p:sp>
      <p:sp>
        <p:nvSpPr>
          <p:cNvPr id="4" name="Slide Number Placeholder 3"/>
          <p:cNvSpPr>
            <a:spLocks noGrp="1"/>
          </p:cNvSpPr>
          <p:nvPr>
            <p:ph type="sldNum" sz="quarter" idx="10"/>
          </p:nvPr>
        </p:nvSpPr>
        <p:spPr/>
        <p:txBody>
          <a:bodyPr/>
          <a:lstStyle/>
          <a:p>
            <a:fld id="{68F023D6-9009-E04F-9F52-21FFE6625940}" type="slidenum">
              <a:rPr lang="en-US" smtClean="0"/>
              <a:t>9</a:t>
            </a:fld>
            <a:endParaRPr lang="en-US"/>
          </a:p>
        </p:txBody>
      </p:sp>
    </p:spTree>
    <p:extLst>
      <p:ext uri="{BB962C8B-B14F-4D97-AF65-F5344CB8AC3E}">
        <p14:creationId xmlns:p14="http://schemas.microsoft.com/office/powerpoint/2010/main" val="716466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note that the PPI networks generated from the DIP and MINT databases are undirected. However,</a:t>
            </a:r>
          </a:p>
          <a:p>
            <a:r>
              <a:rPr lang="en-US" sz="1200" b="0" i="0" kern="1200" dirty="0" smtClean="0">
                <a:solidFill>
                  <a:schemeClr val="tx1"/>
                </a:solidFill>
                <a:effectLst/>
                <a:latin typeface="+mn-lt"/>
                <a:ea typeface="+mn-ea"/>
                <a:cs typeface="+mn-cs"/>
              </a:rPr>
              <a:t>hierarchical analyses work best on directed networks.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was hard to find available online tools or algorithms to use that could conduct hierarchical analyses of</a:t>
            </a:r>
          </a:p>
          <a:p>
            <a:r>
              <a:rPr lang="en-US" sz="1200" b="0" i="0" kern="1200" dirty="0" smtClean="0">
                <a:solidFill>
                  <a:schemeClr val="tx1"/>
                </a:solidFill>
                <a:effectLst/>
                <a:latin typeface="+mn-lt"/>
                <a:ea typeface="+mn-ea"/>
                <a:cs typeface="+mn-cs"/>
              </a:rPr>
              <a:t>undirected graphs. For this section, </a:t>
            </a:r>
            <a:r>
              <a:rPr lang="en-US" sz="1200" b="0" i="0" kern="1200" dirty="0" err="1" smtClean="0">
                <a:solidFill>
                  <a:schemeClr val="tx1"/>
                </a:solidFill>
                <a:effectLst/>
                <a:latin typeface="+mn-lt"/>
                <a:ea typeface="+mn-ea"/>
                <a:cs typeface="+mn-cs"/>
              </a:rPr>
              <a:t>Dingjue</a:t>
            </a:r>
            <a:r>
              <a:rPr lang="en-US" sz="1200" b="0" i="0" kern="1200" dirty="0" smtClean="0">
                <a:solidFill>
                  <a:schemeClr val="tx1"/>
                </a:solidFill>
                <a:effectLst/>
                <a:latin typeface="+mn-lt"/>
                <a:ea typeface="+mn-ea"/>
                <a:cs typeface="+mn-cs"/>
              </a:rPr>
              <a:t> implemented an algorithm created by Cheng et al. called </a:t>
            </a:r>
            <a:r>
              <a:rPr lang="en-US" sz="1200" b="0" i="0" kern="1200" dirty="0" err="1" smtClean="0">
                <a:solidFill>
                  <a:schemeClr val="tx1"/>
                </a:solidFill>
                <a:effectLst/>
                <a:latin typeface="+mn-lt"/>
                <a:ea typeface="+mn-ea"/>
                <a:cs typeface="+mn-cs"/>
              </a:rPr>
              <a:t>HirNet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(originally used to determine the hierarchical structure of the </a:t>
            </a:r>
            <a:r>
              <a:rPr lang="en-US" sz="1200" b="0" i="0" kern="1200" dirty="0" err="1" smtClean="0">
                <a:solidFill>
                  <a:schemeClr val="tx1"/>
                </a:solidFill>
                <a:effectLst/>
                <a:latin typeface="+mn-lt"/>
                <a:ea typeface="+mn-ea"/>
                <a:cs typeface="+mn-cs"/>
              </a:rPr>
              <a:t>phosphorylome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regulome</a:t>
            </a:r>
            <a:r>
              <a:rPr lang="en-US" sz="1200" b="0" i="0" kern="1200" dirty="0" smtClean="0">
                <a:solidFill>
                  <a:schemeClr val="tx1"/>
                </a:solidFill>
                <a:effectLst/>
                <a:latin typeface="+mn-lt"/>
                <a:ea typeface="+mn-ea"/>
                <a:cs typeface="+mn-cs"/>
              </a:rPr>
              <a:t>). This algorithm</a:t>
            </a:r>
          </a:p>
          <a:p>
            <a:r>
              <a:rPr lang="en-US" sz="1200" b="0" i="0" kern="1200" dirty="0" smtClean="0">
                <a:solidFill>
                  <a:schemeClr val="tx1"/>
                </a:solidFill>
                <a:effectLst/>
                <a:latin typeface="+mn-lt"/>
                <a:ea typeface="+mn-ea"/>
                <a:cs typeface="+mn-cs"/>
              </a:rPr>
              <a:t>resolves the hierarchical network structure and calculates the hierarchy score for directed networks. Here,</a:t>
            </a:r>
          </a:p>
          <a:p>
            <a:r>
              <a:rPr lang="en-US" sz="1200" b="0" i="0" kern="1200" dirty="0" err="1" smtClean="0">
                <a:solidFill>
                  <a:schemeClr val="tx1"/>
                </a:solidFill>
                <a:effectLst/>
                <a:latin typeface="+mn-lt"/>
                <a:ea typeface="+mn-ea"/>
                <a:cs typeface="+mn-cs"/>
              </a:rPr>
              <a:t>HirNet</a:t>
            </a:r>
            <a:r>
              <a:rPr lang="en-US" sz="1200" b="0" i="0" kern="1200" dirty="0" smtClean="0">
                <a:solidFill>
                  <a:schemeClr val="tx1"/>
                </a:solidFill>
                <a:effectLst/>
                <a:latin typeface="+mn-lt"/>
                <a:ea typeface="+mn-ea"/>
                <a:cs typeface="+mn-cs"/>
              </a:rPr>
              <a:t> is used only to catch a glimpse of the network structure; it does not necessarily reflect regulatory</a:t>
            </a:r>
          </a:p>
          <a:p>
            <a:r>
              <a:rPr lang="en-US" sz="1200" b="0" i="0" kern="1200" dirty="0" smtClean="0">
                <a:solidFill>
                  <a:schemeClr val="tx1"/>
                </a:solidFill>
                <a:effectLst/>
                <a:latin typeface="+mn-lt"/>
                <a:ea typeface="+mn-ea"/>
                <a:cs typeface="+mn-cs"/>
              </a:rPr>
              <a:t>features of the PPI network.</a:t>
            </a:r>
          </a:p>
          <a:p>
            <a:endParaRPr lang="en-US" dirty="0"/>
          </a:p>
        </p:txBody>
      </p:sp>
      <p:sp>
        <p:nvSpPr>
          <p:cNvPr id="4" name="Slide Number Placeholder 3"/>
          <p:cNvSpPr>
            <a:spLocks noGrp="1"/>
          </p:cNvSpPr>
          <p:nvPr>
            <p:ph type="sldNum" sz="quarter" idx="10"/>
          </p:nvPr>
        </p:nvSpPr>
        <p:spPr/>
        <p:txBody>
          <a:bodyPr/>
          <a:lstStyle/>
          <a:p>
            <a:fld id="{68F023D6-9009-E04F-9F52-21FFE6625940}" type="slidenum">
              <a:rPr lang="en-US" smtClean="0"/>
              <a:t>10</a:t>
            </a:fld>
            <a:endParaRPr lang="en-US"/>
          </a:p>
        </p:txBody>
      </p:sp>
    </p:spTree>
    <p:extLst>
      <p:ext uri="{BB962C8B-B14F-4D97-AF65-F5344CB8AC3E}">
        <p14:creationId xmlns:p14="http://schemas.microsoft.com/office/powerpoint/2010/main" val="186252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5/8/17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5/8/17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analysis of </a:t>
            </a:r>
            <a:r>
              <a:rPr lang="en-US" dirty="0" smtClean="0"/>
              <a:t>protein-protein </a:t>
            </a:r>
            <a:r>
              <a:rPr lang="en-US" dirty="0" err="1" smtClean="0"/>
              <a:t>interactomes</a:t>
            </a:r>
            <a:endParaRPr lang="en-US" dirty="0"/>
          </a:p>
        </p:txBody>
      </p:sp>
      <p:sp>
        <p:nvSpPr>
          <p:cNvPr id="3" name="Subtitle 2"/>
          <p:cNvSpPr>
            <a:spLocks noGrp="1"/>
          </p:cNvSpPr>
          <p:nvPr>
            <p:ph type="subTitle" idx="1"/>
          </p:nvPr>
        </p:nvSpPr>
        <p:spPr/>
        <p:txBody>
          <a:bodyPr/>
          <a:lstStyle/>
          <a:p>
            <a:r>
              <a:rPr lang="en-US" dirty="0" err="1" smtClean="0"/>
              <a:t>Dingjue</a:t>
            </a:r>
            <a:r>
              <a:rPr lang="en-US" dirty="0" smtClean="0"/>
              <a:t> </a:t>
            </a:r>
            <a:r>
              <a:rPr lang="en-US" dirty="0" err="1" smtClean="0"/>
              <a:t>ji</a:t>
            </a:r>
            <a:r>
              <a:rPr lang="en-US" dirty="0" smtClean="0"/>
              <a:t>, </a:t>
            </a:r>
            <a:r>
              <a:rPr lang="en-US" dirty="0"/>
              <a:t>Hussein </a:t>
            </a:r>
            <a:r>
              <a:rPr lang="en-US" dirty="0" err="1"/>
              <a:t>mohsen</a:t>
            </a:r>
            <a:r>
              <a:rPr lang="en-US" dirty="0"/>
              <a:t>, </a:t>
            </a:r>
            <a:r>
              <a:rPr lang="en-US" dirty="0" smtClean="0"/>
              <a:t>and </a:t>
            </a:r>
            <a:r>
              <a:rPr lang="en-US" dirty="0" err="1" smtClean="0"/>
              <a:t>amy</a:t>
            </a:r>
            <a:r>
              <a:rPr lang="en-US" dirty="0" smtClean="0"/>
              <a:t> </a:t>
            </a:r>
            <a:r>
              <a:rPr lang="en-US" dirty="0" err="1" smtClean="0"/>
              <a:t>zhao</a:t>
            </a:r>
            <a:endParaRPr lang="en-US" dirty="0"/>
          </a:p>
        </p:txBody>
      </p:sp>
    </p:spTree>
    <p:extLst>
      <p:ext uri="{BB962C8B-B14F-4D97-AF65-F5344CB8AC3E}">
        <p14:creationId xmlns:p14="http://schemas.microsoft.com/office/powerpoint/2010/main" val="2040458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Ppi</a:t>
            </a:r>
            <a:r>
              <a:rPr lang="en-US" dirty="0" smtClean="0"/>
              <a:t> network hierarchical analysis</a:t>
            </a:r>
            <a:endParaRPr lang="en-US" dirty="0"/>
          </a:p>
        </p:txBody>
      </p:sp>
      <p:sp>
        <p:nvSpPr>
          <p:cNvPr id="3" name="Content Placeholder 2"/>
          <p:cNvSpPr>
            <a:spLocks noGrp="1"/>
          </p:cNvSpPr>
          <p:nvPr>
            <p:ph idx="1"/>
          </p:nvPr>
        </p:nvSpPr>
        <p:spPr/>
        <p:txBody>
          <a:bodyPr/>
          <a:lstStyle/>
          <a:p>
            <a:r>
              <a:rPr lang="en-US" dirty="0" smtClean="0"/>
              <a:t>Implement Dr. Chao Cheng’s </a:t>
            </a:r>
            <a:r>
              <a:rPr lang="en-US" dirty="0" err="1" smtClean="0"/>
              <a:t>HirNet</a:t>
            </a:r>
            <a:r>
              <a:rPr lang="en-US" dirty="0" smtClean="0"/>
              <a:t>, which resolves hierarchical network structure and calculates hierarchical score for </a:t>
            </a:r>
            <a:r>
              <a:rPr lang="en-US" i="1" dirty="0" smtClean="0"/>
              <a:t>directed</a:t>
            </a:r>
            <a:r>
              <a:rPr lang="en-US" dirty="0" smtClean="0"/>
              <a:t> networks</a:t>
            </a:r>
          </a:p>
        </p:txBody>
      </p:sp>
    </p:spTree>
    <p:extLst>
      <p:ext uri="{BB962C8B-B14F-4D97-AF65-F5344CB8AC3E}">
        <p14:creationId xmlns:p14="http://schemas.microsoft.com/office/powerpoint/2010/main" val="81231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proteins in the hierarchical layers of the </a:t>
            </a:r>
            <a:r>
              <a:rPr lang="en-US" dirty="0" err="1" smtClean="0"/>
              <a:t>ppi</a:t>
            </a:r>
            <a:r>
              <a:rPr lang="en-US" dirty="0" smtClean="0"/>
              <a:t> network</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51699" y="2332588"/>
            <a:ext cx="4252837" cy="3189628"/>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2332588"/>
            <a:ext cx="4252837" cy="3189628"/>
          </a:xfrm>
          <a:prstGeom prst="rect">
            <a:avLst/>
          </a:prstGeom>
        </p:spPr>
      </p:pic>
      <p:sp>
        <p:nvSpPr>
          <p:cNvPr id="7" name="TextBox 6"/>
          <p:cNvSpPr txBox="1"/>
          <p:nvPr/>
        </p:nvSpPr>
        <p:spPr>
          <a:xfrm>
            <a:off x="1489037" y="5573050"/>
            <a:ext cx="3557588" cy="369332"/>
          </a:xfrm>
          <a:prstGeom prst="rect">
            <a:avLst/>
          </a:prstGeom>
          <a:noFill/>
        </p:spPr>
        <p:txBody>
          <a:bodyPr wrap="square" rtlCol="0">
            <a:spAutoFit/>
          </a:bodyPr>
          <a:lstStyle/>
          <a:p>
            <a:pPr algn="ctr"/>
            <a:r>
              <a:rPr lang="en-US" dirty="0" smtClean="0"/>
              <a:t>DIP</a:t>
            </a:r>
            <a:endParaRPr lang="en-US" dirty="0"/>
          </a:p>
        </p:txBody>
      </p:sp>
      <p:sp>
        <p:nvSpPr>
          <p:cNvPr id="8" name="TextBox 7"/>
          <p:cNvSpPr txBox="1"/>
          <p:nvPr/>
        </p:nvSpPr>
        <p:spPr>
          <a:xfrm>
            <a:off x="6999324" y="5483289"/>
            <a:ext cx="3557588" cy="369332"/>
          </a:xfrm>
          <a:prstGeom prst="rect">
            <a:avLst/>
          </a:prstGeom>
          <a:noFill/>
        </p:spPr>
        <p:txBody>
          <a:bodyPr wrap="square" rtlCol="0">
            <a:spAutoFit/>
          </a:bodyPr>
          <a:lstStyle/>
          <a:p>
            <a:pPr algn="ctr"/>
            <a:r>
              <a:rPr lang="en-US" dirty="0" smtClean="0"/>
              <a:t>MINT</a:t>
            </a:r>
            <a:endParaRPr lang="en-US" dirty="0"/>
          </a:p>
        </p:txBody>
      </p:sp>
      <p:sp>
        <p:nvSpPr>
          <p:cNvPr id="9" name="TextBox 8"/>
          <p:cNvSpPr txBox="1"/>
          <p:nvPr/>
        </p:nvSpPr>
        <p:spPr>
          <a:xfrm>
            <a:off x="2381817" y="6237514"/>
            <a:ext cx="7425190" cy="369332"/>
          </a:xfrm>
          <a:prstGeom prst="rect">
            <a:avLst/>
          </a:prstGeom>
          <a:noFill/>
        </p:spPr>
        <p:txBody>
          <a:bodyPr wrap="square" rtlCol="0">
            <a:spAutoFit/>
          </a:bodyPr>
          <a:lstStyle/>
          <a:p>
            <a:r>
              <a:rPr lang="en-US" dirty="0" smtClean="0"/>
              <a:t>Fisher’s Exact Test yields no statistically significant difference between layers</a:t>
            </a:r>
            <a:endParaRPr lang="en-US" dirty="0"/>
          </a:p>
        </p:txBody>
      </p:sp>
    </p:spTree>
    <p:extLst>
      <p:ext uri="{BB962C8B-B14F-4D97-AF65-F5344CB8AC3E}">
        <p14:creationId xmlns:p14="http://schemas.microsoft.com/office/powerpoint/2010/main" val="203964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Successfully proposed a new tool that calculates the degree centrality and the </a:t>
            </a:r>
            <a:r>
              <a:rPr lang="en-US" dirty="0" err="1" smtClean="0"/>
              <a:t>betweenness</a:t>
            </a:r>
            <a:r>
              <a:rPr lang="en-US" dirty="0" smtClean="0"/>
              <a:t> centrality for all nodes in the PPI network </a:t>
            </a:r>
          </a:p>
          <a:p>
            <a:r>
              <a:rPr lang="en-US" dirty="0" smtClean="0"/>
              <a:t>Found no statistically significant difference in distributions of proteins containing SNPs and not containing SNPs</a:t>
            </a:r>
          </a:p>
          <a:p>
            <a:r>
              <a:rPr lang="en-US" dirty="0" smtClean="0"/>
              <a:t>Observed no statistically significant enrichment of proteins/protein types in any hierarchical layers of the PPI network</a:t>
            </a:r>
            <a:endParaRPr lang="en-US" dirty="0"/>
          </a:p>
        </p:txBody>
      </p:sp>
    </p:spTree>
    <p:extLst>
      <p:ext uri="{BB962C8B-B14F-4D97-AF65-F5344CB8AC3E}">
        <p14:creationId xmlns:p14="http://schemas.microsoft.com/office/powerpoint/2010/main" val="169973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Investigating the human protein-protein </a:t>
            </a:r>
            <a:r>
              <a:rPr lang="en-US" dirty="0" err="1" smtClean="0"/>
              <a:t>interactome</a:t>
            </a:r>
            <a:endParaRPr lang="en-US" dirty="0"/>
          </a:p>
        </p:txBody>
      </p:sp>
      <p:sp>
        <p:nvSpPr>
          <p:cNvPr id="3" name="Content Placeholder 2"/>
          <p:cNvSpPr>
            <a:spLocks noGrp="1"/>
          </p:cNvSpPr>
          <p:nvPr>
            <p:ph idx="1"/>
          </p:nvPr>
        </p:nvSpPr>
        <p:spPr/>
        <p:txBody>
          <a:bodyPr/>
          <a:lstStyle/>
          <a:p>
            <a:r>
              <a:rPr lang="en-US" dirty="0" smtClean="0"/>
              <a:t>Provides an exploration of the functional aspects of the human proteome</a:t>
            </a:r>
          </a:p>
          <a:p>
            <a:r>
              <a:rPr lang="en-US" dirty="0" smtClean="0"/>
              <a:t>Human Protein-Protein Interaction (PPI) files were downloaded from two databases: </a:t>
            </a:r>
          </a:p>
          <a:p>
            <a:pPr lvl="1"/>
            <a:r>
              <a:rPr lang="en-US" dirty="0" smtClean="0"/>
              <a:t>Molecule </a:t>
            </a:r>
            <a:r>
              <a:rPr lang="en-US" dirty="0" err="1" smtClean="0"/>
              <a:t>INTeracting</a:t>
            </a:r>
            <a:r>
              <a:rPr lang="en-US" dirty="0" smtClean="0"/>
              <a:t> Database (MINT)</a:t>
            </a:r>
          </a:p>
          <a:p>
            <a:pPr lvl="1"/>
            <a:r>
              <a:rPr lang="en-US" dirty="0" smtClean="0"/>
              <a:t>Database of Interacting Proteins (DIP) </a:t>
            </a:r>
          </a:p>
          <a:p>
            <a:pPr lvl="1"/>
            <a:endParaRPr lang="en-US" dirty="0"/>
          </a:p>
        </p:txBody>
      </p:sp>
    </p:spTree>
    <p:extLst>
      <p:ext uri="{BB962C8B-B14F-4D97-AF65-F5344CB8AC3E}">
        <p14:creationId xmlns:p14="http://schemas.microsoft.com/office/powerpoint/2010/main" val="535026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AIMS</a:t>
            </a:r>
            <a:endParaRPr lang="en-US" dirty="0"/>
          </a:p>
        </p:txBody>
      </p:sp>
      <p:sp>
        <p:nvSpPr>
          <p:cNvPr id="3" name="Content Placeholder 2"/>
          <p:cNvSpPr>
            <a:spLocks noGrp="1"/>
          </p:cNvSpPr>
          <p:nvPr>
            <p:ph idx="1"/>
          </p:nvPr>
        </p:nvSpPr>
        <p:spPr>
          <a:xfrm>
            <a:off x="1141412" y="1841272"/>
            <a:ext cx="9905999" cy="4379914"/>
          </a:xfrm>
        </p:spPr>
        <p:txBody>
          <a:bodyPr>
            <a:normAutofit/>
          </a:bodyPr>
          <a:lstStyle/>
          <a:p>
            <a:r>
              <a:rPr lang="en-US" dirty="0" smtClean="0"/>
              <a:t>Visualize the PPI networks obtained from the two databases</a:t>
            </a:r>
          </a:p>
          <a:p>
            <a:r>
              <a:rPr lang="en-US" dirty="0" smtClean="0"/>
              <a:t>Propose a tool that calculates measures of centrality and compare to output from </a:t>
            </a:r>
            <a:r>
              <a:rPr lang="en-US" dirty="0" err="1" smtClean="0"/>
              <a:t>Cytoscape</a:t>
            </a:r>
            <a:endParaRPr lang="en-US" dirty="0" smtClean="0"/>
          </a:p>
          <a:p>
            <a:r>
              <a:rPr lang="en-US" dirty="0" smtClean="0"/>
              <a:t>Determine distribution of degree centrality and </a:t>
            </a:r>
            <a:r>
              <a:rPr lang="en-US" dirty="0" err="1" smtClean="0"/>
              <a:t>betweenness</a:t>
            </a:r>
            <a:r>
              <a:rPr lang="en-US" dirty="0" smtClean="0"/>
              <a:t> centrality for PPI networks</a:t>
            </a:r>
          </a:p>
          <a:p>
            <a:r>
              <a:rPr lang="en-US" dirty="0" smtClean="0"/>
              <a:t>Characterize any statistically different significant differences between proteins containing and not containing SNPs in Carl’s genome</a:t>
            </a:r>
          </a:p>
          <a:p>
            <a:r>
              <a:rPr lang="en-US" dirty="0" smtClean="0"/>
              <a:t>Perform hierarchical analyses on the PPI networks</a:t>
            </a:r>
            <a:endParaRPr lang="en-US" dirty="0"/>
          </a:p>
        </p:txBody>
      </p:sp>
    </p:spTree>
    <p:extLst>
      <p:ext uri="{BB962C8B-B14F-4D97-AF65-F5344CB8AC3E}">
        <p14:creationId xmlns:p14="http://schemas.microsoft.com/office/powerpoint/2010/main" val="70532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Visualizing the </a:t>
            </a:r>
            <a:r>
              <a:rPr lang="en-US" dirty="0" err="1" smtClean="0"/>
              <a:t>ppi</a:t>
            </a:r>
            <a:r>
              <a:rPr lang="en-US" dirty="0" smtClean="0"/>
              <a:t> network</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105" y="2427372"/>
            <a:ext cx="3255510" cy="355948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100" y="2451545"/>
            <a:ext cx="4179886" cy="3536826"/>
          </a:xfrm>
          <a:prstGeom prst="rect">
            <a:avLst/>
          </a:prstGeom>
        </p:spPr>
      </p:pic>
      <p:sp>
        <p:nvSpPr>
          <p:cNvPr id="9" name="TextBox 8"/>
          <p:cNvSpPr txBox="1"/>
          <p:nvPr/>
        </p:nvSpPr>
        <p:spPr>
          <a:xfrm>
            <a:off x="1496104" y="5986860"/>
            <a:ext cx="3557588" cy="369332"/>
          </a:xfrm>
          <a:prstGeom prst="rect">
            <a:avLst/>
          </a:prstGeom>
          <a:noFill/>
        </p:spPr>
        <p:txBody>
          <a:bodyPr wrap="square" rtlCol="0">
            <a:spAutoFit/>
          </a:bodyPr>
          <a:lstStyle/>
          <a:p>
            <a:pPr algn="ctr"/>
            <a:r>
              <a:rPr lang="en-US" dirty="0" smtClean="0"/>
              <a:t>DIP</a:t>
            </a:r>
            <a:endParaRPr lang="en-US" dirty="0"/>
          </a:p>
        </p:txBody>
      </p:sp>
      <p:sp>
        <p:nvSpPr>
          <p:cNvPr id="10" name="TextBox 9"/>
          <p:cNvSpPr txBox="1"/>
          <p:nvPr/>
        </p:nvSpPr>
        <p:spPr>
          <a:xfrm>
            <a:off x="6094412" y="5986860"/>
            <a:ext cx="4600574" cy="369332"/>
          </a:xfrm>
          <a:prstGeom prst="rect">
            <a:avLst/>
          </a:prstGeom>
          <a:noFill/>
        </p:spPr>
        <p:txBody>
          <a:bodyPr wrap="square" rtlCol="0">
            <a:spAutoFit/>
          </a:bodyPr>
          <a:lstStyle/>
          <a:p>
            <a:pPr algn="ctr"/>
            <a:r>
              <a:rPr lang="en-US" dirty="0" smtClean="0"/>
              <a:t>MINT</a:t>
            </a:r>
            <a:endParaRPr lang="en-US" dirty="0"/>
          </a:p>
        </p:txBody>
      </p:sp>
    </p:spTree>
    <p:extLst>
      <p:ext uri="{BB962C8B-B14F-4D97-AF65-F5344CB8AC3E}">
        <p14:creationId xmlns:p14="http://schemas.microsoft.com/office/powerpoint/2010/main" val="29797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Measures of centrality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Measures of centrality can identify the most important nodes within a network</a:t>
                </a:r>
              </a:p>
              <a:p>
                <a:r>
                  <a:rPr lang="en-US" dirty="0" smtClean="0"/>
                  <a:t>We looked at two different measures of centrality. Given a graph G:=(V,E): </a:t>
                </a:r>
              </a:p>
              <a:p>
                <a:pPr lvl="1"/>
                <a:r>
                  <a:rPr lang="en-US" dirty="0" smtClean="0"/>
                  <a:t>Degree centrality of node n:</a:t>
                </a:r>
              </a:p>
              <a:p>
                <a:pPr lvl="2"/>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𝐷</m:t>
                        </m:r>
                      </m:sub>
                    </m:sSub>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r>
                      <m:rPr>
                        <m:sty m:val="p"/>
                      </m:rPr>
                      <a:rPr lang="en-US" b="0" i="0" smtClean="0">
                        <a:latin typeface="Cambria Math" charset="0"/>
                      </a:rPr>
                      <m:t>deg</m:t>
                    </m:r>
                    <m:r>
                      <a:rPr lang="en-US" b="0" i="1" smtClean="0">
                        <a:latin typeface="Cambria Math" charset="0"/>
                      </a:rPr>
                      <m:t>⁡(</m:t>
                    </m:r>
                    <m:r>
                      <a:rPr lang="en-US" b="0" i="1" smtClean="0">
                        <a:latin typeface="Cambria Math" charset="0"/>
                      </a:rPr>
                      <m:t>𝑛</m:t>
                    </m:r>
                    <m:r>
                      <a:rPr lang="en-US" b="0" i="1" smtClean="0">
                        <a:latin typeface="Cambria Math" charset="0"/>
                      </a:rPr>
                      <m:t>)</m:t>
                    </m:r>
                  </m:oMath>
                </a14:m>
                <a:endParaRPr lang="en-US" dirty="0" smtClean="0"/>
              </a:p>
              <a:p>
                <a:pPr lvl="1"/>
                <a:r>
                  <a:rPr lang="en-US" dirty="0" err="1" smtClean="0"/>
                  <a:t>Betweenness</a:t>
                </a:r>
                <a:r>
                  <a:rPr lang="en-US" dirty="0" smtClean="0"/>
                  <a:t> centrality of node n, summing over distinct nodes l and m:</a:t>
                </a:r>
              </a:p>
              <a:p>
                <a:pPr lvl="2"/>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𝐵</m:t>
                        </m:r>
                      </m:sub>
                    </m:sSub>
                    <m:d>
                      <m:dPr>
                        <m:ctrlPr>
                          <a:rPr lang="en-US" b="0" i="1" smtClean="0">
                            <a:latin typeface="Cambria Math" charset="0"/>
                          </a:rPr>
                        </m:ctrlPr>
                      </m:dPr>
                      <m:e>
                        <m:r>
                          <a:rPr lang="en-US" b="0" i="1" smtClean="0">
                            <a:latin typeface="Cambria Math" charset="0"/>
                          </a:rPr>
                          <m:t>𝑛</m:t>
                        </m:r>
                      </m:e>
                    </m:d>
                    <m:r>
                      <a:rPr lang="en-US" b="0" i="1" smtClean="0">
                        <a:latin typeface="Cambria Math" charset="0"/>
                      </a:rPr>
                      <m:t>= </m:t>
                    </m:r>
                    <m:nary>
                      <m:naryPr>
                        <m:chr m:val="∑"/>
                        <m:supHide m:val="on"/>
                        <m:ctrlPr>
                          <a:rPr lang="en-US" b="0" i="1" smtClean="0">
                            <a:latin typeface="Cambria Math" charset="0"/>
                          </a:rPr>
                        </m:ctrlPr>
                      </m:naryPr>
                      <m:sub>
                        <m:r>
                          <m:rPr>
                            <m:brk m:alnAt="7"/>
                          </m:rPr>
                          <a:rPr lang="en-US" b="0" i="1" smtClean="0">
                            <a:latin typeface="Cambria Math" charset="0"/>
                          </a:rPr>
                          <m:t>𝑙</m:t>
                        </m:r>
                        <m:r>
                          <a:rPr lang="en-US" b="0" i="1" smtClean="0">
                            <a:latin typeface="Cambria Math" charset="0"/>
                            <a:ea typeface="Cambria Math" charset="0"/>
                            <a:cs typeface="Cambria Math" charset="0"/>
                          </a:rPr>
                          <m:t>≠</m:t>
                        </m:r>
                        <m:r>
                          <a:rPr lang="en-US" b="0" i="1" smtClean="0">
                            <a:latin typeface="Cambria Math" charset="0"/>
                          </a:rPr>
                          <m:t>𝑚</m:t>
                        </m:r>
                        <m:r>
                          <a:rPr lang="en-US" b="0" i="1" smtClean="0">
                            <a:latin typeface="Cambria Math" charset="0"/>
                            <a:ea typeface="Cambria Math" charset="0"/>
                            <a:cs typeface="Cambria Math" charset="0"/>
                          </a:rPr>
                          <m:t>≠</m:t>
                        </m:r>
                        <m:r>
                          <a:rPr lang="en-US" b="0" i="1" smtClean="0">
                            <a:latin typeface="Cambria Math" charset="0"/>
                          </a:rPr>
                          <m:t>𝑛</m:t>
                        </m:r>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𝑉</m:t>
                        </m:r>
                      </m:sub>
                      <m:sup/>
                      <m:e>
                        <m:f>
                          <m:fPr>
                            <m:ctrlPr>
                              <a:rPr lang="en-US"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𝜎</m:t>
                                </m:r>
                              </m:e>
                              <m:sub>
                                <m:r>
                                  <a:rPr lang="en-US" b="0" i="1" smtClean="0">
                                    <a:latin typeface="Cambria Math" charset="0"/>
                                    <a:ea typeface="Cambria Math" charset="0"/>
                                    <a:cs typeface="Cambria Math" charset="0"/>
                                  </a:rPr>
                                  <m:t>𝑙𝑚</m:t>
                                </m:r>
                              </m:sub>
                            </m:sSub>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𝑛</m:t>
                                </m:r>
                              </m:e>
                            </m:d>
                          </m:num>
                          <m:den>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𝜎</m:t>
                                </m:r>
                              </m:e>
                              <m:sub>
                                <m:r>
                                  <a:rPr lang="en-US" b="0" i="1" smtClean="0">
                                    <a:latin typeface="Cambria Math" charset="0"/>
                                    <a:ea typeface="Cambria Math" charset="0"/>
                                    <a:cs typeface="Cambria Math" charset="0"/>
                                  </a:rPr>
                                  <m:t>𝑙𝑚</m:t>
                                </m:r>
                              </m:sub>
                            </m:sSub>
                          </m:den>
                        </m:f>
                      </m:e>
                    </m:nary>
                  </m:oMath>
                </a14:m>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31" t="-2238" r="-62"/>
                </a:stretch>
              </a:blipFill>
            </p:spPr>
            <p:txBody>
              <a:bodyPr/>
              <a:lstStyle/>
              <a:p>
                <a:r>
                  <a:rPr lang="en-US">
                    <a:noFill/>
                  </a:rPr>
                  <a:t> </a:t>
                </a:r>
              </a:p>
            </p:txBody>
          </p:sp>
        </mc:Fallback>
      </mc:AlternateContent>
    </p:spTree>
    <p:extLst>
      <p:ext uri="{BB962C8B-B14F-4D97-AF65-F5344CB8AC3E}">
        <p14:creationId xmlns:p14="http://schemas.microsoft.com/office/powerpoint/2010/main" val="1109046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Cytoscape</a:t>
            </a:r>
            <a:r>
              <a:rPr lang="en-US" dirty="0"/>
              <a:t>-</a:t>
            </a:r>
            <a:r>
              <a:rPr lang="en-US" dirty="0" smtClean="0"/>
              <a:t>generated distributions of centrality measures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012" y="2097087"/>
            <a:ext cx="5230367" cy="39227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567" y="2097088"/>
            <a:ext cx="5230586" cy="3922940"/>
          </a:xfrm>
          <a:prstGeom prst="rect">
            <a:avLst/>
          </a:prstGeom>
        </p:spPr>
      </p:pic>
    </p:spTree>
    <p:extLst>
      <p:ext uri="{BB962C8B-B14F-4D97-AF65-F5344CB8AC3E}">
        <p14:creationId xmlns:p14="http://schemas.microsoft.com/office/powerpoint/2010/main" val="36068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tool</a:t>
            </a:r>
            <a:endParaRPr lang="en-US" dirty="0"/>
          </a:p>
        </p:txBody>
      </p:sp>
      <p:sp>
        <p:nvSpPr>
          <p:cNvPr id="3" name="Content Placeholder 2"/>
          <p:cNvSpPr>
            <a:spLocks noGrp="1"/>
          </p:cNvSpPr>
          <p:nvPr>
            <p:ph idx="1"/>
          </p:nvPr>
        </p:nvSpPr>
        <p:spPr>
          <a:xfrm>
            <a:off x="1141412" y="2020885"/>
            <a:ext cx="9905999" cy="1685699"/>
          </a:xfrm>
        </p:spPr>
        <p:txBody>
          <a:bodyPr/>
          <a:lstStyle/>
          <a:p>
            <a:r>
              <a:rPr lang="en-US" dirty="0" smtClean="0"/>
              <a:t>Given a csv file with 3 columns (Protein </a:t>
            </a:r>
            <a:r>
              <a:rPr lang="en-US" dirty="0" err="1" smtClean="0"/>
              <a:t>Interactor</a:t>
            </a:r>
            <a:r>
              <a:rPr lang="en-US" dirty="0" smtClean="0"/>
              <a:t> A, Protein </a:t>
            </a:r>
            <a:r>
              <a:rPr lang="en-US" dirty="0" err="1" smtClean="0"/>
              <a:t>Interactor</a:t>
            </a:r>
            <a:r>
              <a:rPr lang="en-US" dirty="0" smtClean="0"/>
              <a:t> B, Weight), calculates the degree centrality and </a:t>
            </a:r>
            <a:r>
              <a:rPr lang="en-US" dirty="0" err="1" smtClean="0"/>
              <a:t>betweenness</a:t>
            </a:r>
            <a:r>
              <a:rPr lang="en-US" dirty="0" smtClean="0"/>
              <a:t> centrality for each node and outputs distribution of centrality measures</a:t>
            </a:r>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905" t="2910" b="1851"/>
          <a:stretch/>
        </p:blipFill>
        <p:spPr>
          <a:xfrm>
            <a:off x="1766659" y="3949622"/>
            <a:ext cx="2874703" cy="2318657"/>
          </a:xfrm>
          <a:prstGeom prst="rect">
            <a:avLst/>
          </a:prstGeom>
        </p:spPr>
      </p:pic>
      <p:sp>
        <p:nvSpPr>
          <p:cNvPr id="7" name="Right Arrow 6"/>
          <p:cNvSpPr/>
          <p:nvPr/>
        </p:nvSpPr>
        <p:spPr>
          <a:xfrm>
            <a:off x="4963886" y="4735285"/>
            <a:ext cx="1961888" cy="71845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0" name="Group 9"/>
          <p:cNvGrpSpPr/>
          <p:nvPr/>
        </p:nvGrpSpPr>
        <p:grpSpPr>
          <a:xfrm>
            <a:off x="7101341" y="3706584"/>
            <a:ext cx="3799113" cy="2800694"/>
            <a:chOff x="7248298" y="3690257"/>
            <a:chExt cx="3799113" cy="2800694"/>
          </a:xfrm>
        </p:grpSpPr>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5013" b="8787"/>
            <a:stretch/>
          </p:blipFill>
          <p:spPr>
            <a:xfrm>
              <a:off x="7248298" y="3690257"/>
              <a:ext cx="3799113" cy="1405899"/>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t="4864" b="8987"/>
            <a:stretch/>
          </p:blipFill>
          <p:spPr>
            <a:xfrm>
              <a:off x="7248298" y="5096157"/>
              <a:ext cx="3799113" cy="1394794"/>
            </a:xfrm>
            <a:prstGeom prst="rect">
              <a:avLst/>
            </a:prstGeom>
          </p:spPr>
        </p:pic>
      </p:grpSp>
      <p:sp>
        <p:nvSpPr>
          <p:cNvPr id="11" name="TextBox 10"/>
          <p:cNvSpPr txBox="1"/>
          <p:nvPr/>
        </p:nvSpPr>
        <p:spPr>
          <a:xfrm>
            <a:off x="1766659" y="6498774"/>
            <a:ext cx="2874703" cy="369332"/>
          </a:xfrm>
          <a:prstGeom prst="rect">
            <a:avLst/>
          </a:prstGeom>
          <a:noFill/>
        </p:spPr>
        <p:txBody>
          <a:bodyPr wrap="square" rtlCol="0">
            <a:spAutoFit/>
          </a:bodyPr>
          <a:lstStyle/>
          <a:p>
            <a:pPr algn="ctr"/>
            <a:r>
              <a:rPr lang="en-US" smtClean="0"/>
              <a:t>Input</a:t>
            </a:r>
            <a:endParaRPr lang="en-US"/>
          </a:p>
        </p:txBody>
      </p:sp>
      <p:sp>
        <p:nvSpPr>
          <p:cNvPr id="12" name="TextBox 11"/>
          <p:cNvSpPr txBox="1"/>
          <p:nvPr/>
        </p:nvSpPr>
        <p:spPr>
          <a:xfrm>
            <a:off x="7563545" y="6515785"/>
            <a:ext cx="2874703" cy="369332"/>
          </a:xfrm>
          <a:prstGeom prst="rect">
            <a:avLst/>
          </a:prstGeom>
          <a:noFill/>
        </p:spPr>
        <p:txBody>
          <a:bodyPr wrap="square" rtlCol="0">
            <a:spAutoFit/>
          </a:bodyPr>
          <a:lstStyle/>
          <a:p>
            <a:pPr algn="ctr"/>
            <a:r>
              <a:rPr lang="en-US" dirty="0" smtClean="0"/>
              <a:t>Output</a:t>
            </a:r>
            <a:endParaRPr lang="en-US" dirty="0"/>
          </a:p>
        </p:txBody>
      </p:sp>
    </p:spTree>
    <p:extLst>
      <p:ext uri="{BB962C8B-B14F-4D97-AF65-F5344CB8AC3E}">
        <p14:creationId xmlns:p14="http://schemas.microsoft.com/office/powerpoint/2010/main" val="679909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729" y="618518"/>
            <a:ext cx="10858500" cy="1478570"/>
          </a:xfrm>
        </p:spPr>
        <p:txBody>
          <a:bodyPr>
            <a:normAutofit/>
          </a:bodyPr>
          <a:lstStyle/>
          <a:p>
            <a:pPr algn="ctr"/>
            <a:r>
              <a:rPr lang="en-US" sz="3400" dirty="0" smtClean="0"/>
              <a:t>Comparison of </a:t>
            </a:r>
            <a:r>
              <a:rPr lang="en-US" sz="3400" dirty="0" err="1" smtClean="0"/>
              <a:t>cytoscape</a:t>
            </a:r>
            <a:r>
              <a:rPr lang="en-US" sz="3400" dirty="0" smtClean="0"/>
              <a:t> vs proposed tool</a:t>
            </a:r>
            <a:endParaRPr lang="en-US" sz="3400"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6971"/>
          <a:stretch/>
        </p:blipFill>
        <p:spPr>
          <a:xfrm>
            <a:off x="2155371" y="1714499"/>
            <a:ext cx="3386142" cy="2051957"/>
          </a:xfrm>
        </p:spPr>
      </p:pic>
      <p:pic>
        <p:nvPicPr>
          <p:cNvPr id="5" name="Picture 4"/>
          <p:cNvPicPr>
            <a:picLocks/>
          </p:cNvPicPr>
          <p:nvPr/>
        </p:nvPicPr>
        <p:blipFill rotWithShape="1">
          <a:blip r:embed="rId4">
            <a:extLst>
              <a:ext uri="{28A0092B-C50C-407E-A947-70E740481C1C}">
                <a14:useLocalDpi xmlns:a14="http://schemas.microsoft.com/office/drawing/2010/main" val="0"/>
              </a:ext>
            </a:extLst>
          </a:blip>
          <a:srcRect l="3724"/>
          <a:stretch/>
        </p:blipFill>
        <p:spPr>
          <a:xfrm>
            <a:off x="6766154" y="4105916"/>
            <a:ext cx="3383280" cy="2048256"/>
          </a:xfrm>
          <a:prstGeom prst="rect">
            <a:avLst/>
          </a:prstGeom>
        </p:spPr>
      </p:pic>
      <p:pic>
        <p:nvPicPr>
          <p:cNvPr id="6" name="Picture 5"/>
          <p:cNvPicPr>
            <a:picLocks/>
          </p:cNvPicPr>
          <p:nvPr/>
        </p:nvPicPr>
        <p:blipFill rotWithShape="1">
          <a:blip r:embed="rId5">
            <a:extLst>
              <a:ext uri="{28A0092B-C50C-407E-A947-70E740481C1C}">
                <a14:useLocalDpi xmlns:a14="http://schemas.microsoft.com/office/drawing/2010/main" val="0"/>
              </a:ext>
            </a:extLst>
          </a:blip>
          <a:srcRect l="7267"/>
          <a:stretch/>
        </p:blipFill>
        <p:spPr>
          <a:xfrm>
            <a:off x="6766154" y="1698473"/>
            <a:ext cx="3383280" cy="2048256"/>
          </a:xfrm>
          <a:prstGeom prst="rect">
            <a:avLst/>
          </a:prstGeom>
        </p:spPr>
      </p:pic>
      <p:pic>
        <p:nvPicPr>
          <p:cNvPr id="7" name="Picture 6"/>
          <p:cNvPicPr>
            <a:picLocks/>
          </p:cNvPicPr>
          <p:nvPr/>
        </p:nvPicPr>
        <p:blipFill rotWithShape="1">
          <a:blip r:embed="rId6">
            <a:extLst>
              <a:ext uri="{28A0092B-C50C-407E-A947-70E740481C1C}">
                <a14:useLocalDpi xmlns:a14="http://schemas.microsoft.com/office/drawing/2010/main" val="0"/>
              </a:ext>
            </a:extLst>
          </a:blip>
          <a:srcRect l="4746" b="10359"/>
          <a:stretch/>
        </p:blipFill>
        <p:spPr>
          <a:xfrm>
            <a:off x="2155371" y="4105916"/>
            <a:ext cx="3383280" cy="2048256"/>
          </a:xfrm>
          <a:prstGeom prst="rect">
            <a:avLst/>
          </a:prstGeom>
        </p:spPr>
      </p:pic>
    </p:spTree>
    <p:extLst>
      <p:ext uri="{BB962C8B-B14F-4D97-AF65-F5344CB8AC3E}">
        <p14:creationId xmlns:p14="http://schemas.microsoft.com/office/powerpoint/2010/main" val="1134834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Observations on the distribution of centrality measures</a:t>
            </a:r>
            <a:endParaRPr lang="en-US" dirty="0"/>
          </a:p>
        </p:txBody>
      </p:sp>
      <p:sp>
        <p:nvSpPr>
          <p:cNvPr id="3" name="Content Placeholder 2"/>
          <p:cNvSpPr>
            <a:spLocks noGrp="1"/>
          </p:cNvSpPr>
          <p:nvPr>
            <p:ph idx="1"/>
          </p:nvPr>
        </p:nvSpPr>
        <p:spPr/>
        <p:txBody>
          <a:bodyPr/>
          <a:lstStyle/>
          <a:p>
            <a:r>
              <a:rPr lang="en-US" dirty="0" smtClean="0"/>
              <a:t>Histograms follow power law distributions, not Poisson distributions, suggesting that the PPI networks are scale-free</a:t>
            </a:r>
          </a:p>
          <a:p>
            <a:r>
              <a:rPr lang="en-US" dirty="0" smtClean="0"/>
              <a:t>Permutation tests show that there is no significant difference between the proteins containing and not containing SNPs</a:t>
            </a:r>
          </a:p>
          <a:p>
            <a:r>
              <a:rPr lang="en-US" dirty="0" smtClean="0"/>
              <a:t>There are no SNP-containing proteins in the ten proteins with the highest centrality measures</a:t>
            </a:r>
            <a:endParaRPr lang="en-US" dirty="0"/>
          </a:p>
        </p:txBody>
      </p:sp>
    </p:spTree>
    <p:extLst>
      <p:ext uri="{BB962C8B-B14F-4D97-AF65-F5344CB8AC3E}">
        <p14:creationId xmlns:p14="http://schemas.microsoft.com/office/powerpoint/2010/main" val="1503996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381</TotalTime>
  <Words>2132</Words>
  <Application>Microsoft Macintosh PowerPoint</Application>
  <PresentationFormat>Widescreen</PresentationFormat>
  <Paragraphs>105</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Cambria Math</vt:lpstr>
      <vt:lpstr>Trebuchet MS</vt:lpstr>
      <vt:lpstr>Tw Cen MT</vt:lpstr>
      <vt:lpstr>Arial</vt:lpstr>
      <vt:lpstr>Circuit</vt:lpstr>
      <vt:lpstr>Network analysis of protein-protein interactomes</vt:lpstr>
      <vt:lpstr>Investigating the human protein-protein interactome</vt:lpstr>
      <vt:lpstr>Project AIMS</vt:lpstr>
      <vt:lpstr>Visualizing the ppi network</vt:lpstr>
      <vt:lpstr>Measures of centrality</vt:lpstr>
      <vt:lpstr>Cytoscape-generated distributions of centrality measures</vt:lpstr>
      <vt:lpstr>Proposed tool</vt:lpstr>
      <vt:lpstr>Comparison of cytoscape vs proposed tool</vt:lpstr>
      <vt:lpstr>Observations on the distribution of centrality measures</vt:lpstr>
      <vt:lpstr>Ppi network hierarchical analysis</vt:lpstr>
      <vt:lpstr>Distribution of proteins in the hierarchical layers of the ppi network</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Project presentation</dc:title>
  <dc:creator>Zhao, Amy</dc:creator>
  <cp:lastModifiedBy>Zhao, Amy</cp:lastModifiedBy>
  <cp:revision>40</cp:revision>
  <dcterms:created xsi:type="dcterms:W3CDTF">2017-05-08T00:55:02Z</dcterms:created>
  <dcterms:modified xsi:type="dcterms:W3CDTF">2017-05-08T22:56:26Z</dcterms:modified>
</cp:coreProperties>
</file>