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/>
    <p:restoredTop sz="92582"/>
  </p:normalViewPr>
  <p:slideViewPr>
    <p:cSldViewPr snapToGrid="0" snapToObjects="1">
      <p:cViewPr varScale="1">
        <p:scale>
          <a:sx n="55" d="100"/>
          <a:sy n="55" d="100"/>
        </p:scale>
        <p:origin x="6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243D4F-0079-FF4E-A69D-FC93F0F1CDAA}" type="datetimeFigureOut">
              <a:rPr lang="en-US" smtClean="0"/>
              <a:t>5/9/17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8A5956-B7AA-8A4E-9AE2-8227E29F6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768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8B326-DE8F-E749-8EC1-D8BC74F23C74}" type="datetimeFigureOut">
              <a:rPr lang="en-US" smtClean="0"/>
              <a:t>5/9/17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D5EDD-BB1A-0D4A-9B42-A1D77D4116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8B326-DE8F-E749-8EC1-D8BC74F23C74}" type="datetimeFigureOut">
              <a:rPr lang="en-US" smtClean="0"/>
              <a:t>5/9/17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D5EDD-BB1A-0D4A-9B42-A1D77D4116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8B326-DE8F-E749-8EC1-D8BC74F23C74}" type="datetimeFigureOut">
              <a:rPr lang="en-US" smtClean="0"/>
              <a:t>5/9/17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D5EDD-BB1A-0D4A-9B42-A1D77D4116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8B326-DE8F-E749-8EC1-D8BC74F23C74}" type="datetimeFigureOut">
              <a:rPr lang="en-US" smtClean="0"/>
              <a:t>5/9/17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D5EDD-BB1A-0D4A-9B42-A1D77D4116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8B326-DE8F-E749-8EC1-D8BC74F23C74}" type="datetimeFigureOut">
              <a:rPr lang="en-US" smtClean="0"/>
              <a:t>5/9/17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D5EDD-BB1A-0D4A-9B42-A1D77D4116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8B326-DE8F-E749-8EC1-D8BC74F23C74}" type="datetimeFigureOut">
              <a:rPr lang="en-US" smtClean="0"/>
              <a:t>5/9/17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D5EDD-BB1A-0D4A-9B42-A1D77D4116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8B326-DE8F-E749-8EC1-D8BC74F23C74}" type="datetimeFigureOut">
              <a:rPr lang="en-US" smtClean="0"/>
              <a:t>5/9/17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D5EDD-BB1A-0D4A-9B42-A1D77D4116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8B326-DE8F-E749-8EC1-D8BC74F23C74}" type="datetimeFigureOut">
              <a:rPr lang="en-US" smtClean="0"/>
              <a:t>5/9/17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D5EDD-BB1A-0D4A-9B42-A1D77D4116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8B326-DE8F-E749-8EC1-D8BC74F23C74}" type="datetimeFigureOut">
              <a:rPr lang="en-US" smtClean="0"/>
              <a:t>5/9/17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D5EDD-BB1A-0D4A-9B42-A1D77D4116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8B326-DE8F-E749-8EC1-D8BC74F23C74}" type="datetimeFigureOut">
              <a:rPr lang="en-US" smtClean="0"/>
              <a:t>5/9/17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97D5EDD-BB1A-0D4A-9B42-A1D77D4116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8B326-DE8F-E749-8EC1-D8BC74F23C74}" type="datetimeFigureOut">
              <a:rPr lang="en-US" smtClean="0"/>
              <a:t>5/9/17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D5EDD-BB1A-0D4A-9B42-A1D77D4116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8B326-DE8F-E749-8EC1-D8BC74F23C74}" type="datetimeFigureOut">
              <a:rPr lang="en-US" smtClean="0"/>
              <a:t>5/9/17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D5EDD-BB1A-0D4A-9B42-A1D77D4116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8B326-DE8F-E749-8EC1-D8BC74F23C74}" type="datetimeFigureOut">
              <a:rPr lang="en-US" smtClean="0"/>
              <a:t>5/9/17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D5EDD-BB1A-0D4A-9B42-A1D77D4116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8B326-DE8F-E749-8EC1-D8BC74F23C74}" type="datetimeFigureOut">
              <a:rPr lang="en-US" smtClean="0"/>
              <a:t>5/9/17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D5EDD-BB1A-0D4A-9B42-A1D77D4116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8B326-DE8F-E749-8EC1-D8BC74F23C74}" type="datetimeFigureOut">
              <a:rPr lang="en-US" smtClean="0"/>
              <a:t>5/9/17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D5EDD-BB1A-0D4A-9B42-A1D77D4116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8B326-DE8F-E749-8EC1-D8BC74F23C74}" type="datetimeFigureOut">
              <a:rPr lang="en-US" smtClean="0"/>
              <a:t>5/9/17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D5EDD-BB1A-0D4A-9B42-A1D77D4116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8B326-DE8F-E749-8EC1-D8BC74F23C74}" type="datetimeFigureOut">
              <a:rPr lang="en-US" smtClean="0"/>
              <a:t>5/9/17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D5EDD-BB1A-0D4A-9B42-A1D77D4116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BD8B326-DE8F-E749-8EC1-D8BC74F23C74}" type="datetimeFigureOut">
              <a:rPr lang="en-US" smtClean="0"/>
              <a:t>5/9/17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7D5EDD-BB1A-0D4A-9B42-A1D77D411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8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4346335" cy="3124201"/>
          </a:xfrm>
        </p:spPr>
        <p:txBody>
          <a:bodyPr>
            <a:normAutofit fontScale="70000" lnSpcReduction="20000"/>
          </a:bodyPr>
          <a:lstStyle/>
          <a:p>
            <a:r>
              <a:rPr lang="is-IS" dirty="0"/>
              <a:t>Rosetta </a:t>
            </a:r>
            <a:r>
              <a:rPr lang="is-IS" dirty="0" smtClean="0"/>
              <a:t>2017.08</a:t>
            </a:r>
          </a:p>
          <a:p>
            <a:r>
              <a:rPr lang="en-US" dirty="0"/>
              <a:t>4BMB PDB </a:t>
            </a:r>
            <a:r>
              <a:rPr lang="en-US" dirty="0" smtClean="0"/>
              <a:t>file</a:t>
            </a:r>
          </a:p>
          <a:p>
            <a:r>
              <a:rPr lang="en-US" dirty="0" smtClean="0"/>
              <a:t>Six steps</a:t>
            </a:r>
          </a:p>
          <a:p>
            <a:pPr lvl="1"/>
            <a:r>
              <a:rPr lang="en-US" dirty="0" smtClean="0"/>
              <a:t>Relaxing </a:t>
            </a:r>
            <a:r>
              <a:rPr lang="en-US" dirty="0"/>
              <a:t>the protein PDB </a:t>
            </a:r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Repacking </a:t>
            </a:r>
            <a:r>
              <a:rPr lang="en-US" dirty="0"/>
              <a:t>the </a:t>
            </a:r>
            <a:r>
              <a:rPr lang="en-US" dirty="0" smtClean="0"/>
              <a:t>structure</a:t>
            </a:r>
          </a:p>
          <a:p>
            <a:pPr lvl="1"/>
            <a:r>
              <a:rPr lang="en-US" dirty="0" smtClean="0"/>
              <a:t>Calculating </a:t>
            </a:r>
            <a:r>
              <a:rPr lang="en-US" dirty="0"/>
              <a:t>Delta G of the wild type </a:t>
            </a:r>
            <a:r>
              <a:rPr lang="en-US" dirty="0" smtClean="0"/>
              <a:t>protein</a:t>
            </a:r>
          </a:p>
          <a:p>
            <a:pPr lvl="1"/>
            <a:r>
              <a:rPr lang="en-US" dirty="0" smtClean="0"/>
              <a:t>Repacking </a:t>
            </a:r>
            <a:r>
              <a:rPr lang="en-US" dirty="0"/>
              <a:t>the structure with a point mutation at position </a:t>
            </a:r>
            <a:r>
              <a:rPr lang="en-US" dirty="0" smtClean="0"/>
              <a:t>19</a:t>
            </a:r>
          </a:p>
          <a:p>
            <a:pPr lvl="1"/>
            <a:r>
              <a:rPr lang="en-US" dirty="0" smtClean="0"/>
              <a:t>Calculating </a:t>
            </a:r>
            <a:r>
              <a:rPr lang="en-US" dirty="0"/>
              <a:t>Delta G' of the mutated </a:t>
            </a:r>
            <a:r>
              <a:rPr lang="en-US" dirty="0" smtClean="0"/>
              <a:t>protein</a:t>
            </a:r>
          </a:p>
          <a:p>
            <a:pPr lvl="1"/>
            <a:r>
              <a:rPr lang="en-US" dirty="0" smtClean="0"/>
              <a:t>Calculating </a:t>
            </a:r>
            <a:r>
              <a:rPr lang="en-US" dirty="0"/>
              <a:t>the change in binding energy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254" y="2666999"/>
            <a:ext cx="5928948" cy="297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546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244737"/>
            <a:ext cx="10018713" cy="1752599"/>
          </a:xfrm>
        </p:spPr>
        <p:txBody>
          <a:bodyPr/>
          <a:lstStyle/>
          <a:p>
            <a:r>
              <a:rPr lang="en-US" dirty="0" smtClean="0"/>
              <a:t>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785768"/>
            <a:ext cx="10707689" cy="4872939"/>
          </a:xfrm>
        </p:spPr>
        <p:txBody>
          <a:bodyPr>
            <a:normAutofit/>
          </a:bodyPr>
          <a:lstStyle/>
          <a:p>
            <a:r>
              <a:rPr lang="en-US" dirty="0" smtClean="0"/>
              <a:t>Commands</a:t>
            </a:r>
          </a:p>
          <a:p>
            <a:pPr lvl="1"/>
            <a:r>
              <a:rPr lang="en-US" b="1" i="1" dirty="0" smtClean="0"/>
              <a:t>Step 1 </a:t>
            </a:r>
            <a:r>
              <a:rPr lang="en-US" sz="1200" i="1" dirty="0" err="1" smtClean="0"/>
              <a:t>relax.default.macosclangrelease</a:t>
            </a:r>
            <a:r>
              <a:rPr lang="en-US" sz="1200" i="1" dirty="0" smtClean="0"/>
              <a:t> </a:t>
            </a:r>
            <a:r>
              <a:rPr lang="en-US" sz="1200" i="1" dirty="0"/>
              <a:t>-s 4bmb.pdb -</a:t>
            </a:r>
            <a:r>
              <a:rPr lang="en-US" sz="1200" i="1" dirty="0" err="1"/>
              <a:t>ignore_unrecognized_res</a:t>
            </a:r>
            <a:r>
              <a:rPr lang="en-US" sz="1200" i="1" dirty="0"/>
              <a:t> -</a:t>
            </a:r>
            <a:r>
              <a:rPr lang="en-US" sz="1200" i="1" dirty="0" err="1"/>
              <a:t>out:path:pdb</a:t>
            </a:r>
            <a:r>
              <a:rPr lang="en-US" sz="1200" i="1" dirty="0"/>
              <a:t> results -</a:t>
            </a:r>
            <a:r>
              <a:rPr lang="en-US" sz="1200" i="1" dirty="0" err="1"/>
              <a:t>out:file:scorefile</a:t>
            </a:r>
            <a:r>
              <a:rPr lang="en-US" sz="1200" i="1" dirty="0"/>
              <a:t> results/relax_4bmb.sc -</a:t>
            </a:r>
            <a:r>
              <a:rPr lang="en-US" sz="1200" i="1" dirty="0" err="1"/>
              <a:t>nstruct</a:t>
            </a:r>
            <a:r>
              <a:rPr lang="en-US" sz="1200" i="1" dirty="0"/>
              <a:t> </a:t>
            </a:r>
            <a:r>
              <a:rPr lang="en-US" sz="1200" i="1" dirty="0" smtClean="0"/>
              <a:t>1</a:t>
            </a:r>
          </a:p>
          <a:p>
            <a:pPr lvl="1"/>
            <a:r>
              <a:rPr lang="en-US" b="1" i="1" dirty="0" smtClean="0"/>
              <a:t>Steps 2-5 </a:t>
            </a:r>
            <a:r>
              <a:rPr lang="en-US" sz="1200" i="1" dirty="0" err="1"/>
              <a:t>rosetta_scripts.default.macosclangrelease</a:t>
            </a:r>
            <a:r>
              <a:rPr lang="en-US" sz="1200" i="1" dirty="0"/>
              <a:t> -</a:t>
            </a:r>
            <a:r>
              <a:rPr lang="en-US" sz="1200" i="1" dirty="0" err="1"/>
              <a:t>parser:protocol</a:t>
            </a:r>
            <a:r>
              <a:rPr lang="en-US" sz="1200" i="1" dirty="0"/>
              <a:t> </a:t>
            </a:r>
            <a:r>
              <a:rPr lang="en-US" sz="1200" i="1" dirty="0" err="1"/>
              <a:t>mutation_script.xml</a:t>
            </a:r>
            <a:r>
              <a:rPr lang="en-US" sz="1200" i="1" dirty="0"/>
              <a:t> -s 4bmb_relaxed.pdb -</a:t>
            </a:r>
            <a:r>
              <a:rPr lang="en-US" sz="1200" i="1" dirty="0" err="1"/>
              <a:t>ignore_unrecognized_res</a:t>
            </a:r>
            <a:r>
              <a:rPr lang="en-US" sz="1200" i="1" dirty="0"/>
              <a:t> -</a:t>
            </a:r>
            <a:r>
              <a:rPr lang="en-US" sz="1200" i="1" dirty="0" err="1"/>
              <a:t>out:path:pdb</a:t>
            </a:r>
            <a:r>
              <a:rPr lang="en-US" sz="1200" i="1" dirty="0"/>
              <a:t> results -</a:t>
            </a:r>
            <a:r>
              <a:rPr lang="en-US" sz="1200" i="1" dirty="0" err="1"/>
              <a:t>out:path:score</a:t>
            </a:r>
            <a:r>
              <a:rPr lang="en-US" sz="1200" i="1" dirty="0"/>
              <a:t> results -</a:t>
            </a:r>
            <a:r>
              <a:rPr lang="en-US" sz="1200" i="1" dirty="0" err="1"/>
              <a:t>nstruct</a:t>
            </a:r>
            <a:r>
              <a:rPr lang="en-US" sz="1200" i="1" dirty="0"/>
              <a:t> </a:t>
            </a:r>
            <a:r>
              <a:rPr lang="en-US" sz="1200" i="1" dirty="0" smtClean="0"/>
              <a:t>1</a:t>
            </a:r>
            <a:endParaRPr lang="en-US" sz="1200" dirty="0" smtClean="0"/>
          </a:p>
          <a:p>
            <a:pPr lvl="1"/>
            <a:endParaRPr lang="en-US" b="1" i="1" dirty="0" smtClean="0"/>
          </a:p>
          <a:p>
            <a:pPr lvl="1"/>
            <a:endParaRPr lang="en-US" b="1" i="1" dirty="0"/>
          </a:p>
          <a:p>
            <a:pPr lvl="1"/>
            <a:endParaRPr lang="en-US" b="1" i="1" dirty="0" smtClean="0"/>
          </a:p>
          <a:p>
            <a:pPr lvl="1"/>
            <a:endParaRPr lang="en-US" b="1" i="1" dirty="0"/>
          </a:p>
          <a:p>
            <a:pPr lvl="1"/>
            <a:r>
              <a:rPr lang="en-US" b="1" i="1" dirty="0" smtClean="0"/>
              <a:t>Step 6  </a:t>
            </a:r>
            <a:r>
              <a:rPr lang="en-US" sz="1200" i="1" dirty="0" smtClean="0"/>
              <a:t>tail </a:t>
            </a:r>
            <a:r>
              <a:rPr lang="en-US" sz="1200" i="1" dirty="0"/>
              <a:t>-n 3 4bmb_relaxed_M.pdb | </a:t>
            </a:r>
            <a:r>
              <a:rPr lang="en-US" sz="1200" i="1" dirty="0" err="1"/>
              <a:t>awk</a:t>
            </a:r>
            <a:r>
              <a:rPr lang="en-US" sz="1200" i="1" dirty="0"/>
              <a:t> 'BEGIN{</a:t>
            </a:r>
            <a:r>
              <a:rPr lang="en-US" sz="1200" i="1" dirty="0" err="1"/>
              <a:t>i</a:t>
            </a:r>
            <a:r>
              <a:rPr lang="en-US" sz="1200" i="1" dirty="0"/>
              <a:t>=0}{if($2 != "") {a[</a:t>
            </a:r>
            <a:r>
              <a:rPr lang="en-US" sz="1200" i="1" dirty="0" err="1"/>
              <a:t>i</a:t>
            </a:r>
            <a:r>
              <a:rPr lang="en-US" sz="1200" i="1" dirty="0"/>
              <a:t>] = $2; </a:t>
            </a:r>
            <a:r>
              <a:rPr lang="en-US" sz="1200" i="1" dirty="0" err="1"/>
              <a:t>i</a:t>
            </a:r>
            <a:r>
              <a:rPr lang="en-US" sz="1200" i="1" dirty="0"/>
              <a:t>++}}END{print a[0]-a[1]}'</a:t>
            </a:r>
            <a:endParaRPr lang="en-US" sz="1200" dirty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601" y="3891336"/>
            <a:ext cx="43815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47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244737"/>
            <a:ext cx="10018713" cy="1752599"/>
          </a:xfrm>
        </p:spPr>
        <p:txBody>
          <a:bodyPr/>
          <a:lstStyle/>
          <a:p>
            <a:r>
              <a:rPr lang="en-US" dirty="0" smtClean="0"/>
              <a:t>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785768"/>
            <a:ext cx="10707689" cy="4872939"/>
          </a:xfrm>
        </p:spPr>
        <p:txBody>
          <a:bodyPr>
            <a:normAutofit/>
          </a:bodyPr>
          <a:lstStyle/>
          <a:p>
            <a:r>
              <a:rPr lang="en-US" dirty="0" smtClean="0"/>
              <a:t>10 AA point mutations at position 19 of 4BMB</a:t>
            </a:r>
          </a:p>
          <a:p>
            <a:r>
              <a:rPr lang="en-US" dirty="0" smtClean="0"/>
              <a:t>All stabilizing </a:t>
            </a:r>
            <a:r>
              <a:rPr lang="en-US" dirty="0" err="1" smtClean="0"/>
              <a:t>ddG</a:t>
            </a:r>
            <a:r>
              <a:rPr lang="en-US" dirty="0" smtClean="0"/>
              <a:t> &lt; 0</a:t>
            </a:r>
          </a:p>
          <a:p>
            <a:r>
              <a:rPr lang="en-US" dirty="0" smtClean="0"/>
              <a:t>Most stabilizing: M</a:t>
            </a:r>
          </a:p>
          <a:p>
            <a:r>
              <a:rPr lang="en-US" dirty="0" smtClean="0"/>
              <a:t>Least stabilizing</a:t>
            </a:r>
            <a:r>
              <a:rPr lang="en-US" dirty="0"/>
              <a:t>:</a:t>
            </a:r>
            <a:r>
              <a:rPr lang="en-US" dirty="0" smtClean="0"/>
              <a:t> C, D, E, and 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653" y="2745405"/>
            <a:ext cx="4059847" cy="370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040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244737"/>
            <a:ext cx="10018713" cy="1752599"/>
          </a:xfrm>
        </p:spPr>
        <p:txBody>
          <a:bodyPr/>
          <a:lstStyle/>
          <a:p>
            <a:r>
              <a:rPr lang="en-US" dirty="0" smtClean="0"/>
              <a:t>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785768"/>
            <a:ext cx="3697289" cy="4872939"/>
          </a:xfrm>
        </p:spPr>
        <p:txBody>
          <a:bodyPr>
            <a:normAutofit/>
          </a:bodyPr>
          <a:lstStyle/>
          <a:p>
            <a:r>
              <a:rPr lang="en-US" dirty="0" smtClean="0"/>
              <a:t>Why M?</a:t>
            </a:r>
          </a:p>
          <a:p>
            <a:r>
              <a:rPr lang="en-US" dirty="0" smtClean="0"/>
              <a:t>M &amp; T are “very hydrophobic”</a:t>
            </a:r>
          </a:p>
          <a:p>
            <a:r>
              <a:rPr lang="en-US" dirty="0" smtClean="0"/>
              <a:t>Other AAs among chosen 10 are either hydrophilic or “hydrophobic”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500898"/>
            <a:ext cx="6161509" cy="344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278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244737"/>
            <a:ext cx="10018713" cy="1752599"/>
          </a:xfrm>
        </p:spPr>
        <p:txBody>
          <a:bodyPr/>
          <a:lstStyle/>
          <a:p>
            <a:r>
              <a:rPr lang="en-US" dirty="0" smtClean="0"/>
              <a:t>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0803" y="1785768"/>
            <a:ext cx="10707689" cy="2082847"/>
          </a:xfrm>
        </p:spPr>
        <p:txBody>
          <a:bodyPr>
            <a:normAutofit/>
          </a:bodyPr>
          <a:lstStyle/>
          <a:p>
            <a:r>
              <a:rPr lang="en-US" dirty="0" smtClean="0"/>
              <a:t>10 AA point mutations at position 19 of 1ZXC</a:t>
            </a:r>
          </a:p>
          <a:p>
            <a:r>
              <a:rPr lang="en-US" dirty="0" smtClean="0"/>
              <a:t>Most are stabilizing (</a:t>
            </a:r>
            <a:r>
              <a:rPr lang="en-US" dirty="0" err="1" smtClean="0"/>
              <a:t>ddG</a:t>
            </a:r>
            <a:r>
              <a:rPr lang="en-US" dirty="0" smtClean="0"/>
              <a:t> &lt; 0), 2 are destabilizing (</a:t>
            </a:r>
            <a:r>
              <a:rPr lang="en-US" dirty="0" err="1" smtClean="0"/>
              <a:t>ddG</a:t>
            </a:r>
            <a:r>
              <a:rPr lang="en-US" dirty="0" smtClean="0"/>
              <a:t> &gt; 0)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762" y="3261946"/>
            <a:ext cx="4330700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69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244737"/>
            <a:ext cx="10018713" cy="1752599"/>
          </a:xfrm>
        </p:spPr>
        <p:txBody>
          <a:bodyPr/>
          <a:lstStyle/>
          <a:p>
            <a:r>
              <a:rPr lang="en-US" dirty="0" smtClean="0"/>
              <a:t>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193" y="1785770"/>
            <a:ext cx="10707689" cy="957432"/>
          </a:xfrm>
        </p:spPr>
        <p:txBody>
          <a:bodyPr>
            <a:normAutofit/>
          </a:bodyPr>
          <a:lstStyle/>
          <a:p>
            <a:r>
              <a:rPr lang="en-US" dirty="0" smtClean="0"/>
              <a:t>Changes </a:t>
            </a:r>
            <a:r>
              <a:rPr lang="en-US" smtClean="0"/>
              <a:t>in stability might lead to changes in protein function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193" y="2743201"/>
            <a:ext cx="8115607" cy="555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378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28</TotalTime>
  <Words>209</Words>
  <Application>Microsoft Macintosh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Corbel</vt:lpstr>
      <vt:lpstr>Arial</vt:lpstr>
      <vt:lpstr>Parallax</vt:lpstr>
      <vt:lpstr>Pipeline</vt:lpstr>
      <vt:lpstr>Pipeline</vt:lpstr>
      <vt:lpstr>Pipeline</vt:lpstr>
      <vt:lpstr>Pipeline</vt:lpstr>
      <vt:lpstr>Pipeline</vt:lpstr>
      <vt:lpstr>Pipeline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Pipeline</dc:title>
  <dc:creator>Hussein Mohsen</dc:creator>
  <cp:lastModifiedBy>Hussein Mohsen</cp:lastModifiedBy>
  <cp:revision>4</cp:revision>
  <dcterms:created xsi:type="dcterms:W3CDTF">2017-05-09T08:41:10Z</dcterms:created>
  <dcterms:modified xsi:type="dcterms:W3CDTF">2017-05-09T09:09:57Z</dcterms:modified>
</cp:coreProperties>
</file>