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19"/>
  </p:notesMasterIdLst>
  <p:sldIdLst>
    <p:sldId id="272" r:id="rId3"/>
    <p:sldId id="268" r:id="rId4"/>
    <p:sldId id="271" r:id="rId5"/>
    <p:sldId id="26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582"/>
  </p:normalViewPr>
  <p:slideViewPr>
    <p:cSldViewPr snapToGrid="0" snapToObjects="1">
      <p:cViewPr varScale="1">
        <p:scale>
          <a:sx n="55" d="100"/>
          <a:sy n="55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43D4F-0079-FF4E-A69D-FC93F0F1CDA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A5956-B7AA-8A4E-9AE2-8227E29F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8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3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Hussin</a:t>
            </a:r>
            <a:r>
              <a:rPr lang="en-US" dirty="0" smtClean="0"/>
              <a:t> Mohsen, </a:t>
            </a:r>
            <a:r>
              <a:rPr lang="en-US" dirty="0" err="1" smtClean="0"/>
              <a:t>Yekaterina</a:t>
            </a:r>
            <a:r>
              <a:rPr lang="en-US" dirty="0" smtClean="0"/>
              <a:t> </a:t>
            </a:r>
            <a:r>
              <a:rPr lang="en-US" dirty="0" err="1" smtClean="0"/>
              <a:t>Kovalyova</a:t>
            </a:r>
            <a:r>
              <a:rPr lang="en-US" dirty="0" smtClean="0"/>
              <a:t>, </a:t>
            </a:r>
            <a:r>
              <a:rPr lang="en-US" smtClean="0"/>
              <a:t>Acer </a:t>
            </a:r>
            <a:r>
              <a:rPr lang="en-US" smtClean="0"/>
              <a:t>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7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03" y="1785768"/>
            <a:ext cx="10707689" cy="2082847"/>
          </a:xfrm>
        </p:spPr>
        <p:txBody>
          <a:bodyPr>
            <a:normAutofit/>
          </a:bodyPr>
          <a:lstStyle/>
          <a:p>
            <a:r>
              <a:rPr lang="en-US" dirty="0" smtClean="0"/>
              <a:t>10 AA point mutations at position 19 of 1ZXC</a:t>
            </a:r>
          </a:p>
          <a:p>
            <a:r>
              <a:rPr lang="en-US" dirty="0" smtClean="0"/>
              <a:t>Most are stabilizing (</a:t>
            </a:r>
            <a:r>
              <a:rPr lang="en-US" dirty="0" err="1" smtClean="0"/>
              <a:t>ddG</a:t>
            </a:r>
            <a:r>
              <a:rPr lang="en-US" dirty="0" smtClean="0"/>
              <a:t> &lt; 0), 2 are destabilizing (</a:t>
            </a:r>
            <a:r>
              <a:rPr lang="en-US" dirty="0" err="1" smtClean="0"/>
              <a:t>ddG</a:t>
            </a:r>
            <a:r>
              <a:rPr lang="en-US" dirty="0" smtClean="0"/>
              <a:t> &gt; 0)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62" y="3261946"/>
            <a:ext cx="4330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193" y="1785770"/>
            <a:ext cx="10707689" cy="957432"/>
          </a:xfrm>
        </p:spPr>
        <p:txBody>
          <a:bodyPr>
            <a:normAutofit/>
          </a:bodyPr>
          <a:lstStyle/>
          <a:p>
            <a:r>
              <a:rPr lang="en-US" dirty="0" smtClean="0"/>
              <a:t>Changes </a:t>
            </a:r>
            <a:r>
              <a:rPr lang="en-US" smtClean="0"/>
              <a:t>in stability might lead to changes in protein function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93" y="2743201"/>
            <a:ext cx="8115607" cy="55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WT vs. Mutant: Repulsive Energy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5322731" y="1181874"/>
          <a:ext cx="209567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34"/>
                <a:gridCol w="419134"/>
                <a:gridCol w="419134"/>
                <a:gridCol w="419134"/>
                <a:gridCol w="419134"/>
              </a:tblGrid>
              <a:tr h="340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/>
          </p:nvPr>
        </p:nvGraphicFramePr>
        <p:xfrm>
          <a:off x="6592685" y="3130632"/>
          <a:ext cx="209567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34"/>
                <a:gridCol w="419134"/>
                <a:gridCol w="419134"/>
                <a:gridCol w="419134"/>
                <a:gridCol w="419134"/>
              </a:tblGrid>
              <a:tr h="345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/>
          </p:nvPr>
        </p:nvGraphicFramePr>
        <p:xfrm>
          <a:off x="2468114" y="2299185"/>
          <a:ext cx="1576185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95"/>
                <a:gridCol w="525395"/>
                <a:gridCol w="5253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χ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χ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872491" y="4665895"/>
            <a:ext cx="2095670" cy="2339070"/>
            <a:chOff x="6311439" y="1143000"/>
            <a:chExt cx="2095670" cy="2339070"/>
          </a:xfrm>
        </p:grpSpPr>
        <p:graphicFrame>
          <p:nvGraphicFramePr>
            <p:cNvPr id="11" name="Content Placeholder 7"/>
            <p:cNvGraphicFramePr>
              <a:graphicFrameLocks/>
            </p:cNvGraphicFramePr>
            <p:nvPr>
              <p:extLst/>
            </p:nvPr>
          </p:nvGraphicFramePr>
          <p:xfrm>
            <a:off x="6311439" y="1497774"/>
            <a:ext cx="2095670" cy="18288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419134"/>
                  <a:gridCol w="419134"/>
                  <a:gridCol w="419134"/>
                  <a:gridCol w="419134"/>
                  <a:gridCol w="419134"/>
                </a:tblGrid>
                <a:tr h="345721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45721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45721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45721"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45721"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6738538" y="1507266"/>
              <a:ext cx="110149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mr-IN" sz="9600" dirty="0">
                  <a:solidFill>
                    <a:prstClr val="black"/>
                  </a:solidFill>
                </a:rPr>
                <a:t>…</a:t>
              </a:r>
              <a:endParaRPr lang="en-US" sz="9600" dirty="0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51497" y="1912410"/>
              <a:ext cx="110149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mr-IN" sz="9600" dirty="0">
                  <a:solidFill>
                    <a:prstClr val="black"/>
                  </a:solidFill>
                </a:rPr>
                <a:t>…</a:t>
              </a:r>
              <a:endParaRPr lang="en-US" sz="9600" dirty="0">
                <a:solidFill>
                  <a:prstClr val="black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48394" y="1143000"/>
              <a:ext cx="110149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mr-IN" sz="9600" dirty="0">
                  <a:solidFill>
                    <a:prstClr val="black"/>
                  </a:solidFill>
                </a:rPr>
                <a:t>…</a:t>
              </a:r>
              <a:endParaRPr lang="en-US" sz="9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73799" y="1695886"/>
            <a:ext cx="597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000" dirty="0">
                <a:solidFill>
                  <a:prstClr val="black"/>
                </a:solidFill>
              </a:rPr>
              <a:t>χ</a:t>
            </a:r>
            <a:r>
              <a:rPr lang="en-US" sz="3000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16657" y="3584652"/>
            <a:ext cx="597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000" dirty="0">
                <a:solidFill>
                  <a:prstClr val="black"/>
                </a:solidFill>
              </a:rPr>
              <a:t>χ</a:t>
            </a:r>
            <a:r>
              <a:rPr lang="en-US" sz="3000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6353" y="5513861"/>
            <a:ext cx="597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000" dirty="0">
                <a:solidFill>
                  <a:prstClr val="black"/>
                </a:solidFill>
              </a:rPr>
              <a:t>U</a:t>
            </a:r>
            <a:endParaRPr lang="en-US" sz="3000" baseline="-25000" dirty="0">
              <a:solidFill>
                <a:prstClr val="black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247157" y="3910953"/>
            <a:ext cx="1075574" cy="6526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1936" y="1181875"/>
            <a:ext cx="325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To plot, convert each column into 2-dimensional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4706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BMB_Urlj_Heatmap_F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30" y="1143000"/>
            <a:ext cx="4023360" cy="3017520"/>
          </a:xfrm>
          <a:prstGeom prst="rect">
            <a:avLst/>
          </a:prstGeom>
        </p:spPr>
      </p:pic>
      <p:pic>
        <p:nvPicPr>
          <p:cNvPr id="5" name="Picture 4" descr="4BMB_Urlj_Heatmap_F19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90" y="1143000"/>
            <a:ext cx="4023360" cy="30175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 err="1" smtClean="0"/>
              <a:t>WT</a:t>
            </a:r>
            <a:r>
              <a:rPr lang="en-US" dirty="0" smtClean="0"/>
              <a:t> vs. Mutant: Repulsive Energy</a:t>
            </a:r>
            <a:endParaRPr lang="en-US" dirty="0"/>
          </a:p>
        </p:txBody>
      </p:sp>
      <p:pic>
        <p:nvPicPr>
          <p:cNvPr id="10" name="Picture 9" descr="4BMB_Urlj_view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2" t="9742" r="13906" b="12612"/>
          <a:stretch/>
        </p:blipFill>
        <p:spPr>
          <a:xfrm>
            <a:off x="5064064" y="4174922"/>
            <a:ext cx="3213763" cy="26830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77826" y="5030928"/>
            <a:ext cx="124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blue: F19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red: F19Y</a:t>
            </a:r>
          </a:p>
        </p:txBody>
      </p:sp>
    </p:spTree>
    <p:extLst>
      <p:ext uri="{BB962C8B-B14F-4D97-AF65-F5344CB8AC3E}">
        <p14:creationId xmlns:p14="http://schemas.microsoft.com/office/powerpoint/2010/main" val="4650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BMB_Urlj_Heatmap_F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30" y="1143000"/>
            <a:ext cx="4023360" cy="3017520"/>
          </a:xfrm>
          <a:prstGeom prst="rect">
            <a:avLst/>
          </a:prstGeom>
        </p:spPr>
      </p:pic>
      <p:pic>
        <p:nvPicPr>
          <p:cNvPr id="5" name="Picture 4" descr="4BMB_Urlj_Heatmap_F19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90" y="1143000"/>
            <a:ext cx="4023360" cy="3017520"/>
          </a:xfrm>
          <a:prstGeom prst="rect">
            <a:avLst/>
          </a:prstGeom>
        </p:spPr>
      </p:pic>
      <p:pic>
        <p:nvPicPr>
          <p:cNvPr id="7" name="Picture 6" descr="4BMB_Urlj_view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2" t="9742" r="13906" b="12612"/>
          <a:stretch/>
        </p:blipFill>
        <p:spPr>
          <a:xfrm>
            <a:off x="5064064" y="4174922"/>
            <a:ext cx="3213763" cy="2683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7826" y="5030928"/>
            <a:ext cx="124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blue: F19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red: F19Y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 err="1" smtClean="0"/>
              <a:t>WT</a:t>
            </a:r>
            <a:r>
              <a:rPr lang="en-US" dirty="0" smtClean="0"/>
              <a:t> vs. Mutant: Repulsive Energy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53590" y="4330418"/>
            <a:ext cx="3317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ts val="1800"/>
              </a:spcBef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Very similar energy dips</a:t>
            </a:r>
          </a:p>
          <a:p>
            <a:pPr marL="285750" indent="-285750" defTabSz="457200">
              <a:spcBef>
                <a:spcPts val="1800"/>
              </a:spcBef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Dihedral angles of Y should roughly match those of F</a:t>
            </a:r>
          </a:p>
          <a:p>
            <a:pPr marL="285750" indent="-285750" defTabSz="457200">
              <a:spcBef>
                <a:spcPts val="1800"/>
              </a:spcBef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-OH of Y probably decreases allowable conformations</a:t>
            </a:r>
          </a:p>
        </p:txBody>
      </p:sp>
    </p:spTree>
    <p:extLst>
      <p:ext uri="{BB962C8B-B14F-4D97-AF65-F5344CB8AC3E}">
        <p14:creationId xmlns:p14="http://schemas.microsoft.com/office/powerpoint/2010/main" val="12653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prstClr val="black"/>
                </a:solidFill>
              </a:rPr>
              <a:t>WT</a:t>
            </a:r>
            <a:r>
              <a:rPr lang="en-US" dirty="0">
                <a:solidFill>
                  <a:prstClr val="black"/>
                </a:solidFill>
              </a:rPr>
              <a:t> vs. Mutant: </a:t>
            </a:r>
            <a:r>
              <a:rPr lang="en-US" dirty="0" err="1">
                <a:solidFill>
                  <a:prstClr val="black"/>
                </a:solidFill>
              </a:rPr>
              <a:t>RMSD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9829"/>
          <a:stretch/>
        </p:blipFill>
        <p:spPr>
          <a:xfrm>
            <a:off x="4582011" y="3326705"/>
            <a:ext cx="2664380" cy="8229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837" y="1143001"/>
            <a:ext cx="90921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Aft>
                <a:spcPts val="1200"/>
              </a:spcAft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Take backbone heavy atoms C, N, O, Cα</a:t>
            </a:r>
          </a:p>
          <a:p>
            <a:pPr marL="285750" indent="-285750" defTabSz="457200">
              <a:spcAft>
                <a:spcPts val="1200"/>
              </a:spcAft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At each residue, get x, y, z coordinates of each atom</a:t>
            </a:r>
          </a:p>
          <a:p>
            <a:pPr marL="285750" indent="-285750" defTabSz="457200">
              <a:spcAft>
                <a:spcPts val="1200"/>
              </a:spcAft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Get distance between atoms in </a:t>
            </a:r>
            <a:r>
              <a:rPr lang="en-US" dirty="0" err="1">
                <a:solidFill>
                  <a:prstClr val="black"/>
                </a:solidFill>
              </a:rPr>
              <a:t>WT</a:t>
            </a:r>
            <a:r>
              <a:rPr lang="en-US" dirty="0">
                <a:solidFill>
                  <a:prstClr val="black"/>
                </a:solidFill>
              </a:rPr>
              <a:t> and corresponding atoms in mutant </a:t>
            </a:r>
          </a:p>
          <a:p>
            <a:pPr marL="285750" indent="-285750" defTabSz="457200">
              <a:spcAft>
                <a:spcPts val="1200"/>
              </a:spcAft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Calculate </a:t>
            </a:r>
            <a:r>
              <a:rPr lang="en-US" dirty="0" err="1">
                <a:solidFill>
                  <a:prstClr val="black"/>
                </a:solidFill>
              </a:rPr>
              <a:t>RMSD</a:t>
            </a:r>
            <a:r>
              <a:rPr lang="en-US" dirty="0">
                <a:solidFill>
                  <a:prstClr val="black"/>
                </a:solidFill>
              </a:rPr>
              <a:t> of the 4 atoms at each residue</a:t>
            </a:r>
          </a:p>
        </p:txBody>
      </p:sp>
    </p:spTree>
    <p:extLst>
      <p:ext uri="{BB962C8B-B14F-4D97-AF65-F5344CB8AC3E}">
        <p14:creationId xmlns:p14="http://schemas.microsoft.com/office/powerpoint/2010/main" val="4541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BMB_RM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70" y="1143000"/>
            <a:ext cx="6554523" cy="491589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prstClr val="black"/>
                </a:solidFill>
              </a:rPr>
              <a:t>WT</a:t>
            </a:r>
            <a:r>
              <a:rPr lang="en-US" dirty="0">
                <a:solidFill>
                  <a:prstClr val="black"/>
                </a:solidFill>
              </a:rPr>
              <a:t> vs. Mutant: </a:t>
            </a:r>
            <a:r>
              <a:rPr lang="en-US" dirty="0" err="1">
                <a:solidFill>
                  <a:prstClr val="black"/>
                </a:solidFill>
              </a:rPr>
              <a:t>RMSD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6951"/>
            <a:ext cx="10018713" cy="4234249"/>
          </a:xfrm>
        </p:spPr>
        <p:txBody>
          <a:bodyPr>
            <a:normAutofit/>
          </a:bodyPr>
          <a:lstStyle/>
          <a:p>
            <a:r>
              <a:rPr lang="en-US" dirty="0"/>
              <a:t>The gene 3VKO codes for the Galectin-8 protein, which functions as a Beta-</a:t>
            </a:r>
            <a:r>
              <a:rPr lang="en-US" dirty="0" err="1"/>
              <a:t>galactoside</a:t>
            </a:r>
            <a:r>
              <a:rPr lang="en-US" dirty="0"/>
              <a:t>-binding </a:t>
            </a:r>
            <a:r>
              <a:rPr lang="en-US" dirty="0" smtClean="0"/>
              <a:t>lectin.</a:t>
            </a:r>
          </a:p>
          <a:p>
            <a:endParaRPr lang="en-US" dirty="0" smtClean="0"/>
          </a:p>
          <a:p>
            <a:r>
              <a:rPr lang="en-US" dirty="0" smtClean="0"/>
              <a:t>Galectin-8 </a:t>
            </a:r>
            <a:r>
              <a:rPr lang="en-US" dirty="0"/>
              <a:t>is thought to act as a membrane damage sensor during infections, and restricts the proliferation of pathogens by targeting them for </a:t>
            </a:r>
            <a:r>
              <a:rPr lang="en-US" dirty="0" smtClean="0"/>
              <a:t>autophagy.</a:t>
            </a:r>
          </a:p>
        </p:txBody>
      </p:sp>
    </p:spTree>
    <p:extLst>
      <p:ext uri="{BB962C8B-B14F-4D97-AF65-F5344CB8AC3E}">
        <p14:creationId xmlns:p14="http://schemas.microsoft.com/office/powerpoint/2010/main" val="77412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Galectin-8 also detects endosomal membrane rupture events by binding beta-</a:t>
            </a:r>
            <a:r>
              <a:rPr lang="en-US" dirty="0" err="1"/>
              <a:t>galactoside</a:t>
            </a:r>
            <a:r>
              <a:rPr lang="en-US" dirty="0"/>
              <a:t> ligands on the </a:t>
            </a:r>
            <a:r>
              <a:rPr lang="en-US" dirty="0" err="1"/>
              <a:t>lumenal</a:t>
            </a:r>
            <a:r>
              <a:rPr lang="en-US" dirty="0"/>
              <a:t> side of endosome membranes, which are exposed to the cytoplasm following rupture of the endosome. The mutation of interest studied here is F19Y, a mutation of a phenylalanine to a tyrosine.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an initial side-chain chemistry standpoint, this mutation should be relatively minor, as it occurs away from the binding pocket, and the residue does not appear to play a major role in the interaction of the two domains of the </a:t>
            </a:r>
            <a:r>
              <a:rPr lang="en-US" dirty="0" smtClean="0"/>
              <a:t>protein.</a:t>
            </a:r>
          </a:p>
          <a:p>
            <a:r>
              <a:rPr lang="en-US" dirty="0" smtClean="0"/>
              <a:t>F19 </a:t>
            </a:r>
            <a:r>
              <a:rPr lang="en-US" dirty="0"/>
              <a:t>can be found as part of a beta-barrel structure near the interface of the domains, but was not found to make any direct contacts in the </a:t>
            </a:r>
            <a:r>
              <a:rPr lang="en-US" dirty="0" smtClean="0"/>
              <a:t>interface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F19Y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a space-filling perspective, the tyrosine mutation is about as large as phenylalanine, and therefore may disrupt the structural stability of the protein, but not in any majorly appreciable </a:t>
            </a:r>
            <a:r>
              <a:rPr lang="en-US" dirty="0" smtClean="0"/>
              <a:t>way.</a:t>
            </a:r>
          </a:p>
          <a:p>
            <a:r>
              <a:rPr lang="en-US" dirty="0" smtClean="0"/>
              <a:t>The larger </a:t>
            </a:r>
            <a:r>
              <a:rPr lang="mr-IN" dirty="0" smtClean="0"/>
              <a:t>–</a:t>
            </a:r>
            <a:r>
              <a:rPr lang="en-US" dirty="0" smtClean="0"/>
              <a:t>OH group does decrease the amount of conformational space available</a:t>
            </a:r>
            <a:endParaRPr lang="en-US" dirty="0"/>
          </a:p>
          <a:p>
            <a:r>
              <a:rPr lang="en-US" dirty="0" smtClean="0"/>
              <a:t>F19I and F19L both are stabilizing mutations as well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4346335" cy="3124201"/>
          </a:xfrm>
        </p:spPr>
        <p:txBody>
          <a:bodyPr>
            <a:normAutofit fontScale="70000" lnSpcReduction="20000"/>
          </a:bodyPr>
          <a:lstStyle/>
          <a:p>
            <a:r>
              <a:rPr lang="is-IS" dirty="0"/>
              <a:t>Rosetta </a:t>
            </a:r>
            <a:r>
              <a:rPr lang="is-IS" dirty="0" smtClean="0"/>
              <a:t>2017.08</a:t>
            </a:r>
          </a:p>
          <a:p>
            <a:r>
              <a:rPr lang="en-US" dirty="0"/>
              <a:t>4BMB PDB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Six steps</a:t>
            </a:r>
          </a:p>
          <a:p>
            <a:pPr lvl="1"/>
            <a:r>
              <a:rPr lang="en-US" dirty="0" smtClean="0"/>
              <a:t>Relaxing </a:t>
            </a:r>
            <a:r>
              <a:rPr lang="en-US" dirty="0"/>
              <a:t>the protein PDB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Repacking </a:t>
            </a:r>
            <a:r>
              <a:rPr lang="en-US" dirty="0"/>
              <a:t>the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Calculating </a:t>
            </a:r>
            <a:r>
              <a:rPr lang="en-US" dirty="0"/>
              <a:t>Delta G of the wild type </a:t>
            </a:r>
            <a:r>
              <a:rPr lang="en-US" dirty="0" smtClean="0"/>
              <a:t>protein</a:t>
            </a:r>
          </a:p>
          <a:p>
            <a:pPr lvl="1"/>
            <a:r>
              <a:rPr lang="en-US" dirty="0" smtClean="0"/>
              <a:t>Repacking </a:t>
            </a:r>
            <a:r>
              <a:rPr lang="en-US" dirty="0"/>
              <a:t>the structure with a point mutation at position </a:t>
            </a:r>
            <a:r>
              <a:rPr lang="en-US" dirty="0" smtClean="0"/>
              <a:t>19</a:t>
            </a:r>
          </a:p>
          <a:p>
            <a:pPr lvl="1"/>
            <a:r>
              <a:rPr lang="en-US" dirty="0" smtClean="0"/>
              <a:t>Calculating </a:t>
            </a:r>
            <a:r>
              <a:rPr lang="en-US" dirty="0"/>
              <a:t>Delta G' of the mutated </a:t>
            </a:r>
            <a:r>
              <a:rPr lang="en-US" dirty="0" smtClean="0"/>
              <a:t>protein</a:t>
            </a:r>
          </a:p>
          <a:p>
            <a:pPr lvl="1"/>
            <a:r>
              <a:rPr lang="en-US" dirty="0" smtClean="0"/>
              <a:t>Calculating </a:t>
            </a:r>
            <a:r>
              <a:rPr lang="en-US" dirty="0"/>
              <a:t>the change in binding energy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54" y="2666999"/>
            <a:ext cx="5928948" cy="29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85768"/>
            <a:ext cx="10707689" cy="4872939"/>
          </a:xfrm>
        </p:spPr>
        <p:txBody>
          <a:bodyPr>
            <a:normAutofit/>
          </a:bodyPr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b="1" i="1" dirty="0" smtClean="0"/>
              <a:t>Step 1 </a:t>
            </a:r>
            <a:r>
              <a:rPr lang="en-US" sz="1200" i="1" dirty="0" err="1" smtClean="0"/>
              <a:t>relax.default.macosclangrelease</a:t>
            </a:r>
            <a:r>
              <a:rPr lang="en-US" sz="1200" i="1" dirty="0" smtClean="0"/>
              <a:t> </a:t>
            </a:r>
            <a:r>
              <a:rPr lang="en-US" sz="1200" i="1" dirty="0"/>
              <a:t>-s 4bmb.pdb -</a:t>
            </a:r>
            <a:r>
              <a:rPr lang="en-US" sz="1200" i="1" dirty="0" err="1"/>
              <a:t>ignore_unrecognized_res</a:t>
            </a:r>
            <a:r>
              <a:rPr lang="en-US" sz="1200" i="1" dirty="0"/>
              <a:t> -</a:t>
            </a:r>
            <a:r>
              <a:rPr lang="en-US" sz="1200" i="1" dirty="0" err="1"/>
              <a:t>out:path:pdb</a:t>
            </a:r>
            <a:r>
              <a:rPr lang="en-US" sz="1200" i="1" dirty="0"/>
              <a:t> results -</a:t>
            </a:r>
            <a:r>
              <a:rPr lang="en-US" sz="1200" i="1" dirty="0" err="1"/>
              <a:t>out:file:scorefile</a:t>
            </a:r>
            <a:r>
              <a:rPr lang="en-US" sz="1200" i="1" dirty="0"/>
              <a:t> results/relax_4bmb.sc -</a:t>
            </a:r>
            <a:r>
              <a:rPr lang="en-US" sz="1200" i="1" dirty="0" err="1"/>
              <a:t>nstruct</a:t>
            </a:r>
            <a:r>
              <a:rPr lang="en-US" sz="1200" i="1" dirty="0"/>
              <a:t> </a:t>
            </a:r>
            <a:r>
              <a:rPr lang="en-US" sz="1200" i="1" dirty="0" smtClean="0"/>
              <a:t>1</a:t>
            </a:r>
          </a:p>
          <a:p>
            <a:pPr lvl="1"/>
            <a:r>
              <a:rPr lang="en-US" b="1" i="1" dirty="0" smtClean="0"/>
              <a:t>Steps 2-5 </a:t>
            </a:r>
            <a:r>
              <a:rPr lang="en-US" sz="1200" i="1" dirty="0" err="1"/>
              <a:t>rosetta_scripts.default.macosclangrelease</a:t>
            </a:r>
            <a:r>
              <a:rPr lang="en-US" sz="1200" i="1" dirty="0"/>
              <a:t> -</a:t>
            </a:r>
            <a:r>
              <a:rPr lang="en-US" sz="1200" i="1" dirty="0" err="1"/>
              <a:t>parser:protocol</a:t>
            </a:r>
            <a:r>
              <a:rPr lang="en-US" sz="1200" i="1" dirty="0"/>
              <a:t> </a:t>
            </a:r>
            <a:r>
              <a:rPr lang="en-US" sz="1200" i="1" dirty="0" err="1"/>
              <a:t>mutation_script.xml</a:t>
            </a:r>
            <a:r>
              <a:rPr lang="en-US" sz="1200" i="1" dirty="0"/>
              <a:t> -s 4bmb_relaxed.pdb -</a:t>
            </a:r>
            <a:r>
              <a:rPr lang="en-US" sz="1200" i="1" dirty="0" err="1"/>
              <a:t>ignore_unrecognized_res</a:t>
            </a:r>
            <a:r>
              <a:rPr lang="en-US" sz="1200" i="1" dirty="0"/>
              <a:t> -</a:t>
            </a:r>
            <a:r>
              <a:rPr lang="en-US" sz="1200" i="1" dirty="0" err="1"/>
              <a:t>out:path:pdb</a:t>
            </a:r>
            <a:r>
              <a:rPr lang="en-US" sz="1200" i="1" dirty="0"/>
              <a:t> results -</a:t>
            </a:r>
            <a:r>
              <a:rPr lang="en-US" sz="1200" i="1" dirty="0" err="1"/>
              <a:t>out:path:score</a:t>
            </a:r>
            <a:r>
              <a:rPr lang="en-US" sz="1200" i="1" dirty="0"/>
              <a:t> results -</a:t>
            </a:r>
            <a:r>
              <a:rPr lang="en-US" sz="1200" i="1" dirty="0" err="1"/>
              <a:t>nstruct</a:t>
            </a:r>
            <a:r>
              <a:rPr lang="en-US" sz="1200" i="1" dirty="0"/>
              <a:t> </a:t>
            </a:r>
            <a:r>
              <a:rPr lang="en-US" sz="1200" i="1" dirty="0" smtClean="0"/>
              <a:t>1</a:t>
            </a:r>
            <a:endParaRPr lang="en-US" sz="1200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r>
              <a:rPr lang="en-US" b="1" i="1" dirty="0" smtClean="0"/>
              <a:t>Step 6  </a:t>
            </a:r>
            <a:r>
              <a:rPr lang="en-US" sz="1200" i="1" dirty="0" smtClean="0"/>
              <a:t>tail </a:t>
            </a:r>
            <a:r>
              <a:rPr lang="en-US" sz="1200" i="1" dirty="0"/>
              <a:t>-n 3 4bmb_relaxed_M.pdb | </a:t>
            </a:r>
            <a:r>
              <a:rPr lang="en-US" sz="1200" i="1" dirty="0" err="1"/>
              <a:t>awk</a:t>
            </a:r>
            <a:r>
              <a:rPr lang="en-US" sz="1200" i="1" dirty="0"/>
              <a:t> 'BEGIN{</a:t>
            </a:r>
            <a:r>
              <a:rPr lang="en-US" sz="1200" i="1" dirty="0" err="1"/>
              <a:t>i</a:t>
            </a:r>
            <a:r>
              <a:rPr lang="en-US" sz="1200" i="1" dirty="0"/>
              <a:t>=0}{if($2 != "") {a[</a:t>
            </a:r>
            <a:r>
              <a:rPr lang="en-US" sz="1200" i="1" dirty="0" err="1"/>
              <a:t>i</a:t>
            </a:r>
            <a:r>
              <a:rPr lang="en-US" sz="1200" i="1" dirty="0"/>
              <a:t>] = $2; </a:t>
            </a:r>
            <a:r>
              <a:rPr lang="en-US" sz="1200" i="1" dirty="0" err="1"/>
              <a:t>i</a:t>
            </a:r>
            <a:r>
              <a:rPr lang="en-US" sz="1200" i="1" dirty="0"/>
              <a:t>++}}END{print a[0]-a[1]}'</a:t>
            </a:r>
            <a:endParaRPr lang="en-US" sz="1200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01" y="3891336"/>
            <a:ext cx="4381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85768"/>
            <a:ext cx="10707689" cy="4872939"/>
          </a:xfrm>
        </p:spPr>
        <p:txBody>
          <a:bodyPr>
            <a:normAutofit/>
          </a:bodyPr>
          <a:lstStyle/>
          <a:p>
            <a:r>
              <a:rPr lang="en-US" dirty="0" smtClean="0"/>
              <a:t>10 AA point mutations at position 19 of 4BMB</a:t>
            </a:r>
          </a:p>
          <a:p>
            <a:r>
              <a:rPr lang="en-US" dirty="0" smtClean="0"/>
              <a:t>All stabilizing </a:t>
            </a:r>
            <a:r>
              <a:rPr lang="en-US" dirty="0" err="1" smtClean="0"/>
              <a:t>ddG</a:t>
            </a:r>
            <a:r>
              <a:rPr lang="en-US" dirty="0" smtClean="0"/>
              <a:t> &lt; 0</a:t>
            </a:r>
          </a:p>
          <a:p>
            <a:r>
              <a:rPr lang="en-US" dirty="0" smtClean="0"/>
              <a:t>Most stabilizing: M</a:t>
            </a:r>
          </a:p>
          <a:p>
            <a:r>
              <a:rPr lang="en-US" dirty="0" smtClean="0"/>
              <a:t>Least stabilizing</a:t>
            </a:r>
            <a:r>
              <a:rPr lang="en-US" dirty="0"/>
              <a:t>:</a:t>
            </a:r>
            <a:r>
              <a:rPr lang="en-US" dirty="0" smtClean="0"/>
              <a:t> C, D, E, and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3" y="2745405"/>
            <a:ext cx="4059847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85768"/>
            <a:ext cx="3697289" cy="4872939"/>
          </a:xfrm>
        </p:spPr>
        <p:txBody>
          <a:bodyPr>
            <a:normAutofit/>
          </a:bodyPr>
          <a:lstStyle/>
          <a:p>
            <a:r>
              <a:rPr lang="en-US" dirty="0" smtClean="0"/>
              <a:t>Why M?</a:t>
            </a:r>
          </a:p>
          <a:p>
            <a:r>
              <a:rPr lang="en-US" dirty="0" smtClean="0"/>
              <a:t>M &amp; T are “very hydrophobic”</a:t>
            </a:r>
          </a:p>
          <a:p>
            <a:r>
              <a:rPr lang="en-US" dirty="0" smtClean="0"/>
              <a:t>Other AAs among chosen 10 are either hydrophilic or “hydrophobic”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500898"/>
            <a:ext cx="6161509" cy="344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38</TotalTime>
  <Words>663</Words>
  <Application>Microsoft Macintosh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Mangal</vt:lpstr>
      <vt:lpstr>Parallax</vt:lpstr>
      <vt:lpstr>Office Theme</vt:lpstr>
      <vt:lpstr>Group 4.1</vt:lpstr>
      <vt:lpstr>Intro</vt:lpstr>
      <vt:lpstr>Intro</vt:lpstr>
      <vt:lpstr>F19</vt:lpstr>
      <vt:lpstr>F19Y</vt:lpstr>
      <vt:lpstr>Pipeline</vt:lpstr>
      <vt:lpstr>Pipeline</vt:lpstr>
      <vt:lpstr>Pipeline</vt:lpstr>
      <vt:lpstr>Pipeline</vt:lpstr>
      <vt:lpstr>Pipeline</vt:lpstr>
      <vt:lpstr>Pipeline</vt:lpstr>
      <vt:lpstr>PowerPoint Presentation</vt:lpstr>
      <vt:lpstr>WT vs. Mutant: Repulsive Energy</vt:lpstr>
      <vt:lpstr>WT vs. Mutant: Repulsive Energy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</dc:title>
  <dc:creator>Hussein Mohsen</dc:creator>
  <cp:lastModifiedBy>Hussein Mohsen</cp:lastModifiedBy>
  <cp:revision>11</cp:revision>
  <dcterms:created xsi:type="dcterms:W3CDTF">2017-05-09T08:41:10Z</dcterms:created>
  <dcterms:modified xsi:type="dcterms:W3CDTF">2017-05-10T17:54:19Z</dcterms:modified>
</cp:coreProperties>
</file>