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5" r:id="rId7"/>
    <p:sldId id="263" r:id="rId8"/>
    <p:sldId id="264"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8/25/2020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8/25/2020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8/25/2020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8/25/2020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8/25/2020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2800" dirty="0">
                <a:solidFill>
                  <a:schemeClr val="tx1"/>
                </a:solidFill>
              </a:rPr>
              <a:t>Coursera Capstone Project-The battle for neighborhoods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err="1">
                <a:solidFill>
                  <a:schemeClr val="tx1"/>
                </a:solidFill>
              </a:rPr>
              <a:t>Baichuan</a:t>
            </a:r>
            <a:r>
              <a:rPr lang="en-US" dirty="0">
                <a:solidFill>
                  <a:schemeClr val="tx1"/>
                </a:solidFill>
              </a:rPr>
              <a:t> Chu</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6F55-3A9D-42D9-AD00-17415E0C29E0}"/>
              </a:ext>
            </a:extLst>
          </p:cNvPr>
          <p:cNvSpPr>
            <a:spLocks noGrp="1"/>
          </p:cNvSpPr>
          <p:nvPr>
            <p:ph type="title"/>
          </p:nvPr>
        </p:nvSpPr>
        <p:spPr/>
        <p:txBody>
          <a:bodyPr/>
          <a:lstStyle/>
          <a:p>
            <a:r>
              <a:rPr lang="en-US" dirty="0"/>
              <a:t>Introduction and Problems</a:t>
            </a:r>
          </a:p>
        </p:txBody>
      </p:sp>
      <p:sp>
        <p:nvSpPr>
          <p:cNvPr id="3" name="Content Placeholder 2">
            <a:extLst>
              <a:ext uri="{FF2B5EF4-FFF2-40B4-BE49-F238E27FC236}">
                <a16:creationId xmlns:a16="http://schemas.microsoft.com/office/drawing/2014/main" id="{9FF05460-CFD7-4A02-B29D-339A676FBF45}"/>
              </a:ext>
            </a:extLst>
          </p:cNvPr>
          <p:cNvSpPr>
            <a:spLocks noGrp="1"/>
          </p:cNvSpPr>
          <p:nvPr>
            <p:ph idx="1"/>
          </p:nvPr>
        </p:nvSpPr>
        <p:spPr/>
        <p:txBody>
          <a:bodyPr/>
          <a:lstStyle/>
          <a:p>
            <a:r>
              <a:rPr lang="en-US" dirty="0"/>
              <a:t>Today, people are traveling around the world. For example, a lot of students travel to America in order to study here. Meanwhile, there are people who like to have businesses in other counties. </a:t>
            </a:r>
          </a:p>
          <a:p>
            <a:r>
              <a:rPr lang="en-US" dirty="0"/>
              <a:t>Under the trend, United States and Canada are the popular choices to those people. Among all those popular cities in American and Canada, I will mainly focus on </a:t>
            </a:r>
            <a:r>
              <a:rPr lang="en-US" b="1" i="1" dirty="0"/>
              <a:t>Toronto </a:t>
            </a:r>
            <a:r>
              <a:rPr lang="en-US" dirty="0"/>
              <a:t>and </a:t>
            </a:r>
            <a:r>
              <a:rPr lang="en-US" b="1" i="1" dirty="0"/>
              <a:t>New York City</a:t>
            </a:r>
          </a:p>
          <a:p>
            <a:r>
              <a:rPr lang="en-US" dirty="0"/>
              <a:t>I am trying to solve some of the problems:</a:t>
            </a:r>
          </a:p>
          <a:p>
            <a:pPr marL="617220" lvl="1" indent="-342900">
              <a:buFont typeface="+mj-lt"/>
              <a:buAutoNum type="arabicPeriod"/>
            </a:pPr>
            <a:r>
              <a:rPr lang="en-US" dirty="0"/>
              <a:t>Within Toronto and New York City, which boroughs of those two cities contain the most neighborhood?</a:t>
            </a:r>
          </a:p>
          <a:p>
            <a:pPr marL="617220" lvl="1" indent="-342900">
              <a:buFont typeface="+mj-lt"/>
              <a:buAutoNum type="arabicPeriod"/>
            </a:pPr>
            <a:r>
              <a:rPr lang="en-US" dirty="0"/>
              <a:t>What are the differences between the two boroughs?(Mainly discuss the differences in their venues.)</a:t>
            </a:r>
          </a:p>
          <a:p>
            <a:pPr marL="617220" lvl="1" indent="-342900">
              <a:buFont typeface="+mj-lt"/>
              <a:buAutoNum type="arabicPeriod"/>
            </a:pPr>
            <a:r>
              <a:rPr lang="en-US" dirty="0"/>
              <a:t>Which one of the cities is good for people to travel and study?</a:t>
            </a:r>
          </a:p>
          <a:p>
            <a:pPr marL="617220" lvl="1" indent="-342900">
              <a:buFont typeface="+mj-lt"/>
              <a:buAutoNum type="arabicPeriod"/>
            </a:pPr>
            <a:r>
              <a:rPr lang="en-US" dirty="0"/>
              <a:t>Which one of the cities is good for people to open up a Chinese restaurant?</a:t>
            </a:r>
          </a:p>
          <a:p>
            <a:pPr lvl="2"/>
            <a:endParaRPr lang="en-US" dirty="0"/>
          </a:p>
          <a:p>
            <a:pPr lvl="2"/>
            <a:endParaRPr lang="en-US" dirty="0"/>
          </a:p>
          <a:p>
            <a:pPr lvl="2"/>
            <a:endParaRPr lang="en-US" dirty="0"/>
          </a:p>
          <a:p>
            <a:pPr lvl="2"/>
            <a:endParaRPr lang="en-US" dirty="0"/>
          </a:p>
          <a:p>
            <a:pPr lvl="2"/>
            <a:endParaRPr lang="en-US" dirty="0"/>
          </a:p>
          <a:p>
            <a:pPr marL="548640" lvl="2" indent="0">
              <a:buNone/>
            </a:pPr>
            <a:endParaRPr lang="en-US" dirty="0"/>
          </a:p>
        </p:txBody>
      </p:sp>
    </p:spTree>
    <p:extLst>
      <p:ext uri="{BB962C8B-B14F-4D97-AF65-F5344CB8AC3E}">
        <p14:creationId xmlns:p14="http://schemas.microsoft.com/office/powerpoint/2010/main" val="3465968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E9CC-C720-40E0-A15B-EB9D00099610}"/>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9CA09974-7988-47CC-8828-3BFD9E68ABC3}"/>
              </a:ext>
            </a:extLst>
          </p:cNvPr>
          <p:cNvSpPr>
            <a:spLocks noGrp="1"/>
          </p:cNvSpPr>
          <p:nvPr>
            <p:ph idx="1"/>
          </p:nvPr>
        </p:nvSpPr>
        <p:spPr/>
        <p:txBody>
          <a:bodyPr>
            <a:normAutofit/>
          </a:bodyPr>
          <a:lstStyle/>
          <a:p>
            <a:r>
              <a:rPr lang="en-US" sz="1600" dirty="0"/>
              <a:t>I used several datasets in order to do this project:</a:t>
            </a:r>
          </a:p>
          <a:p>
            <a:pPr marL="617220" lvl="1" indent="-342900">
              <a:buFont typeface="+mj-lt"/>
              <a:buAutoNum type="arabicPeriod"/>
            </a:pPr>
            <a:r>
              <a:rPr lang="en-US" sz="1600" dirty="0" err="1"/>
              <a:t>Geospace</a:t>
            </a:r>
            <a:r>
              <a:rPr lang="en-US" sz="1600" dirty="0"/>
              <a:t> data that allows me to get all coordinates of the boroughs.</a:t>
            </a:r>
          </a:p>
          <a:p>
            <a:pPr marL="617220" lvl="1" indent="-342900">
              <a:buFont typeface="+mj-lt"/>
              <a:buAutoNum type="arabicPeriod"/>
            </a:pPr>
            <a:r>
              <a:rPr lang="en-US" sz="1600" dirty="0"/>
              <a:t>The Toronto Neighborhoods data, a Wikipedia data, which allows me to explore all neighborhoods in the Toronto.</a:t>
            </a:r>
            <a:r>
              <a:rPr lang="en-US" sz="1600" b="0" i="0" u="sng" dirty="0">
                <a:solidFill>
                  <a:srgbClr val="2972D1"/>
                </a:solidFill>
                <a:effectLst/>
                <a:latin typeface="OpenSans"/>
                <a:hlinkClick r:id="rId2"/>
              </a:rPr>
              <a:t> </a:t>
            </a:r>
            <a:r>
              <a:rPr lang="en-US" sz="1600" b="0" i="0" u="sng" dirty="0">
                <a:solidFill>
                  <a:srgbClr val="2972D1"/>
                </a:solidFill>
                <a:effectLst/>
                <a:latin typeface="OpenSans"/>
                <a:hlinkClick r:id="rId2"/>
              </a:rPr>
              <a:t>https://en.wikipedia.org/wiki/List_of_postal_codes_of_Canada:_M</a:t>
            </a:r>
            <a:endParaRPr lang="en-US" sz="1600" b="0" i="0" u="sng" dirty="0">
              <a:solidFill>
                <a:srgbClr val="2972D1"/>
              </a:solidFill>
              <a:effectLst/>
              <a:latin typeface="OpenSans"/>
            </a:endParaRPr>
          </a:p>
          <a:p>
            <a:pPr marL="617220" lvl="1" indent="-342900">
              <a:buFont typeface="+mj-lt"/>
              <a:buAutoNum type="arabicPeriod"/>
            </a:pPr>
            <a:r>
              <a:rPr lang="en-US" sz="1600" dirty="0">
                <a:latin typeface="OpenSans"/>
              </a:rPr>
              <a:t>New York data which give me all information about New York City’s boroughs.</a:t>
            </a:r>
          </a:p>
          <a:p>
            <a:pPr marL="617220" lvl="1" indent="-342900">
              <a:buFont typeface="+mj-lt"/>
              <a:buAutoNum type="arabicPeriod"/>
            </a:pPr>
            <a:r>
              <a:rPr lang="en-US" sz="1600" dirty="0" err="1">
                <a:latin typeface="OpenSans"/>
              </a:rPr>
              <a:t>FourSqaure</a:t>
            </a:r>
            <a:r>
              <a:rPr lang="en-US" sz="1600" dirty="0">
                <a:latin typeface="OpenSans"/>
              </a:rPr>
              <a:t> is also an important data set to me. It’s a tool, but this tools can let me obtain all the information I need for my analysis. It could tell me the venues around each neighborhoods.</a:t>
            </a:r>
            <a:endParaRPr lang="en-US" sz="1600" dirty="0"/>
          </a:p>
        </p:txBody>
      </p:sp>
    </p:spTree>
    <p:extLst>
      <p:ext uri="{BB962C8B-B14F-4D97-AF65-F5344CB8AC3E}">
        <p14:creationId xmlns:p14="http://schemas.microsoft.com/office/powerpoint/2010/main" val="4017013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C49DE-4C85-4680-AD0C-B44CB1FAC0CD}"/>
              </a:ext>
            </a:extLst>
          </p:cNvPr>
          <p:cNvSpPr>
            <a:spLocks noGrp="1"/>
          </p:cNvSpPr>
          <p:nvPr>
            <p:ph type="title"/>
          </p:nvPr>
        </p:nvSpPr>
        <p:spPr/>
        <p:txBody>
          <a:bodyPr/>
          <a:lstStyle/>
          <a:p>
            <a:r>
              <a:rPr lang="en-US" dirty="0"/>
              <a:t>Boroughs: North York, Toronto V.S Queen New York City</a:t>
            </a:r>
          </a:p>
        </p:txBody>
      </p:sp>
      <p:sp>
        <p:nvSpPr>
          <p:cNvPr id="3" name="Content Placeholder 2">
            <a:extLst>
              <a:ext uri="{FF2B5EF4-FFF2-40B4-BE49-F238E27FC236}">
                <a16:creationId xmlns:a16="http://schemas.microsoft.com/office/drawing/2014/main" id="{6D098B40-053A-46A0-B9CF-8AB135B4B513}"/>
              </a:ext>
            </a:extLst>
          </p:cNvPr>
          <p:cNvSpPr>
            <a:spLocks noGrp="1"/>
          </p:cNvSpPr>
          <p:nvPr>
            <p:ph idx="1"/>
          </p:nvPr>
        </p:nvSpPr>
        <p:spPr>
          <a:xfrm>
            <a:off x="1066800" y="2103120"/>
            <a:ext cx="5602448" cy="3849624"/>
          </a:xfrm>
        </p:spPr>
        <p:txBody>
          <a:bodyPr/>
          <a:lstStyle/>
          <a:p>
            <a:r>
              <a:rPr lang="en-US" dirty="0"/>
              <a:t>Because I mainly focus on Toronto and New York City, I need to pull out the data of neighborhoods in those two cities and create data frames for them. </a:t>
            </a:r>
          </a:p>
          <a:p>
            <a:r>
              <a:rPr lang="en-US" dirty="0"/>
              <a:t>After having all data in the table, I could use matplotlib function to make bar chart in order to pick the boroughs which have the most neighborhoods.</a:t>
            </a:r>
          </a:p>
          <a:p>
            <a:r>
              <a:rPr lang="en-US" dirty="0"/>
              <a:t>From the graph I created, we can see that Queen has the most neighborhoods in New York City. </a:t>
            </a:r>
          </a:p>
          <a:p>
            <a:r>
              <a:rPr lang="en-US" dirty="0"/>
              <a:t>For Toronto, North York is also the most populated one.</a:t>
            </a:r>
          </a:p>
          <a:p>
            <a:r>
              <a:rPr lang="en-US" dirty="0"/>
              <a:t>Thus, I decide to analyze those two areas.</a:t>
            </a:r>
          </a:p>
        </p:txBody>
      </p:sp>
      <p:pic>
        <p:nvPicPr>
          <p:cNvPr id="9" name="Picture 8" descr="A screenshot of a cell phone&#10;&#10;Description automatically generated">
            <a:extLst>
              <a:ext uri="{FF2B5EF4-FFF2-40B4-BE49-F238E27FC236}">
                <a16:creationId xmlns:a16="http://schemas.microsoft.com/office/drawing/2014/main" id="{F6B55E76-F509-4DE3-9940-2395C887E13D}"/>
              </a:ext>
            </a:extLst>
          </p:cNvPr>
          <p:cNvPicPr>
            <a:picLocks noChangeAspect="1"/>
          </p:cNvPicPr>
          <p:nvPr/>
        </p:nvPicPr>
        <p:blipFill>
          <a:blip r:embed="rId2"/>
          <a:stretch>
            <a:fillRect/>
          </a:stretch>
        </p:blipFill>
        <p:spPr>
          <a:xfrm>
            <a:off x="7860483" y="1478046"/>
            <a:ext cx="3705435" cy="2407319"/>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C6CAE01E-55BD-4C3E-8397-4B7D935B167F}"/>
              </a:ext>
            </a:extLst>
          </p:cNvPr>
          <p:cNvPicPr>
            <a:picLocks noChangeAspect="1"/>
          </p:cNvPicPr>
          <p:nvPr/>
        </p:nvPicPr>
        <p:blipFill>
          <a:blip r:embed="rId3"/>
          <a:stretch>
            <a:fillRect/>
          </a:stretch>
        </p:blipFill>
        <p:spPr>
          <a:xfrm>
            <a:off x="7860483" y="4069923"/>
            <a:ext cx="3705435" cy="2407319"/>
          </a:xfrm>
          <a:prstGeom prst="rect">
            <a:avLst/>
          </a:prstGeom>
        </p:spPr>
      </p:pic>
    </p:spTree>
    <p:extLst>
      <p:ext uri="{BB962C8B-B14F-4D97-AF65-F5344CB8AC3E}">
        <p14:creationId xmlns:p14="http://schemas.microsoft.com/office/powerpoint/2010/main" val="4240682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FE03D-87C3-43FC-9C06-40A2AD27B2A8}"/>
              </a:ext>
            </a:extLst>
          </p:cNvPr>
          <p:cNvSpPr>
            <a:spLocks noGrp="1"/>
          </p:cNvSpPr>
          <p:nvPr>
            <p:ph type="title"/>
          </p:nvPr>
        </p:nvSpPr>
        <p:spPr>
          <a:xfrm>
            <a:off x="1066800" y="642594"/>
            <a:ext cx="10058400" cy="1371600"/>
          </a:xfrm>
        </p:spPr>
        <p:txBody>
          <a:bodyPr anchor="ctr">
            <a:normAutofit/>
          </a:bodyPr>
          <a:lstStyle/>
          <a:p>
            <a:r>
              <a:rPr lang="en-US" dirty="0"/>
              <a:t>Method Part I:</a:t>
            </a:r>
          </a:p>
        </p:txBody>
      </p:sp>
      <p:sp>
        <p:nvSpPr>
          <p:cNvPr id="3" name="Content Placeholder 2">
            <a:extLst>
              <a:ext uri="{FF2B5EF4-FFF2-40B4-BE49-F238E27FC236}">
                <a16:creationId xmlns:a16="http://schemas.microsoft.com/office/drawing/2014/main" id="{600CD846-DE3E-41EF-9221-9B63632EE7D5}"/>
              </a:ext>
            </a:extLst>
          </p:cNvPr>
          <p:cNvSpPr>
            <a:spLocks noGrp="1"/>
          </p:cNvSpPr>
          <p:nvPr>
            <p:ph sz="half" idx="1"/>
          </p:nvPr>
        </p:nvSpPr>
        <p:spPr>
          <a:xfrm>
            <a:off x="1066800" y="2103120"/>
            <a:ext cx="4663440" cy="3749040"/>
          </a:xfrm>
        </p:spPr>
        <p:txBody>
          <a:bodyPr>
            <a:normAutofit fontScale="92500"/>
          </a:bodyPr>
          <a:lstStyle/>
          <a:p>
            <a:r>
              <a:rPr lang="en-US" b="1" dirty="0"/>
              <a:t>Toronto:</a:t>
            </a:r>
          </a:p>
          <a:p>
            <a:pPr lvl="1"/>
            <a:r>
              <a:rPr lang="en-US" sz="1800" dirty="0"/>
              <a:t>In previous slides, I choose North York to continue my analysis. </a:t>
            </a:r>
          </a:p>
          <a:p>
            <a:pPr lvl="1"/>
            <a:r>
              <a:rPr lang="en-US" sz="1800" dirty="0"/>
              <a:t>I clean and sort the data from Toronto and pull out all data under neighborhood name “North York”.</a:t>
            </a:r>
          </a:p>
          <a:p>
            <a:pPr lvl="1"/>
            <a:r>
              <a:rPr lang="en-US" sz="1800" dirty="0"/>
              <a:t>After I have the North York data, I use </a:t>
            </a:r>
            <a:r>
              <a:rPr lang="en-US" sz="1800" dirty="0" err="1"/>
              <a:t>FourSquare</a:t>
            </a:r>
            <a:r>
              <a:rPr lang="en-US" sz="1800" dirty="0"/>
              <a:t> to find out the venues around it. Within North York, there are </a:t>
            </a:r>
            <a:r>
              <a:rPr lang="en-US" sz="1800" b="1" i="1" dirty="0"/>
              <a:t>236 </a:t>
            </a:r>
            <a:r>
              <a:rPr lang="en-US" sz="1800" dirty="0"/>
              <a:t>venues in </a:t>
            </a:r>
            <a:r>
              <a:rPr lang="en-US" sz="1800" b="1" i="1" dirty="0"/>
              <a:t>24 </a:t>
            </a:r>
            <a:r>
              <a:rPr lang="en-US" sz="1800" dirty="0"/>
              <a:t>neighborhoods.</a:t>
            </a:r>
          </a:p>
          <a:p>
            <a:pPr lvl="1"/>
            <a:r>
              <a:rPr lang="en-US" sz="1800" dirty="0"/>
              <a:t>Then, I used </a:t>
            </a:r>
            <a:r>
              <a:rPr lang="en-US" sz="1800" dirty="0" err="1"/>
              <a:t>Kmean</a:t>
            </a:r>
            <a:r>
              <a:rPr lang="en-US" sz="1800" dirty="0"/>
              <a:t> to make them into clusters for further analysis.(Cluster picture on the right)</a:t>
            </a:r>
          </a:p>
        </p:txBody>
      </p:sp>
      <p:pic>
        <p:nvPicPr>
          <p:cNvPr id="5" name="Picture 4" descr="A screenshot of a cell phone&#10;&#10;Description automatically generated">
            <a:extLst>
              <a:ext uri="{FF2B5EF4-FFF2-40B4-BE49-F238E27FC236}">
                <a16:creationId xmlns:a16="http://schemas.microsoft.com/office/drawing/2014/main" id="{5E5B255F-5F33-4627-8FE8-26FE07EF34BF}"/>
              </a:ext>
            </a:extLst>
          </p:cNvPr>
          <p:cNvPicPr>
            <a:picLocks noChangeAspect="1"/>
          </p:cNvPicPr>
          <p:nvPr/>
        </p:nvPicPr>
        <p:blipFill>
          <a:blip r:embed="rId2"/>
          <a:stretch>
            <a:fillRect/>
          </a:stretch>
        </p:blipFill>
        <p:spPr>
          <a:xfrm>
            <a:off x="6379390" y="566564"/>
            <a:ext cx="5281061" cy="2436695"/>
          </a:xfrm>
          <a:prstGeom prst="rect">
            <a:avLst/>
          </a:prstGeom>
          <a:noFill/>
        </p:spPr>
      </p:pic>
      <p:pic>
        <p:nvPicPr>
          <p:cNvPr id="7" name="Picture 6" descr="A close up of a map&#10;&#10;Description automatically generated">
            <a:extLst>
              <a:ext uri="{FF2B5EF4-FFF2-40B4-BE49-F238E27FC236}">
                <a16:creationId xmlns:a16="http://schemas.microsoft.com/office/drawing/2014/main" id="{A7A748CF-ED63-4914-8FF9-FA7FD303C36C}"/>
              </a:ext>
            </a:extLst>
          </p:cNvPr>
          <p:cNvPicPr>
            <a:picLocks noChangeAspect="1"/>
          </p:cNvPicPr>
          <p:nvPr/>
        </p:nvPicPr>
        <p:blipFill>
          <a:blip r:embed="rId3"/>
          <a:stretch>
            <a:fillRect/>
          </a:stretch>
        </p:blipFill>
        <p:spPr>
          <a:xfrm>
            <a:off x="6379390" y="3338819"/>
            <a:ext cx="5281061" cy="2952617"/>
          </a:xfrm>
          <a:prstGeom prst="rect">
            <a:avLst/>
          </a:prstGeom>
        </p:spPr>
      </p:pic>
    </p:spTree>
    <p:extLst>
      <p:ext uri="{BB962C8B-B14F-4D97-AF65-F5344CB8AC3E}">
        <p14:creationId xmlns:p14="http://schemas.microsoft.com/office/powerpoint/2010/main" val="1008411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223A-CE6C-454F-A349-956750918FF0}"/>
              </a:ext>
            </a:extLst>
          </p:cNvPr>
          <p:cNvSpPr>
            <a:spLocks noGrp="1"/>
          </p:cNvSpPr>
          <p:nvPr>
            <p:ph type="title"/>
          </p:nvPr>
        </p:nvSpPr>
        <p:spPr/>
        <p:txBody>
          <a:bodyPr/>
          <a:lstStyle/>
          <a:p>
            <a:r>
              <a:rPr lang="en-US" dirty="0"/>
              <a:t>Method Part II:</a:t>
            </a:r>
          </a:p>
        </p:txBody>
      </p:sp>
      <p:sp>
        <p:nvSpPr>
          <p:cNvPr id="3" name="Content Placeholder 2">
            <a:extLst>
              <a:ext uri="{FF2B5EF4-FFF2-40B4-BE49-F238E27FC236}">
                <a16:creationId xmlns:a16="http://schemas.microsoft.com/office/drawing/2014/main" id="{922A3186-F07E-4E50-B84A-1244E2B23AD2}"/>
              </a:ext>
            </a:extLst>
          </p:cNvPr>
          <p:cNvSpPr>
            <a:spLocks noGrp="1"/>
          </p:cNvSpPr>
          <p:nvPr>
            <p:ph sz="half" idx="1"/>
          </p:nvPr>
        </p:nvSpPr>
        <p:spPr/>
        <p:txBody>
          <a:bodyPr/>
          <a:lstStyle/>
          <a:p>
            <a:pPr marL="0" indent="0">
              <a:buNone/>
            </a:pPr>
            <a:r>
              <a:rPr lang="en-US" b="1" i="1" dirty="0"/>
              <a:t>New York:</a:t>
            </a:r>
          </a:p>
          <a:p>
            <a:r>
              <a:rPr lang="en-US" dirty="0"/>
              <a:t>For New York, I choose Queen.</a:t>
            </a:r>
          </a:p>
          <a:p>
            <a:r>
              <a:rPr lang="en-US" dirty="0"/>
              <a:t>Almost did the same thing in Toronto.</a:t>
            </a:r>
          </a:p>
          <a:p>
            <a:pPr lvl="1"/>
            <a:r>
              <a:rPr lang="en-US" dirty="0"/>
              <a:t>Pull out and sort the Queen data.</a:t>
            </a:r>
          </a:p>
          <a:p>
            <a:pPr lvl="1"/>
            <a:r>
              <a:rPr lang="en-US" dirty="0"/>
              <a:t>Use </a:t>
            </a:r>
            <a:r>
              <a:rPr lang="en-US" dirty="0" err="1"/>
              <a:t>FourSquare</a:t>
            </a:r>
            <a:r>
              <a:rPr lang="en-US" dirty="0"/>
              <a:t> to find the venues around that area.</a:t>
            </a:r>
          </a:p>
          <a:p>
            <a:pPr lvl="1"/>
            <a:r>
              <a:rPr lang="en-US" dirty="0"/>
              <a:t>Use </a:t>
            </a:r>
            <a:r>
              <a:rPr lang="en-US" dirty="0" err="1"/>
              <a:t>Kmean</a:t>
            </a:r>
            <a:r>
              <a:rPr lang="en-US" dirty="0"/>
              <a:t> cluster to make the data into different clusters.</a:t>
            </a:r>
          </a:p>
        </p:txBody>
      </p:sp>
      <p:pic>
        <p:nvPicPr>
          <p:cNvPr id="6" name="Content Placeholder 5" descr="A picture containing text, map&#10;&#10;Description automatically generated">
            <a:extLst>
              <a:ext uri="{FF2B5EF4-FFF2-40B4-BE49-F238E27FC236}">
                <a16:creationId xmlns:a16="http://schemas.microsoft.com/office/drawing/2014/main" id="{4DACAB8A-3B83-4815-AE8E-47BE9AEE3F53}"/>
              </a:ext>
            </a:extLst>
          </p:cNvPr>
          <p:cNvPicPr>
            <a:picLocks noGrp="1" noChangeAspect="1"/>
          </p:cNvPicPr>
          <p:nvPr>
            <p:ph sz="half" idx="2"/>
          </p:nvPr>
        </p:nvPicPr>
        <p:blipFill>
          <a:blip r:embed="rId2"/>
          <a:stretch>
            <a:fillRect/>
          </a:stretch>
        </p:blipFill>
        <p:spPr>
          <a:xfrm>
            <a:off x="6643396" y="3573624"/>
            <a:ext cx="5098916" cy="2771446"/>
          </a:xfrm>
        </p:spPr>
      </p:pic>
      <p:pic>
        <p:nvPicPr>
          <p:cNvPr id="8" name="Picture 7" descr="A screenshot of a cell phone&#10;&#10;Description automatically generated">
            <a:extLst>
              <a:ext uri="{FF2B5EF4-FFF2-40B4-BE49-F238E27FC236}">
                <a16:creationId xmlns:a16="http://schemas.microsoft.com/office/drawing/2014/main" id="{B41C8A0B-2667-4893-B71E-A60D57994A0B}"/>
              </a:ext>
            </a:extLst>
          </p:cNvPr>
          <p:cNvPicPr>
            <a:picLocks noChangeAspect="1"/>
          </p:cNvPicPr>
          <p:nvPr/>
        </p:nvPicPr>
        <p:blipFill>
          <a:blip r:embed="rId3"/>
          <a:stretch>
            <a:fillRect/>
          </a:stretch>
        </p:blipFill>
        <p:spPr>
          <a:xfrm>
            <a:off x="6643396" y="402670"/>
            <a:ext cx="5098916" cy="3026330"/>
          </a:xfrm>
          <a:prstGeom prst="rect">
            <a:avLst/>
          </a:prstGeom>
        </p:spPr>
      </p:pic>
    </p:spTree>
    <p:extLst>
      <p:ext uri="{BB962C8B-B14F-4D97-AF65-F5344CB8AC3E}">
        <p14:creationId xmlns:p14="http://schemas.microsoft.com/office/powerpoint/2010/main" val="128727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AB374-297F-43F6-8899-02F2EE5F149A}"/>
              </a:ext>
            </a:extLst>
          </p:cNvPr>
          <p:cNvSpPr>
            <a:spLocks noGrp="1"/>
          </p:cNvSpPr>
          <p:nvPr>
            <p:ph type="title"/>
          </p:nvPr>
        </p:nvSpPr>
        <p:spPr/>
        <p:txBody>
          <a:bodyPr/>
          <a:lstStyle/>
          <a:p>
            <a:r>
              <a:rPr lang="en-US" dirty="0"/>
              <a:t>Results: Toronto V.S New York</a:t>
            </a:r>
          </a:p>
        </p:txBody>
      </p:sp>
      <p:sp>
        <p:nvSpPr>
          <p:cNvPr id="3" name="Content Placeholder 2">
            <a:extLst>
              <a:ext uri="{FF2B5EF4-FFF2-40B4-BE49-F238E27FC236}">
                <a16:creationId xmlns:a16="http://schemas.microsoft.com/office/drawing/2014/main" id="{EA2EDDEE-EB2C-4BC8-8ABC-044B811B104A}"/>
              </a:ext>
            </a:extLst>
          </p:cNvPr>
          <p:cNvSpPr>
            <a:spLocks noGrp="1"/>
          </p:cNvSpPr>
          <p:nvPr>
            <p:ph sz="half" idx="1"/>
          </p:nvPr>
        </p:nvSpPr>
        <p:spPr/>
        <p:txBody>
          <a:bodyPr/>
          <a:lstStyle/>
          <a:p>
            <a:r>
              <a:rPr lang="en-US" dirty="0"/>
              <a:t>I made 5 cluster for both Queen and North York.</a:t>
            </a:r>
          </a:p>
          <a:p>
            <a:r>
              <a:rPr lang="en-US" dirty="0"/>
              <a:t>Let’s compare the clusters from both which contains the most neighborhood.</a:t>
            </a:r>
          </a:p>
          <a:p>
            <a:pPr marL="0" indent="0">
              <a:buNone/>
            </a:pPr>
            <a:endParaRPr lang="en-US" dirty="0"/>
          </a:p>
        </p:txBody>
      </p:sp>
      <p:sp>
        <p:nvSpPr>
          <p:cNvPr id="4" name="Content Placeholder 3">
            <a:extLst>
              <a:ext uri="{FF2B5EF4-FFF2-40B4-BE49-F238E27FC236}">
                <a16:creationId xmlns:a16="http://schemas.microsoft.com/office/drawing/2014/main" id="{FD80E7AA-02F4-4BA9-91DE-D95874C4D8B9}"/>
              </a:ext>
            </a:extLst>
          </p:cNvPr>
          <p:cNvSpPr>
            <a:spLocks noGrp="1"/>
          </p:cNvSpPr>
          <p:nvPr>
            <p:ph sz="half" idx="2"/>
          </p:nvPr>
        </p:nvSpPr>
        <p:spPr/>
        <p:txBody>
          <a:bodyPr/>
          <a:lstStyle/>
          <a:p>
            <a:r>
              <a:rPr lang="en-US" dirty="0"/>
              <a:t>Comparison:</a:t>
            </a:r>
          </a:p>
          <a:p>
            <a:pPr lvl="1"/>
            <a:r>
              <a:rPr lang="en-US" dirty="0"/>
              <a:t>First of all, Queens has much more venues than North York does.</a:t>
            </a:r>
          </a:p>
          <a:p>
            <a:pPr lvl="2"/>
            <a:r>
              <a:rPr lang="en-US" dirty="0"/>
              <a:t>Queen has 2088 distinct venues. On the other hand, North York has only 236 venues.</a:t>
            </a:r>
          </a:p>
          <a:p>
            <a:pPr lvl="1"/>
            <a:r>
              <a:rPr lang="en-US" dirty="0"/>
              <a:t>In North York, cluster 1 has the most neighborhood. There is only 1 Chinese restaurant appear in the first most common column.</a:t>
            </a:r>
          </a:p>
          <a:p>
            <a:pPr lvl="1"/>
            <a:r>
              <a:rPr lang="en-US" dirty="0"/>
              <a:t>On the other hand, cluster 1 also has the most neighborhood. There are more than 5 Chinese restaurants appear in the first most common column.</a:t>
            </a:r>
          </a:p>
          <a:p>
            <a:pPr lvl="1"/>
            <a:endParaRPr lang="en-US" dirty="0"/>
          </a:p>
        </p:txBody>
      </p:sp>
      <p:cxnSp>
        <p:nvCxnSpPr>
          <p:cNvPr id="6" name="Straight Arrow Connector 5">
            <a:extLst>
              <a:ext uri="{FF2B5EF4-FFF2-40B4-BE49-F238E27FC236}">
                <a16:creationId xmlns:a16="http://schemas.microsoft.com/office/drawing/2014/main" id="{483FF8E6-5730-424C-B97F-D33D555E455A}"/>
              </a:ext>
            </a:extLst>
          </p:cNvPr>
          <p:cNvCxnSpPr>
            <a:cxnSpLocks/>
          </p:cNvCxnSpPr>
          <p:nvPr/>
        </p:nvCxnSpPr>
        <p:spPr>
          <a:xfrm>
            <a:off x="2172749" y="3783435"/>
            <a:ext cx="0" cy="9731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09B2EA0F-3CBB-43D6-B682-F127B334FF08}"/>
              </a:ext>
            </a:extLst>
          </p:cNvPr>
          <p:cNvCxnSpPr/>
          <p:nvPr/>
        </p:nvCxnSpPr>
        <p:spPr>
          <a:xfrm>
            <a:off x="2164360" y="4764947"/>
            <a:ext cx="42974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26788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52F7-8D64-45BB-B4D5-B8C2729ACA7C}"/>
              </a:ext>
            </a:extLst>
          </p:cNvPr>
          <p:cNvSpPr>
            <a:spLocks noGrp="1"/>
          </p:cNvSpPr>
          <p:nvPr>
            <p:ph type="title"/>
          </p:nvPr>
        </p:nvSpPr>
        <p:spPr/>
        <p:txBody>
          <a:bodyPr/>
          <a:lstStyle/>
          <a:p>
            <a:r>
              <a:rPr lang="en-US" dirty="0"/>
              <a:t>Conclusion: Answering the Question</a:t>
            </a:r>
          </a:p>
        </p:txBody>
      </p:sp>
      <p:sp>
        <p:nvSpPr>
          <p:cNvPr id="3" name="Content Placeholder 2">
            <a:extLst>
              <a:ext uri="{FF2B5EF4-FFF2-40B4-BE49-F238E27FC236}">
                <a16:creationId xmlns:a16="http://schemas.microsoft.com/office/drawing/2014/main" id="{C700EEAA-A098-41B2-B694-D5F88880F101}"/>
              </a:ext>
            </a:extLst>
          </p:cNvPr>
          <p:cNvSpPr>
            <a:spLocks noGrp="1"/>
          </p:cNvSpPr>
          <p:nvPr>
            <p:ph sz="half" idx="1"/>
          </p:nvPr>
        </p:nvSpPr>
        <p:spPr>
          <a:xfrm>
            <a:off x="1066799" y="2103120"/>
            <a:ext cx="10166059" cy="3749040"/>
          </a:xfrm>
        </p:spPr>
        <p:txBody>
          <a:bodyPr>
            <a:normAutofit/>
          </a:bodyPr>
          <a:lstStyle/>
          <a:p>
            <a:r>
              <a:rPr lang="en-US" sz="1300" dirty="0"/>
              <a:t>Answer 1: Throughout my project, I found that North York and Queens are the boroughs contains the most neighborhoods in Toronto and New York City.</a:t>
            </a:r>
          </a:p>
          <a:p>
            <a:r>
              <a:rPr lang="en-US" sz="1300" dirty="0"/>
              <a:t>Answer 2: There are many differences between each neighborhoods:</a:t>
            </a:r>
          </a:p>
          <a:p>
            <a:pPr marL="1440180" lvl="4" indent="-342900">
              <a:buFont typeface="+mj-lt"/>
              <a:buAutoNum type="arabicPeriod"/>
            </a:pPr>
            <a:r>
              <a:rPr lang="en-US" sz="1300" dirty="0"/>
              <a:t>Queen is way bigger than North York in terms of neighborhoods.</a:t>
            </a:r>
          </a:p>
          <a:p>
            <a:pPr marL="1440180" lvl="4" indent="-342900">
              <a:buFont typeface="+mj-lt"/>
              <a:buAutoNum type="arabicPeriod"/>
            </a:pPr>
            <a:r>
              <a:rPr lang="en-US" sz="1300" dirty="0"/>
              <a:t>Queen contains way more venue categories than North York, especially Chinese restaurants.</a:t>
            </a:r>
          </a:p>
          <a:p>
            <a:pPr marL="1440180" lvl="4" indent="-342900">
              <a:buFont typeface="+mj-lt"/>
              <a:buAutoNum type="arabicPeriod"/>
            </a:pPr>
            <a:r>
              <a:rPr lang="en-US" sz="1300" dirty="0"/>
              <a:t>Compare to Queen, North York could be a place for people to open up more business because there is a lack of a lot of venues in North York.</a:t>
            </a:r>
          </a:p>
          <a:p>
            <a:pPr marL="182880" lvl="4">
              <a:lnSpc>
                <a:spcPct val="110000"/>
              </a:lnSpc>
              <a:spcBef>
                <a:spcPts val="900"/>
              </a:spcBef>
            </a:pPr>
            <a:r>
              <a:rPr lang="en-US" sz="1300" dirty="0"/>
              <a:t>Answer 3: Within my analysis, I deeply believe New York should be a place for people to study and travel. Only with the Queens area, it has contained so many different venues like pizza place, bank, yoga studio, coffee shops, and donut shop etc. People always find themselves need those venues when traveling and studying in a foreign land.</a:t>
            </a:r>
          </a:p>
          <a:p>
            <a:pPr marL="182880" lvl="4">
              <a:lnSpc>
                <a:spcPct val="110000"/>
              </a:lnSpc>
              <a:spcBef>
                <a:spcPts val="900"/>
              </a:spcBef>
            </a:pPr>
            <a:r>
              <a:rPr lang="en-US" sz="1300" dirty="0"/>
              <a:t>Answer 4: With all the benefits of traveling to New York, North York should be the best place for people to open up businesses. Along with my research, North Yolk is a big place but doesn’t develop much. A lot of the venues there are living necessaries. North York needs more people to invest and develop; thus, it would be a great place for people to </a:t>
            </a:r>
            <a:r>
              <a:rPr lang="en-US" sz="1300"/>
              <a:t>make investments and do business.</a:t>
            </a:r>
            <a:endParaRPr lang="en-US" sz="1300" dirty="0"/>
          </a:p>
          <a:p>
            <a:pPr marL="182880" lvl="4">
              <a:lnSpc>
                <a:spcPct val="110000"/>
              </a:lnSpc>
              <a:spcBef>
                <a:spcPts val="900"/>
              </a:spcBef>
            </a:pPr>
            <a:endParaRPr lang="en-US" sz="1300" dirty="0"/>
          </a:p>
        </p:txBody>
      </p:sp>
    </p:spTree>
    <p:extLst>
      <p:ext uri="{BB962C8B-B14F-4D97-AF65-F5344CB8AC3E}">
        <p14:creationId xmlns:p14="http://schemas.microsoft.com/office/powerpoint/2010/main" val="31166370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33</TotalTime>
  <Words>908</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OpenSans</vt:lpstr>
      <vt:lpstr>Century Gothic</vt:lpstr>
      <vt:lpstr>Garamond</vt:lpstr>
      <vt:lpstr>SavonVTI</vt:lpstr>
      <vt:lpstr>Coursera Capstone Project-The battle for neighborhoods</vt:lpstr>
      <vt:lpstr>Introduction and Problems</vt:lpstr>
      <vt:lpstr>Data</vt:lpstr>
      <vt:lpstr>Boroughs: North York, Toronto V.S Queen New York City</vt:lpstr>
      <vt:lpstr>Method Part I:</vt:lpstr>
      <vt:lpstr>Method Part II:</vt:lpstr>
      <vt:lpstr>Results: Toronto V.S New York</vt:lpstr>
      <vt:lpstr>Conclusion: Answering the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Project-The battle for neighborhoods</dc:title>
  <dc:creator>Steven Chu</dc:creator>
  <cp:lastModifiedBy>Steven Chu</cp:lastModifiedBy>
  <cp:revision>5</cp:revision>
  <dcterms:created xsi:type="dcterms:W3CDTF">2020-08-25T18:02:04Z</dcterms:created>
  <dcterms:modified xsi:type="dcterms:W3CDTF">2020-08-25T18:35:27Z</dcterms:modified>
</cp:coreProperties>
</file>