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g" ContentType="image/jpeg"/>
  <Override PartName="/ppt/media/image5.jpg" ContentType="image/jpeg"/>
  <Override PartName="/ppt/media/image6.jpg" ContentType="image/jpeg"/>
  <Override PartName="/ppt/media/image7.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5"/>
  </p:notesMasterIdLst>
  <p:sldIdLst>
    <p:sldId id="256" r:id="rId2"/>
    <p:sldId id="269" r:id="rId3"/>
    <p:sldId id="268" r:id="rId4"/>
    <p:sldId id="286" r:id="rId5"/>
    <p:sldId id="287" r:id="rId6"/>
    <p:sldId id="295" r:id="rId7"/>
    <p:sldId id="300" r:id="rId8"/>
    <p:sldId id="279" r:id="rId9"/>
    <p:sldId id="296" r:id="rId10"/>
    <p:sldId id="299" r:id="rId11"/>
    <p:sldId id="297" r:id="rId12"/>
    <p:sldId id="298" r:id="rId13"/>
    <p:sldId id="301" r:id="rId14"/>
    <p:sldId id="273" r:id="rId15"/>
    <p:sldId id="272" r:id="rId16"/>
    <p:sldId id="270" r:id="rId17"/>
    <p:sldId id="302" r:id="rId18"/>
    <p:sldId id="303" r:id="rId19"/>
    <p:sldId id="304" r:id="rId20"/>
    <p:sldId id="305" r:id="rId21"/>
    <p:sldId id="306" r:id="rId22"/>
    <p:sldId id="265"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BD-G01/Developing-a-software-for-dubbing-of-videos-from-English-to-other-Indian-regional-languag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olidFill>
                  <a:schemeClr val="tx1"/>
                </a:solidFill>
                <a:latin typeface="Cambria" panose="02040503050406030204" pitchFamily="18" charset="0"/>
                <a:ea typeface="Cambria" panose="02040503050406030204" pitchFamily="18" charset="0"/>
              </a:rPr>
              <a:t>Developing a software for dubbing of videos from English to other Indian regional languages</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 CBD-G01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a:t>
                      </a:r>
                      <a:r>
                        <a:rPr lang="en-US" altLang="en-GB" sz="1800" b="1" u="none" strike="noStrike" cap="none" dirty="0">
                          <a:solidFill>
                            <a:srgbClr val="17365D"/>
                          </a:solidFill>
                        </a:rPr>
                        <a:t>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20211CBD0042</a:t>
                      </a:r>
                    </a:p>
                    <a:p>
                      <a:pPr marL="0" marR="0" lvl="0" indent="0" algn="ctr" rtl="0">
                        <a:spcBef>
                          <a:spcPts val="0"/>
                        </a:spcBef>
                        <a:spcAft>
                          <a:spcPts val="0"/>
                        </a:spcAft>
                        <a:buFont typeface="+mj-lt"/>
                        <a:buNone/>
                      </a:pPr>
                      <a:r>
                        <a:rPr lang="en-US" sz="1800" u="none" strike="noStrike" cap="none" dirty="0"/>
                        <a:t>20211CBD0044</a:t>
                      </a:r>
                    </a:p>
                    <a:p>
                      <a:pPr marL="0" marR="0" lvl="0" indent="0" algn="ctr" rtl="0">
                        <a:spcBef>
                          <a:spcPts val="0"/>
                        </a:spcBef>
                        <a:spcAft>
                          <a:spcPts val="0"/>
                        </a:spcAft>
                        <a:buFont typeface="+mj-lt"/>
                        <a:buNone/>
                      </a:pPr>
                      <a:r>
                        <a:rPr lang="en-US" sz="1800" u="none" strike="noStrike" cap="none" dirty="0"/>
                        <a:t>20211CBD0045</a:t>
                      </a:r>
                    </a:p>
                    <a:p>
                      <a:pPr marL="0" marR="0" lvl="0" indent="0" algn="ctr" rtl="0">
                        <a:spcBef>
                          <a:spcPts val="0"/>
                        </a:spcBef>
                        <a:spcAft>
                          <a:spcPts val="0"/>
                        </a:spcAft>
                        <a:buFont typeface="+mj-lt"/>
                        <a:buNone/>
                      </a:pPr>
                      <a:r>
                        <a:rPr lang="en-US" sz="1800" u="none" strike="noStrike" cap="none" dirty="0"/>
                        <a:t>20211CBD0049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Gagan Raam S</a:t>
                      </a:r>
                    </a:p>
                    <a:p>
                      <a:pPr marL="0" marR="0" lvl="0" indent="0" algn="ctr" rtl="0">
                        <a:spcBef>
                          <a:spcPts val="0"/>
                        </a:spcBef>
                        <a:spcAft>
                          <a:spcPts val="0"/>
                        </a:spcAft>
                        <a:buNone/>
                      </a:pPr>
                      <a:r>
                        <a:rPr lang="en-US" sz="1800" u="none" strike="noStrike" cap="none" dirty="0"/>
                        <a:t>Udaya T K</a:t>
                      </a:r>
                    </a:p>
                    <a:p>
                      <a:pPr marL="0" marR="0" lvl="0" indent="0" algn="ctr" rtl="0">
                        <a:spcBef>
                          <a:spcPts val="0"/>
                        </a:spcBef>
                        <a:spcAft>
                          <a:spcPts val="0"/>
                        </a:spcAft>
                        <a:buNone/>
                      </a:pPr>
                      <a:r>
                        <a:rPr lang="en-US" sz="1800" u="none" strike="noStrike" cap="none" dirty="0"/>
                        <a:t>Anish R Gowda</a:t>
                      </a:r>
                    </a:p>
                    <a:p>
                      <a:pPr marL="0" marR="0" lvl="0" indent="0" algn="ctr" rtl="0">
                        <a:spcBef>
                          <a:spcPts val="0"/>
                        </a:spcBef>
                        <a:spcAft>
                          <a:spcPts val="0"/>
                        </a:spcAft>
                        <a:buNone/>
                      </a:pPr>
                      <a:r>
                        <a:rPr lang="en-US" sz="1800" u="none" strike="noStrike" cap="none" dirty="0"/>
                        <a:t>Venkata Sreevathsa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 Swapna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1</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Computer Science And Technology [Big Data]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Dr.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Pravinth</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Raja</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Ms. Suma N 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Existing Methods Drawbacks</a:t>
            </a:r>
          </a:p>
        </p:txBody>
      </p:sp>
      <p:sp>
        <p:nvSpPr>
          <p:cNvPr id="3" name="Text Placeholder 2"/>
          <p:cNvSpPr>
            <a:spLocks noGrp="1"/>
          </p:cNvSpPr>
          <p:nvPr>
            <p:ph type="body" idx="1"/>
          </p:nvPr>
        </p:nvSpPr>
        <p:spPr/>
        <p:txBody>
          <a:bodyPr/>
          <a:lstStyle/>
          <a:p>
            <a:pPr algn="just"/>
            <a:r>
              <a:rPr lang="en-US" altLang="en-GB" sz="1800" b="1" dirty="0">
                <a:latin typeface="Cambria" panose="02040503050406030204" pitchFamily="18" charset="0"/>
                <a:cs typeface="Cambria" panose="02040503050406030204" pitchFamily="18" charset="0"/>
                <a:sym typeface="+mn-ea"/>
              </a:rPr>
              <a:t>Manual Subtitle Creation &amp; Timestamping:</a:t>
            </a:r>
            <a:r>
              <a:rPr lang="en-US" altLang="en-GB" sz="1800" dirty="0">
                <a:latin typeface="Cambria" panose="02040503050406030204" pitchFamily="18" charset="0"/>
                <a:cs typeface="Cambria" panose="02040503050406030204" pitchFamily="18" charset="0"/>
                <a:sym typeface="+mn-ea"/>
              </a:rPr>
              <a:t> Time-consuming and prone to errors in synchronization.</a:t>
            </a:r>
          </a:p>
          <a:p>
            <a:pPr lvl="1" algn="just"/>
            <a:r>
              <a:rPr lang="en-US" altLang="en-GB" sz="1800" dirty="0">
                <a:latin typeface="Cambria" panose="02040503050406030204" pitchFamily="18" charset="0"/>
                <a:cs typeface="Cambria" panose="02040503050406030204" pitchFamily="18" charset="0"/>
              </a:rPr>
              <a:t>Automated speech-to-text with heuristic timestamping enables accurate and efficient subtitle alignment with video content.</a:t>
            </a:r>
          </a:p>
          <a:p>
            <a:pPr lvl="1" algn="just"/>
            <a:endParaRPr lang="en-US" altLang="en-GB" sz="1800" b="1" dirty="0">
              <a:latin typeface="Cambria" panose="02040503050406030204" pitchFamily="18" charset="0"/>
              <a:cs typeface="Cambria" panose="02040503050406030204" pitchFamily="18" charset="0"/>
            </a:endParaRPr>
          </a:p>
          <a:p>
            <a:pPr algn="just"/>
            <a:r>
              <a:rPr lang="en-US" altLang="en-GB" sz="1800" b="1" dirty="0">
                <a:latin typeface="Cambria" panose="02040503050406030204" pitchFamily="18" charset="0"/>
                <a:cs typeface="Cambria" panose="02040503050406030204" pitchFamily="18" charset="0"/>
              </a:rPr>
              <a:t>Basic Video Processing Without AI-Based Synchronization:</a:t>
            </a:r>
            <a:r>
              <a:rPr lang="en-US" altLang="en-GB" sz="1800" dirty="0">
                <a:latin typeface="Cambria" panose="02040503050406030204" pitchFamily="18" charset="0"/>
                <a:cs typeface="Cambria" panose="02040503050406030204" pitchFamily="18" charset="0"/>
              </a:rPr>
              <a:t> Manually merging translated audio with video results in synchronization issues.</a:t>
            </a:r>
          </a:p>
          <a:p>
            <a:pPr lvl="1" algn="just"/>
            <a:r>
              <a:rPr lang="en-US" altLang="en-GB" sz="1800" dirty="0">
                <a:latin typeface="Cambria" panose="02040503050406030204" pitchFamily="18" charset="0"/>
                <a:cs typeface="Cambria" panose="02040503050406030204" pitchFamily="18" charset="0"/>
              </a:rPr>
              <a:t> </a:t>
            </a:r>
            <a:r>
              <a:rPr lang="en-US" altLang="en-GB" sz="1800" dirty="0" err="1">
                <a:latin typeface="Cambria" panose="02040503050406030204" pitchFamily="18" charset="0"/>
                <a:cs typeface="Cambria" panose="02040503050406030204" pitchFamily="18" charset="0"/>
              </a:rPr>
              <a:t>FFmpeg’s</a:t>
            </a:r>
            <a:r>
              <a:rPr lang="en-US" altLang="en-GB" sz="1800" dirty="0">
                <a:latin typeface="Cambria" panose="02040503050406030204" pitchFamily="18" charset="0"/>
                <a:cs typeface="Cambria" panose="02040503050406030204" pitchFamily="18" charset="0"/>
              </a:rPr>
              <a:t> </a:t>
            </a:r>
            <a:r>
              <a:rPr lang="en-US" altLang="en-GB" sz="1800" dirty="0" err="1">
                <a:latin typeface="Cambria" panose="02040503050406030204" pitchFamily="18" charset="0"/>
                <a:cs typeface="Cambria" panose="02040503050406030204" pitchFamily="18" charset="0"/>
              </a:rPr>
              <a:t>Muxing</a:t>
            </a:r>
            <a:r>
              <a:rPr lang="en-US" altLang="en-GB" sz="1800" dirty="0">
                <a:latin typeface="Cambria" panose="02040503050406030204" pitchFamily="18" charset="0"/>
                <a:cs typeface="Cambria" panose="02040503050406030204" pitchFamily="18" charset="0"/>
              </a:rPr>
              <a:t> algorithm ensures accurate merging of video, translated speech, and subtitles for a seamless viewing experience.</a:t>
            </a:r>
          </a:p>
          <a:p>
            <a:endParaRPr lang="en-US" altLang="en-GB" sz="1800" dirty="0">
              <a:latin typeface="Cambria" panose="02040503050406030204" pitchFamily="18" charset="0"/>
              <a:cs typeface="Cambria" panose="02040503050406030204" pitchFamily="18" charset="0"/>
            </a:endParaRPr>
          </a:p>
          <a:p>
            <a:pPr algn="just"/>
            <a:r>
              <a:rPr lang="en-US" altLang="en-GB" sz="1800" b="1" dirty="0">
                <a:latin typeface="Cambria" panose="02040503050406030204" pitchFamily="18" charset="0"/>
                <a:cs typeface="Cambria" panose="02040503050406030204" pitchFamily="18" charset="0"/>
              </a:rPr>
              <a:t>Direct YouTube Downloading Without Adaptive Streaming:</a:t>
            </a:r>
            <a:r>
              <a:rPr lang="en-US" altLang="en-GB" sz="1800" dirty="0">
                <a:latin typeface="Cambria" panose="02040503050406030204" pitchFamily="18" charset="0"/>
                <a:cs typeface="Cambria" panose="02040503050406030204" pitchFamily="18" charset="0"/>
              </a:rPr>
              <a:t> Can result in poor quality if network conditions fluctuate, leading to inconsistent video and audio quality.</a:t>
            </a:r>
          </a:p>
          <a:p>
            <a:pPr lvl="1" algn="just"/>
            <a:r>
              <a:rPr lang="en-US" altLang="en-GB" sz="1800" dirty="0">
                <a:latin typeface="Cambria" panose="02040503050406030204" pitchFamily="18" charset="0"/>
                <a:cs typeface="Cambria" panose="02040503050406030204" pitchFamily="18" charset="0"/>
              </a:rPr>
              <a:t>Adaptive Bitrate Streaming (ABR) with </a:t>
            </a:r>
            <a:r>
              <a:rPr lang="en-US" altLang="en-GB" sz="1800" dirty="0" err="1">
                <a:latin typeface="Cambria" panose="02040503050406030204" pitchFamily="18" charset="0"/>
                <a:cs typeface="Cambria" panose="02040503050406030204" pitchFamily="18" charset="0"/>
              </a:rPr>
              <a:t>yt_dlp</a:t>
            </a:r>
            <a:r>
              <a:rPr lang="en-US" altLang="en-GB" sz="1800" dirty="0">
                <a:latin typeface="Cambria" panose="02040503050406030204" pitchFamily="18" charset="0"/>
                <a:cs typeface="Cambria" panose="02040503050406030204" pitchFamily="18" charset="0"/>
              </a:rPr>
              <a:t> ensures the best-quality video and audio streams are downloaded dynamically based on available bandwidth.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Proposed Methods</a:t>
            </a:r>
          </a:p>
        </p:txBody>
      </p:sp>
      <p:sp>
        <p:nvSpPr>
          <p:cNvPr id="3" name="Text Placeholder 2"/>
          <p:cNvSpPr>
            <a:spLocks noGrp="1"/>
          </p:cNvSpPr>
          <p:nvPr>
            <p:ph type="body" idx="1"/>
          </p:nvPr>
        </p:nvSpPr>
        <p:spPr>
          <a:xfrm>
            <a:off x="812800" y="1143000"/>
            <a:ext cx="10668000" cy="4768850"/>
          </a:xfrm>
        </p:spPr>
        <p:txBody>
          <a:bodyPr>
            <a:normAutofit/>
          </a:bodyPr>
          <a:lstStyle/>
          <a:p>
            <a:pPr algn="just"/>
            <a:r>
              <a:rPr lang="en-US" altLang="en-GB" sz="1800" b="1">
                <a:latin typeface="Cambria" panose="02040503050406030204" pitchFamily="18" charset="0"/>
                <a:cs typeface="Cambria" panose="02040503050406030204" pitchFamily="18" charset="0"/>
                <a:sym typeface="+mn-ea"/>
              </a:rPr>
              <a:t>YouTube Video Downloading:</a:t>
            </a:r>
            <a:r>
              <a:rPr lang="en-US" altLang="en-GB" sz="1800">
                <a:latin typeface="Cambria" panose="02040503050406030204" pitchFamily="18" charset="0"/>
                <a:cs typeface="Cambria" panose="02040503050406030204" pitchFamily="18" charset="0"/>
                <a:sym typeface="+mn-ea"/>
              </a:rPr>
              <a:t> Uses Adaptive Bitrate Streaming (ABR) and yt_dlp’s video merging to download and process high-quality video and audio streams efficiently.</a:t>
            </a:r>
            <a:endParaRPr lang="en-US" altLang="en-GB" sz="1800">
              <a:latin typeface="Cambria" panose="02040503050406030204" pitchFamily="18" charset="0"/>
              <a:cs typeface="Cambria" panose="02040503050406030204" pitchFamily="18" charset="0"/>
            </a:endParaRPr>
          </a:p>
          <a:p>
            <a:pPr algn="just"/>
            <a:endParaRPr lang="en-US" altLang="en-GB" sz="1800" b="1">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sym typeface="+mn-ea"/>
              </a:rPr>
              <a:t>Audio Extraction from Video: </a:t>
            </a:r>
            <a:r>
              <a:rPr lang="en-US" altLang="en-GB" sz="1800">
                <a:latin typeface="Cambria" panose="02040503050406030204" pitchFamily="18" charset="0"/>
                <a:cs typeface="Cambria" panose="02040503050406030204" pitchFamily="18" charset="0"/>
                <a:sym typeface="+mn-ea"/>
              </a:rPr>
              <a:t>Uses FFmpeg’s PCM S16LE codec to extract raw audio from video files, enabling further processing like speech recognition and translation while preserving high-quality sound.</a:t>
            </a:r>
            <a:endParaRPr lang="en-US" altLang="en-GB" sz="1800">
              <a:latin typeface="Cambria" panose="02040503050406030204" pitchFamily="18" charset="0"/>
              <a:cs typeface="Cambria" panose="02040503050406030204" pitchFamily="18" charset="0"/>
            </a:endParaRPr>
          </a:p>
          <a:p>
            <a:pPr algn="just"/>
            <a:endParaRPr lang="en-US" altLang="en-GB" sz="1800" b="1">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rPr>
              <a:t>Automatic Speech Recognition (ASR):</a:t>
            </a:r>
            <a:r>
              <a:rPr lang="en-US" altLang="en-GB" sz="1800">
                <a:latin typeface="Cambria" panose="02040503050406030204" pitchFamily="18" charset="0"/>
                <a:cs typeface="Cambria" panose="02040503050406030204" pitchFamily="18" charset="0"/>
              </a:rPr>
              <a:t> ASR converts spoken language into text using Deep Neural Networks (DNNs), Hidden Markov Models (HMMs), and Seq2Seq models for accurate transcription, enabling applications like voice assistants, transcription, and dubbing.</a:t>
            </a:r>
          </a:p>
          <a:p>
            <a:pPr algn="just"/>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sym typeface="+mn-ea"/>
              </a:rPr>
              <a:t>Subtitling and Timestamping: </a:t>
            </a:r>
            <a:r>
              <a:rPr lang="en-US" altLang="en-GB" sz="1800">
                <a:latin typeface="Cambria" panose="02040503050406030204" pitchFamily="18" charset="0"/>
                <a:cs typeface="Cambria" panose="02040503050406030204" pitchFamily="18" charset="0"/>
                <a:sym typeface="+mn-ea"/>
              </a:rPr>
              <a:t>Subtitling and timestamping involve ”speech-to-text conversion, sentence segmentation, and time synchronization” to align subtitles with video. Rule-based or AI-driven methods ensure accurate timing for readability in multimedia content like films and lectures.</a:t>
            </a:r>
            <a:endParaRPr lang="en-US" altLang="en-GB" b="1"/>
          </a:p>
          <a:p>
            <a:pPr marL="76200" indent="0">
              <a:buNone/>
            </a:pP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Proposed Methods</a:t>
            </a:r>
          </a:p>
        </p:txBody>
      </p:sp>
      <p:sp>
        <p:nvSpPr>
          <p:cNvPr id="3" name="Text Placeholder 2"/>
          <p:cNvSpPr>
            <a:spLocks noGrp="1"/>
          </p:cNvSpPr>
          <p:nvPr>
            <p:ph type="body" idx="1"/>
          </p:nvPr>
        </p:nvSpPr>
        <p:spPr/>
        <p:txBody>
          <a:bodyPr/>
          <a:lstStyle/>
          <a:p>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sym typeface="+mn-ea"/>
              </a:rPr>
              <a:t>Neural Machine Translation (NMT):</a:t>
            </a:r>
            <a:r>
              <a:rPr lang="en-US" altLang="en-GB" sz="1800">
                <a:latin typeface="Cambria" panose="02040503050406030204" pitchFamily="18" charset="0"/>
                <a:cs typeface="Cambria" panose="02040503050406030204" pitchFamily="18" charset="0"/>
                <a:sym typeface="+mn-ea"/>
              </a:rPr>
              <a:t> NMT uses ”deep learning models like Transformer and Seq2Seq with attention” to translate text between languages. It improves accuracy by understanding context, making it ideal for low-resource language translation tasks.</a:t>
            </a:r>
            <a:endParaRPr lang="en-US" altLang="en-GB" sz="1800">
              <a:latin typeface="Cambria" panose="02040503050406030204" pitchFamily="18" charset="0"/>
              <a:cs typeface="Cambria" panose="02040503050406030204" pitchFamily="18" charset="0"/>
            </a:endParaRPr>
          </a:p>
          <a:p>
            <a:pPr algn="just"/>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sym typeface="+mn-ea"/>
              </a:rPr>
              <a:t>Text-to-Speech (TTS):</a:t>
            </a:r>
            <a:r>
              <a:rPr lang="en-US" altLang="en-GB" sz="1800">
                <a:latin typeface="Cambria" panose="02040503050406030204" pitchFamily="18" charset="0"/>
                <a:cs typeface="Cambria" panose="02040503050406030204" pitchFamily="18" charset="0"/>
                <a:sym typeface="+mn-ea"/>
              </a:rPr>
              <a:t> TTS converts text into natural-sounding speech using ”deep learning models like WaveNet, Tacotron, and FastSpeech”. It enhances accessibility, voice assistants, and dubbing by generating human-like, expressive speech synthesis.</a:t>
            </a:r>
            <a:endParaRPr lang="en-US" altLang="en-GB" sz="1800">
              <a:latin typeface="Cambria" panose="02040503050406030204" pitchFamily="18" charset="0"/>
              <a:cs typeface="Cambria" panose="02040503050406030204" pitchFamily="18" charset="0"/>
            </a:endParaRPr>
          </a:p>
          <a:p>
            <a:pPr algn="just"/>
            <a:endParaRPr lang="en-US" altLang="en-GB" sz="1800" b="1">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rPr>
              <a:t>Video Processing &amp; Merging Audio/Video:</a:t>
            </a:r>
            <a:r>
              <a:rPr lang="en-US" altLang="en-GB" sz="1800">
                <a:latin typeface="Cambria" panose="02040503050406030204" pitchFamily="18" charset="0"/>
                <a:cs typeface="Cambria" panose="02040503050406030204" pitchFamily="18" charset="0"/>
              </a:rPr>
              <a:t> Uses FFmpeg’s Muxing algorithm to combine video, translated audio, and subtitles into a single synchronized output, preserving media quality and ensuring seamless playback.</a:t>
            </a:r>
          </a:p>
          <a:p>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rPr>
              <a:t>Document Creation:</a:t>
            </a:r>
            <a:r>
              <a:rPr lang="en-US" altLang="en-GB" sz="1800">
                <a:latin typeface="Cambria" panose="02040503050406030204" pitchFamily="18" charset="0"/>
                <a:cs typeface="Cambria" panose="02040503050406030204" pitchFamily="18" charset="0"/>
              </a:rPr>
              <a:t> Uses Structured Text Processing algorithms in python-docx to format and generate translation documents, ensuring clear and organized multilingual content representation.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Modules</a:t>
            </a:r>
          </a:p>
        </p:txBody>
      </p:sp>
      <p:sp>
        <p:nvSpPr>
          <p:cNvPr id="3" name="Text Placeholder 2"/>
          <p:cNvSpPr>
            <a:spLocks noGrp="1"/>
          </p:cNvSpPr>
          <p:nvPr>
            <p:ph type="body" idx="1"/>
          </p:nvPr>
        </p:nvSpPr>
        <p:spPr>
          <a:xfrm>
            <a:off x="812800" y="762001"/>
            <a:ext cx="10668000" cy="4953000"/>
          </a:xfrm>
        </p:spPr>
        <p:txBody>
          <a:bodyPr>
            <a:noAutofit/>
          </a:bodyPr>
          <a:lstStyle/>
          <a:p>
            <a:pPr>
              <a:lnSpc>
                <a:spcPct val="200000"/>
              </a:lnSpc>
            </a:pPr>
            <a:r>
              <a:rPr lang="en-US" altLang="en-GB" sz="1700" b="1">
                <a:latin typeface="Cambria" panose="02040503050406030204" pitchFamily="18" charset="0"/>
                <a:cs typeface="Cambria" panose="02040503050406030204" pitchFamily="18" charset="0"/>
              </a:rPr>
              <a:t>FFmpeg : </a:t>
            </a:r>
            <a:r>
              <a:rPr lang="en-US" altLang="en-GB" sz="1700">
                <a:latin typeface="Cambria" panose="02040503050406030204" pitchFamily="18" charset="0"/>
                <a:cs typeface="Cambria" panose="02040503050406030204" pitchFamily="18" charset="0"/>
              </a:rPr>
              <a:t>Extracts audio from video, processes media, and merges translated audio with video.</a:t>
            </a:r>
          </a:p>
          <a:p>
            <a:pPr>
              <a:lnSpc>
                <a:spcPct val="200000"/>
              </a:lnSpc>
            </a:pPr>
            <a:r>
              <a:rPr lang="en-US" altLang="en-GB" sz="1700" b="1">
                <a:latin typeface="Cambria" panose="02040503050406030204" pitchFamily="18" charset="0"/>
                <a:cs typeface="Cambria" panose="02040503050406030204" pitchFamily="18" charset="0"/>
              </a:rPr>
              <a:t>SpeechRecognition: </a:t>
            </a:r>
            <a:r>
              <a:rPr lang="en-US" altLang="en-GB" sz="1700">
                <a:latin typeface="Cambria" panose="02040503050406030204" pitchFamily="18" charset="0"/>
                <a:cs typeface="Cambria" panose="02040503050406030204" pitchFamily="18" charset="0"/>
              </a:rPr>
              <a:t>Converts spoken language into text using ASR techniques.</a:t>
            </a:r>
          </a:p>
          <a:p>
            <a:pPr>
              <a:lnSpc>
                <a:spcPct val="200000"/>
              </a:lnSpc>
            </a:pPr>
            <a:r>
              <a:rPr lang="en-US" altLang="en-GB" sz="1700" b="1">
                <a:latin typeface="Cambria" panose="02040503050406030204" pitchFamily="18" charset="0"/>
                <a:cs typeface="Cambria" panose="02040503050406030204" pitchFamily="18" charset="0"/>
              </a:rPr>
              <a:t>Googletrans:</a:t>
            </a:r>
            <a:r>
              <a:rPr lang="en-US" altLang="en-GB" sz="1700">
                <a:latin typeface="Cambria" panose="02040503050406030204" pitchFamily="18" charset="0"/>
                <a:cs typeface="Cambria" panose="02040503050406030204" pitchFamily="18" charset="0"/>
              </a:rPr>
              <a:t> Translates extracted text into the target languages using NMT.</a:t>
            </a:r>
          </a:p>
          <a:p>
            <a:pPr>
              <a:lnSpc>
                <a:spcPct val="200000"/>
              </a:lnSpc>
            </a:pPr>
            <a:r>
              <a:rPr lang="en-US" altLang="en-GB" sz="1700" b="1">
                <a:latin typeface="Cambria" panose="02040503050406030204" pitchFamily="18" charset="0"/>
                <a:cs typeface="Cambria" panose="02040503050406030204" pitchFamily="18" charset="0"/>
              </a:rPr>
              <a:t>gTTS (Google Text-to-Speech):</a:t>
            </a:r>
            <a:r>
              <a:rPr lang="en-US" altLang="en-GB" sz="1700">
                <a:latin typeface="Cambria" panose="02040503050406030204" pitchFamily="18" charset="0"/>
                <a:cs typeface="Cambria" panose="02040503050406030204" pitchFamily="18" charset="0"/>
              </a:rPr>
              <a:t> Converts translated text into natural-sounding speech.</a:t>
            </a:r>
          </a:p>
          <a:p>
            <a:pPr>
              <a:lnSpc>
                <a:spcPct val="200000"/>
              </a:lnSpc>
            </a:pPr>
            <a:r>
              <a:rPr lang="en-US" altLang="en-GB" sz="1700" b="1">
                <a:latin typeface="Cambria" panose="02040503050406030204" pitchFamily="18" charset="0"/>
                <a:cs typeface="Cambria" panose="02040503050406030204" pitchFamily="18" charset="0"/>
              </a:rPr>
              <a:t>docx (python-docx):</a:t>
            </a:r>
            <a:r>
              <a:rPr lang="en-US" altLang="en-GB" sz="1700">
                <a:latin typeface="Cambria" panose="02040503050406030204" pitchFamily="18" charset="0"/>
                <a:cs typeface="Cambria" panose="02040503050406030204" pitchFamily="18" charset="0"/>
              </a:rPr>
              <a:t> Creates a structured document for translations.</a:t>
            </a:r>
          </a:p>
          <a:p>
            <a:pPr>
              <a:lnSpc>
                <a:spcPct val="200000"/>
              </a:lnSpc>
            </a:pPr>
            <a:r>
              <a:rPr lang="en-US" altLang="en-GB" sz="1700" b="1">
                <a:latin typeface="Cambria" panose="02040503050406030204" pitchFamily="18" charset="0"/>
                <a:cs typeface="Cambria" panose="02040503050406030204" pitchFamily="18" charset="0"/>
              </a:rPr>
              <a:t>docx (python-docx):</a:t>
            </a:r>
            <a:r>
              <a:rPr lang="en-US" altLang="en-GB" sz="1700">
                <a:latin typeface="Cambria" panose="02040503050406030204" pitchFamily="18" charset="0"/>
                <a:cs typeface="Cambria" panose="02040503050406030204" pitchFamily="18" charset="0"/>
              </a:rPr>
              <a:t> Creates a structured document for translations.</a:t>
            </a:r>
          </a:p>
          <a:p>
            <a:pPr>
              <a:lnSpc>
                <a:spcPct val="200000"/>
              </a:lnSpc>
            </a:pPr>
            <a:r>
              <a:rPr lang="en-US" altLang="en-GB" sz="1700" b="1">
                <a:latin typeface="Cambria" panose="02040503050406030204" pitchFamily="18" charset="0"/>
                <a:cs typeface="Cambria" panose="02040503050406030204" pitchFamily="18" charset="0"/>
              </a:rPr>
              <a:t>yt_dlp:</a:t>
            </a:r>
            <a:r>
              <a:rPr lang="en-US" altLang="en-GB" sz="1700">
                <a:latin typeface="Cambria" panose="02040503050406030204" pitchFamily="18" charset="0"/>
                <a:cs typeface="Cambria" panose="02040503050406030204" pitchFamily="18" charset="0"/>
              </a:rPr>
              <a:t> Downloads YouTube videos for processing.</a:t>
            </a:r>
          </a:p>
          <a:p>
            <a:pPr>
              <a:lnSpc>
                <a:spcPct val="200000"/>
              </a:lnSpc>
            </a:pPr>
            <a:r>
              <a:rPr lang="en-US" altLang="en-GB" sz="1700" b="1">
                <a:latin typeface="Cambria" panose="02040503050406030204" pitchFamily="18" charset="0"/>
                <a:cs typeface="Cambria" panose="02040503050406030204" pitchFamily="18" charset="0"/>
              </a:rPr>
              <a:t>Streamlit:</a:t>
            </a:r>
            <a:r>
              <a:rPr lang="en-US" altLang="en-GB" sz="1700">
                <a:latin typeface="Cambria" panose="02040503050406030204" pitchFamily="18" charset="0"/>
                <a:cs typeface="Cambria" panose="02040503050406030204" pitchFamily="18" charset="0"/>
              </a:rPr>
              <a:t> Provides a user-friendly web interface for translation and video processing.</a:t>
            </a:r>
          </a:p>
          <a:p>
            <a:pPr>
              <a:lnSpc>
                <a:spcPct val="200000"/>
              </a:lnSpc>
            </a:pPr>
            <a:r>
              <a:rPr lang="en-US" altLang="en-GB" sz="1700" b="1">
                <a:latin typeface="Cambria" panose="02040503050406030204" pitchFamily="18" charset="0"/>
                <a:cs typeface="Cambria" panose="02040503050406030204" pitchFamily="18" charset="0"/>
              </a:rPr>
              <a:t>OS: </a:t>
            </a:r>
            <a:r>
              <a:rPr lang="en-US" altLang="en-GB" sz="1700">
                <a:latin typeface="Cambria" panose="02040503050406030204" pitchFamily="18" charset="0"/>
                <a:cs typeface="Cambria" panose="02040503050406030204" pitchFamily="18" charset="0"/>
              </a:rPr>
              <a:t>Handles file management for saving and accessing media files.</a:t>
            </a:r>
          </a:p>
          <a:p>
            <a:endParaRPr lang="en-US" altLang="en-GB" sz="1500">
              <a:latin typeface="Cambria" panose="02040503050406030204" pitchFamily="18" charset="0"/>
              <a:cs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Compononets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Technology Stack Components:</a:t>
            </a:r>
          </a:p>
          <a:p>
            <a:pPr marL="495300" lvl="0" indent="-342900" algn="just" rtl="0">
              <a:spcBef>
                <a:spcPts val="0"/>
              </a:spcBef>
              <a:spcAft>
                <a:spcPts val="0"/>
              </a:spcAft>
              <a:buClr>
                <a:schemeClr val="dk1"/>
              </a:buClr>
              <a:buSzPct val="100000"/>
            </a:pPr>
            <a:r>
              <a:rPr lang="en-US" sz="1800" b="1" dirty="0">
                <a:latin typeface="Cambria" panose="02040503050406030204" pitchFamily="18" charset="0"/>
                <a:ea typeface="Cambria" panose="02040503050406030204" pitchFamily="18" charset="0"/>
              </a:rPr>
              <a:t>Language: </a:t>
            </a:r>
            <a:r>
              <a:rPr lang="en-US" sz="1800" dirty="0">
                <a:latin typeface="Cambria" panose="02040503050406030204" pitchFamily="18" charset="0"/>
                <a:ea typeface="Cambria" panose="02040503050406030204" pitchFamily="18" charset="0"/>
              </a:rPr>
              <a:t>Python, JavaScript</a:t>
            </a:r>
          </a:p>
          <a:p>
            <a:pPr marL="495300" lvl="0" indent="-342900" algn="just" rtl="0">
              <a:spcBef>
                <a:spcPts val="0"/>
              </a:spcBef>
              <a:spcAft>
                <a:spcPts val="0"/>
              </a:spcAft>
              <a:buClr>
                <a:schemeClr val="dk1"/>
              </a:buClr>
              <a:buSzPct val="100000"/>
            </a:pPr>
            <a:endParaRPr lang="en-US" sz="1800" b="1"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Google Cloud Text-to-Speech API:</a:t>
            </a:r>
            <a:r>
              <a:rPr lang="en-US" altLang="en-GB" sz="1800" dirty="0">
                <a:latin typeface="Cambria" panose="02040503050406030204" pitchFamily="18" charset="0"/>
                <a:ea typeface="Cambria" panose="02040503050406030204" pitchFamily="18" charset="0"/>
              </a:rPr>
              <a:t> Used to generate the audio for the translated text.</a:t>
            </a:r>
          </a:p>
          <a:p>
            <a:pPr marL="495300" lvl="0" indent="-342900" algn="just" rtl="0">
              <a:spcBef>
                <a:spcPts val="0"/>
              </a:spcBef>
              <a:spcAft>
                <a:spcPts val="0"/>
              </a:spcAft>
              <a:buClr>
                <a:schemeClr val="dk1"/>
              </a:buClr>
              <a:buSzPct val="100000"/>
            </a:pPr>
            <a:endParaRPr lang="en-US" altLang="en-GB" sz="1800"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Google Cloud Translate API:</a:t>
            </a:r>
            <a:r>
              <a:rPr lang="en-US" altLang="en-GB" sz="1800" dirty="0">
                <a:latin typeface="Cambria" panose="02040503050406030204" pitchFamily="18" charset="0"/>
                <a:ea typeface="Cambria" panose="02040503050406030204" pitchFamily="18" charset="0"/>
              </a:rPr>
              <a:t> Used to translate the transcribed text into a different language.</a:t>
            </a:r>
          </a:p>
          <a:p>
            <a:pPr marL="495300" lvl="0" indent="-342900" algn="just" rtl="0">
              <a:spcBef>
                <a:spcPts val="0"/>
              </a:spcBef>
              <a:spcAft>
                <a:spcPts val="0"/>
              </a:spcAft>
              <a:buClr>
                <a:schemeClr val="dk1"/>
              </a:buClr>
              <a:buSzPct val="100000"/>
            </a:pPr>
            <a:endParaRPr lang="en-US" altLang="en-GB" sz="1800"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Whisper ASR:</a:t>
            </a:r>
            <a:r>
              <a:rPr lang="en-US" altLang="en-GB" sz="1800" dirty="0">
                <a:latin typeface="Cambria" panose="02040503050406030204" pitchFamily="18" charset="0"/>
                <a:ea typeface="Cambria" panose="02040503050406030204" pitchFamily="18" charset="0"/>
              </a:rPr>
              <a:t> Used to transcribe the audio from the video file.</a:t>
            </a:r>
          </a:p>
          <a:p>
            <a:pPr marL="495300" lvl="0" indent="-342900" algn="just" rtl="0">
              <a:spcBef>
                <a:spcPts val="0"/>
              </a:spcBef>
              <a:spcAft>
                <a:spcPts val="0"/>
              </a:spcAft>
              <a:buClr>
                <a:schemeClr val="dk1"/>
              </a:buClr>
              <a:buSzPct val="100000"/>
            </a:pPr>
            <a:endParaRPr lang="en-US" altLang="en-GB" sz="1800"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Spacy:</a:t>
            </a:r>
            <a:r>
              <a:rPr lang="en-US" altLang="en-GB" sz="1800" dirty="0">
                <a:latin typeface="Cambria" panose="02040503050406030204" pitchFamily="18" charset="0"/>
                <a:ea typeface="Cambria" panose="02040503050406030204" pitchFamily="18" charset="0"/>
              </a:rPr>
              <a:t> Used for natural language processing tasks, such as tokenization and syllable counting.</a:t>
            </a:r>
          </a:p>
          <a:p>
            <a:pPr marL="495300" lvl="0" indent="-342900" algn="just" rtl="0">
              <a:spcBef>
                <a:spcPts val="0"/>
              </a:spcBef>
              <a:spcAft>
                <a:spcPts val="0"/>
              </a:spcAft>
              <a:buClr>
                <a:schemeClr val="dk1"/>
              </a:buClr>
              <a:buSzPct val="100000"/>
            </a:pPr>
            <a:endParaRPr lang="en-US" altLang="en-GB" sz="1800"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PyDub:</a:t>
            </a:r>
            <a:r>
              <a:rPr lang="en-US" altLang="en-GB" sz="1800" dirty="0">
                <a:latin typeface="Cambria" panose="02040503050406030204" pitchFamily="18" charset="0"/>
                <a:ea typeface="Cambria" panose="02040503050406030204" pitchFamily="18" charset="0"/>
              </a:rPr>
              <a:t> Used for manipulating audio files.</a:t>
            </a:r>
          </a:p>
          <a:p>
            <a:pPr marL="495300" lvl="0" indent="-342900" algn="just" rtl="0">
              <a:spcBef>
                <a:spcPts val="0"/>
              </a:spcBef>
              <a:spcAft>
                <a:spcPts val="0"/>
              </a:spcAft>
              <a:buClr>
                <a:schemeClr val="dk1"/>
              </a:buClr>
              <a:buSzPct val="100000"/>
            </a:pPr>
            <a:endParaRPr lang="en-US" altLang="en-GB" sz="1800"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MoviePy:</a:t>
            </a:r>
            <a:r>
              <a:rPr lang="en-US" altLang="en-GB" sz="1800" dirty="0">
                <a:latin typeface="Cambria" panose="02040503050406030204" pitchFamily="18" charset="0"/>
                <a:ea typeface="Cambria" panose="02040503050406030204" pitchFamily="18" charset="0"/>
              </a:rPr>
              <a:t> Used for extracting the audio from the video file.</a:t>
            </a:r>
          </a:p>
          <a:p>
            <a:pPr marL="152400" lvl="0" indent="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Hardware Requirements</a:t>
            </a:r>
          </a:p>
        </p:txBody>
      </p:sp>
      <p:sp>
        <p:nvSpPr>
          <p:cNvPr id="115" name="Google Shape;115;p17"/>
          <p:cNvSpPr txBox="1">
            <a:spLocks noGrp="1"/>
          </p:cNvSpPr>
          <p:nvPr>
            <p:ph type="body" idx="1"/>
          </p:nvPr>
        </p:nvSpPr>
        <p:spPr>
          <a:xfrm>
            <a:off x="812800" y="857885"/>
            <a:ext cx="10668000" cy="4953000"/>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Processor:</a:t>
            </a:r>
            <a:r>
              <a:rPr lang="en-US" altLang="en-GB" sz="1800" dirty="0">
                <a:latin typeface="Cambria" panose="02040503050406030204" pitchFamily="18" charset="0"/>
                <a:ea typeface="Cambria" panose="02040503050406030204" pitchFamily="18" charset="0"/>
              </a:rPr>
              <a:t> Intel Core i7/i9 or AMD Ryzen 9</a:t>
            </a:r>
          </a:p>
          <a:p>
            <a:pPr marL="495300" lvl="0" indent="-342900" algn="just" rtl="0">
              <a:lnSpc>
                <a:spcPct val="200000"/>
              </a:lnSpc>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RAM:</a:t>
            </a:r>
            <a:r>
              <a:rPr lang="en-US" altLang="en-GB" sz="1800" dirty="0">
                <a:latin typeface="Cambria" panose="02040503050406030204" pitchFamily="18" charset="0"/>
                <a:ea typeface="Cambria" panose="02040503050406030204" pitchFamily="18" charset="0"/>
              </a:rPr>
              <a:t> Minimum 8GB (32GB recommended for deep learning tasks)</a:t>
            </a:r>
          </a:p>
          <a:p>
            <a:pPr marL="495300" lvl="0" indent="-342900" algn="just" rtl="0">
              <a:lnSpc>
                <a:spcPct val="200000"/>
              </a:lnSpc>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GPU:</a:t>
            </a:r>
            <a:r>
              <a:rPr lang="en-US" altLang="en-GB" sz="1800" dirty="0">
                <a:latin typeface="Cambria" panose="02040503050406030204" pitchFamily="18" charset="0"/>
                <a:ea typeface="Cambria" panose="02040503050406030204" pitchFamily="18" charset="0"/>
              </a:rPr>
              <a:t> NVIDIA RTX 3060 or higher (for AI model training and inference)</a:t>
            </a:r>
          </a:p>
          <a:p>
            <a:pPr marL="495300" lvl="0" indent="-342900" algn="just" rtl="0">
              <a:lnSpc>
                <a:spcPct val="200000"/>
              </a:lnSpc>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Storage:</a:t>
            </a:r>
            <a:r>
              <a:rPr lang="en-US" altLang="en-GB" sz="1800" dirty="0">
                <a:latin typeface="Cambria" panose="02040503050406030204" pitchFamily="18" charset="0"/>
                <a:ea typeface="Cambria" panose="02040503050406030204" pitchFamily="18" charset="0"/>
              </a:rPr>
              <a:t> SSD (Minimum 500GB, NVMe recommended for faster video processing) or HDD (Minimum 1TB)</a:t>
            </a:r>
          </a:p>
          <a:p>
            <a:pPr marL="495300" lvl="0" indent="-342900" algn="just" rtl="0">
              <a:lnSpc>
                <a:spcPct val="200000"/>
              </a:lnSpc>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Audio Processing Hardware: </a:t>
            </a:r>
            <a:r>
              <a:rPr lang="en-US" altLang="en-GB" sz="1800" dirty="0">
                <a:latin typeface="Cambria" panose="02040503050406030204" pitchFamily="18" charset="0"/>
                <a:ea typeface="Cambria" panose="02040503050406030204" pitchFamily="18" charset="0"/>
              </a:rPr>
              <a:t>High-quality microphone and audio interface (for custom voice recording and editing)</a:t>
            </a:r>
          </a:p>
          <a:p>
            <a:pPr marL="495300" lvl="0" indent="-342900" algn="just" rtl="0">
              <a:lnSpc>
                <a:spcPct val="200000"/>
              </a:lnSpc>
              <a:spcBef>
                <a:spcPts val="0"/>
              </a:spcBef>
              <a:spcAft>
                <a:spcPts val="0"/>
              </a:spcAft>
              <a:buClr>
                <a:schemeClr val="dk1"/>
              </a:buClr>
              <a:buSzPct val="100000"/>
            </a:pPr>
            <a:r>
              <a:rPr lang="en-US" altLang="en-GB" sz="1800" b="1" dirty="0">
                <a:latin typeface="Cambria" panose="02040503050406030204" pitchFamily="18" charset="0"/>
                <a:ea typeface="Cambria" panose="02040503050406030204" pitchFamily="18" charset="0"/>
              </a:rPr>
              <a:t>Additional Peripherals:</a:t>
            </a:r>
            <a:r>
              <a:rPr lang="en-US" altLang="en-GB" sz="1800" dirty="0">
                <a:latin typeface="Cambria" panose="02040503050406030204" pitchFamily="18" charset="0"/>
                <a:ea typeface="Cambria" panose="02040503050406030204" pitchFamily="18" charset="0"/>
              </a:rPr>
              <a:t> Dual monitors for efficient workflow, graphics tablet </a:t>
            </a:r>
          </a:p>
          <a:p>
            <a:pPr marL="342900" lvl="0" indent="-190500" algn="just" rtl="0">
              <a:lnSpc>
                <a:spcPct val="200000"/>
              </a:lnSpc>
              <a:spcBef>
                <a:spcPts val="0"/>
              </a:spcBef>
              <a:spcAft>
                <a:spcPts val="0"/>
              </a:spcAft>
              <a:buClr>
                <a:schemeClr val="dk1"/>
              </a:buClr>
              <a:buSzPct val="100000"/>
              <a:buNone/>
            </a:pPr>
            <a:endParaRPr lang="en-US" altLang="en-GB" sz="18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graph with blue rectangles&#10;&#10;AI-generated content may be incorrect.">
            <a:extLst>
              <a:ext uri="{FF2B5EF4-FFF2-40B4-BE49-F238E27FC236}">
                <a16:creationId xmlns:a16="http://schemas.microsoft.com/office/drawing/2014/main" id="{F2635887-37C8-3D41-2B82-AEBB35A2C028}"/>
              </a:ext>
            </a:extLst>
          </p:cNvPr>
          <p:cNvPicPr>
            <a:picLocks noChangeAspect="1"/>
          </p:cNvPicPr>
          <p:nvPr/>
        </p:nvPicPr>
        <p:blipFill>
          <a:blip r:embed="rId3"/>
          <a:stretch>
            <a:fillRect/>
          </a:stretch>
        </p:blipFill>
        <p:spPr>
          <a:xfrm>
            <a:off x="6146800" y="1610503"/>
            <a:ext cx="5437237" cy="3885729"/>
          </a:xfrm>
          <a:prstGeom prst="rect">
            <a:avLst/>
          </a:prstGeom>
        </p:spPr>
      </p:pic>
      <p:sp>
        <p:nvSpPr>
          <p:cNvPr id="5" name="TextBox 4">
            <a:extLst>
              <a:ext uri="{FF2B5EF4-FFF2-40B4-BE49-F238E27FC236}">
                <a16:creationId xmlns:a16="http://schemas.microsoft.com/office/drawing/2014/main" id="{0C743CC7-F874-7E24-1E34-7D6AB685B227}"/>
              </a:ext>
            </a:extLst>
          </p:cNvPr>
          <p:cNvSpPr txBox="1"/>
          <p:nvPr/>
        </p:nvSpPr>
        <p:spPr>
          <a:xfrm>
            <a:off x="0" y="1612020"/>
            <a:ext cx="8681885" cy="2230995"/>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900" b="1" dirty="0">
                <a:effectLst/>
                <a:latin typeface="Cambria" panose="02040503050406030204" pitchFamily="18" charset="0"/>
                <a:ea typeface="Cambria" panose="02040503050406030204" pitchFamily="18" charset="0"/>
              </a:rPr>
              <a:t>Planning Phase</a:t>
            </a:r>
            <a:r>
              <a:rPr lang="en-IN" sz="1900" dirty="0">
                <a:effectLst/>
                <a:latin typeface="Cambria" panose="02040503050406030204" pitchFamily="18" charset="0"/>
                <a:ea typeface="Cambria" panose="02040503050406030204" pitchFamily="18" charset="0"/>
              </a:rPr>
              <a:t>: February 18, 2025 – February 2</a:t>
            </a:r>
            <a:r>
              <a:rPr lang="en-US" sz="1900" dirty="0">
                <a:effectLst/>
                <a:latin typeface="Cambria" panose="02040503050406030204" pitchFamily="18" charset="0"/>
                <a:ea typeface="Cambria" panose="02040503050406030204" pitchFamily="18" charset="0"/>
              </a:rPr>
              <a:t>3</a:t>
            </a:r>
            <a:r>
              <a:rPr lang="en-IN" sz="1900" dirty="0">
                <a:effectLst/>
                <a:latin typeface="Cambria" panose="02040503050406030204" pitchFamily="18" charset="0"/>
                <a:ea typeface="Cambria" panose="02040503050406030204" pitchFamily="18" charset="0"/>
              </a:rPr>
              <a:t>, 2025</a:t>
            </a:r>
          </a:p>
          <a:p>
            <a:pPr marL="342900" lvl="0" indent="-342900" algn="just">
              <a:lnSpc>
                <a:spcPct val="150000"/>
              </a:lnSpc>
              <a:buSzPts val="1000"/>
              <a:buFont typeface="Symbol" panose="05050102010706020507" pitchFamily="18" charset="2"/>
              <a:buChar char=""/>
              <a:tabLst>
                <a:tab pos="457200" algn="l"/>
              </a:tabLst>
            </a:pPr>
            <a:r>
              <a:rPr lang="en-IN" sz="1900" b="1" dirty="0">
                <a:effectLst/>
                <a:latin typeface="Cambria" panose="02040503050406030204" pitchFamily="18" charset="0"/>
                <a:ea typeface="Cambria" panose="02040503050406030204" pitchFamily="18" charset="0"/>
              </a:rPr>
              <a:t>Research Phase</a:t>
            </a:r>
            <a:r>
              <a:rPr lang="en-IN" sz="1900" dirty="0">
                <a:effectLst/>
                <a:latin typeface="Cambria" panose="02040503050406030204" pitchFamily="18" charset="0"/>
                <a:ea typeface="Cambria" panose="02040503050406030204" pitchFamily="18" charset="0"/>
              </a:rPr>
              <a:t>: February 2</a:t>
            </a:r>
            <a:r>
              <a:rPr lang="en-US" sz="1900" dirty="0">
                <a:effectLst/>
                <a:latin typeface="Cambria" panose="02040503050406030204" pitchFamily="18" charset="0"/>
                <a:ea typeface="Cambria" panose="02040503050406030204" pitchFamily="18" charset="0"/>
              </a:rPr>
              <a:t>5</a:t>
            </a:r>
            <a:r>
              <a:rPr lang="en-IN" sz="1900" dirty="0">
                <a:effectLst/>
                <a:latin typeface="Cambria" panose="02040503050406030204" pitchFamily="18" charset="0"/>
                <a:ea typeface="Cambria" panose="02040503050406030204" pitchFamily="18" charset="0"/>
              </a:rPr>
              <a:t>, 2025 – </a:t>
            </a:r>
            <a:r>
              <a:rPr lang="en-US" sz="1900" dirty="0">
                <a:effectLst/>
                <a:latin typeface="Cambria" panose="02040503050406030204" pitchFamily="18" charset="0"/>
                <a:ea typeface="Cambria" panose="02040503050406030204" pitchFamily="18" charset="0"/>
              </a:rPr>
              <a:t>March  2</a:t>
            </a:r>
            <a:r>
              <a:rPr lang="en-IN" sz="1900" dirty="0">
                <a:effectLst/>
                <a:latin typeface="Cambria" panose="02040503050406030204" pitchFamily="18" charset="0"/>
                <a:ea typeface="Cambria" panose="02040503050406030204" pitchFamily="18" charset="0"/>
              </a:rPr>
              <a:t>, 2025</a:t>
            </a:r>
          </a:p>
          <a:p>
            <a:pPr marL="342900" lvl="0" indent="-342900" algn="just">
              <a:lnSpc>
                <a:spcPct val="150000"/>
              </a:lnSpc>
              <a:buSzPts val="1000"/>
              <a:buFont typeface="Symbol" panose="05050102010706020507" pitchFamily="18" charset="2"/>
              <a:buChar char=""/>
              <a:tabLst>
                <a:tab pos="457200" algn="l"/>
              </a:tabLst>
            </a:pPr>
            <a:r>
              <a:rPr lang="en-IN" sz="1900" b="1" dirty="0">
                <a:effectLst/>
                <a:latin typeface="Cambria" panose="02040503050406030204" pitchFamily="18" charset="0"/>
                <a:ea typeface="Cambria" panose="02040503050406030204" pitchFamily="18" charset="0"/>
              </a:rPr>
              <a:t>Design Phase</a:t>
            </a:r>
            <a:r>
              <a:rPr lang="en-IN" sz="1900" dirty="0">
                <a:effectLst/>
                <a:latin typeface="Cambria" panose="02040503050406030204" pitchFamily="18" charset="0"/>
                <a:ea typeface="Cambria" panose="02040503050406030204" pitchFamily="18" charset="0"/>
              </a:rPr>
              <a:t>: March </a:t>
            </a:r>
            <a:r>
              <a:rPr lang="en-US" sz="1900" dirty="0">
                <a:effectLst/>
                <a:latin typeface="Cambria" panose="02040503050406030204" pitchFamily="18" charset="0"/>
                <a:ea typeface="Cambria" panose="02040503050406030204" pitchFamily="18" charset="0"/>
              </a:rPr>
              <a:t>3</a:t>
            </a:r>
            <a:r>
              <a:rPr lang="en-IN" sz="1900" dirty="0">
                <a:effectLst/>
                <a:latin typeface="Cambria" panose="02040503050406030204" pitchFamily="18" charset="0"/>
                <a:ea typeface="Cambria" panose="02040503050406030204" pitchFamily="18" charset="0"/>
              </a:rPr>
              <a:t>, 2025 – March 1</a:t>
            </a:r>
            <a:r>
              <a:rPr lang="en-US" sz="1900" dirty="0">
                <a:effectLst/>
                <a:latin typeface="Cambria" panose="02040503050406030204" pitchFamily="18" charset="0"/>
                <a:ea typeface="Cambria" panose="02040503050406030204" pitchFamily="18" charset="0"/>
              </a:rPr>
              <a:t>6</a:t>
            </a:r>
            <a:r>
              <a:rPr lang="en-IN" sz="1900" dirty="0">
                <a:effectLst/>
                <a:latin typeface="Cambria" panose="02040503050406030204" pitchFamily="18" charset="0"/>
                <a:ea typeface="Cambria" panose="02040503050406030204" pitchFamily="18" charset="0"/>
              </a:rPr>
              <a:t>, 2025</a:t>
            </a:r>
          </a:p>
          <a:p>
            <a:pPr marL="342900" lvl="0" indent="-342900" algn="just">
              <a:lnSpc>
                <a:spcPct val="150000"/>
              </a:lnSpc>
              <a:buSzPts val="1000"/>
              <a:buFont typeface="Symbol" panose="05050102010706020507" pitchFamily="18" charset="2"/>
              <a:buChar char=""/>
              <a:tabLst>
                <a:tab pos="457200" algn="l"/>
              </a:tabLst>
            </a:pPr>
            <a:r>
              <a:rPr lang="en-IN" sz="1900" b="1" dirty="0">
                <a:effectLst/>
                <a:latin typeface="Cambria" panose="02040503050406030204" pitchFamily="18" charset="0"/>
                <a:ea typeface="Cambria" panose="02040503050406030204" pitchFamily="18" charset="0"/>
              </a:rPr>
              <a:t>Development Phase</a:t>
            </a:r>
            <a:r>
              <a:rPr lang="en-IN" sz="1900" dirty="0">
                <a:effectLst/>
                <a:latin typeface="Cambria" panose="02040503050406030204" pitchFamily="18" charset="0"/>
                <a:ea typeface="Cambria" panose="02040503050406030204" pitchFamily="18" charset="0"/>
              </a:rPr>
              <a:t>: March 1</a:t>
            </a:r>
            <a:r>
              <a:rPr lang="en-US" sz="1900" dirty="0">
                <a:effectLst/>
                <a:latin typeface="Cambria" panose="02040503050406030204" pitchFamily="18" charset="0"/>
                <a:ea typeface="Cambria" panose="02040503050406030204" pitchFamily="18" charset="0"/>
              </a:rPr>
              <a:t>7</a:t>
            </a:r>
            <a:r>
              <a:rPr lang="en-IN" sz="1900" dirty="0">
                <a:effectLst/>
                <a:latin typeface="Cambria" panose="02040503050406030204" pitchFamily="18" charset="0"/>
                <a:ea typeface="Cambria" panose="02040503050406030204" pitchFamily="18" charset="0"/>
              </a:rPr>
              <a:t>, 2025 – April 19, 2025</a:t>
            </a:r>
          </a:p>
          <a:p>
            <a:pPr marL="342900" lvl="0" indent="-342900" algn="just">
              <a:lnSpc>
                <a:spcPct val="150000"/>
              </a:lnSpc>
              <a:buSzPts val="1000"/>
              <a:buFont typeface="Symbol" panose="05050102010706020507" pitchFamily="18" charset="2"/>
              <a:buChar char=""/>
              <a:tabLst>
                <a:tab pos="457200" algn="l"/>
              </a:tabLst>
            </a:pPr>
            <a:r>
              <a:rPr lang="en-IN" sz="1900" b="1" dirty="0">
                <a:effectLst/>
                <a:latin typeface="Cambria" panose="02040503050406030204" pitchFamily="18" charset="0"/>
                <a:ea typeface="Cambria" panose="02040503050406030204" pitchFamily="18" charset="0"/>
              </a:rPr>
              <a:t>Testing Phase</a:t>
            </a:r>
            <a:r>
              <a:rPr lang="en-IN" sz="1900" dirty="0">
                <a:effectLst/>
                <a:latin typeface="Cambria" panose="02040503050406030204" pitchFamily="18" charset="0"/>
                <a:ea typeface="Cambria" panose="02040503050406030204" pitchFamily="18" charset="0"/>
              </a:rPr>
              <a:t>: April 20, 2025 – April 26, 2025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447B-9916-614E-7BD7-935166ED8CCF}"/>
              </a:ext>
            </a:extLst>
          </p:cNvPr>
          <p:cNvSpPr>
            <a:spLocks noGrp="1"/>
          </p:cNvSpPr>
          <p:nvPr>
            <p:ph type="title"/>
          </p:nvPr>
        </p:nvSpPr>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B32E83AF-56DF-31C1-D1A6-5F09940D2A76}"/>
              </a:ext>
            </a:extLst>
          </p:cNvPr>
          <p:cNvSpPr>
            <a:spLocks noGrp="1"/>
          </p:cNvSpPr>
          <p:nvPr>
            <p:ph type="body" idx="1"/>
          </p:nvPr>
        </p:nvSpPr>
        <p:spPr/>
        <p:txBody>
          <a:bodyPr/>
          <a:lstStyle/>
          <a:p>
            <a:pPr marL="76200" indent="0">
              <a:buNone/>
            </a:pPr>
            <a:r>
              <a:rPr lang="en-US" sz="1600" dirty="0">
                <a:effectLst/>
                <a:latin typeface="Times New Roman" panose="02020603050405020304" pitchFamily="18" charset="0"/>
                <a:ea typeface="Times New Roman" panose="02020603050405020304" pitchFamily="18" charset="0"/>
              </a:rPr>
              <a:t>The UI presents a "Software for dubbing of videos" interface. Users can drag and drop or browse a video file (max 200MB, MP4, MOV, MP3/4) or enter a YouTube URL. Users choose target Indian languages through a dropdown before they click "Translate &amp; Subtitle."</a:t>
            </a:r>
            <a:endParaRPr lang="en-IN" sz="1600" dirty="0">
              <a:effectLst/>
              <a:latin typeface="Times New Roman" panose="02020603050405020304" pitchFamily="18" charset="0"/>
              <a:ea typeface="Times New Roman" panose="02020603050405020304" pitchFamily="18" charset="0"/>
            </a:endParaRPr>
          </a:p>
          <a:p>
            <a:pPr marL="76200" indent="0">
              <a:buNone/>
            </a:pPr>
            <a:endParaRPr lang="en-IN" dirty="0"/>
          </a:p>
        </p:txBody>
      </p:sp>
      <p:pic>
        <p:nvPicPr>
          <p:cNvPr id="5" name="Picture 4" descr="A screenshot of a computer">
            <a:extLst>
              <a:ext uri="{FF2B5EF4-FFF2-40B4-BE49-F238E27FC236}">
                <a16:creationId xmlns:a16="http://schemas.microsoft.com/office/drawing/2014/main" id="{B22E697E-5DE2-E20B-F0C4-DB01844303B1}"/>
              </a:ext>
            </a:extLst>
          </p:cNvPr>
          <p:cNvPicPr>
            <a:picLocks noChangeAspect="1"/>
          </p:cNvPicPr>
          <p:nvPr/>
        </p:nvPicPr>
        <p:blipFill>
          <a:blip r:embed="rId2"/>
          <a:stretch>
            <a:fillRect/>
          </a:stretch>
        </p:blipFill>
        <p:spPr>
          <a:xfrm>
            <a:off x="2720258" y="2048020"/>
            <a:ext cx="6535174" cy="3851335"/>
          </a:xfrm>
          <a:prstGeom prst="rect">
            <a:avLst/>
          </a:prstGeom>
        </p:spPr>
      </p:pic>
    </p:spTree>
    <p:extLst>
      <p:ext uri="{BB962C8B-B14F-4D97-AF65-F5344CB8AC3E}">
        <p14:creationId xmlns:p14="http://schemas.microsoft.com/office/powerpoint/2010/main" val="365776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C683-C2B0-25FC-3F1C-73BF3EB8796D}"/>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AECA7D34-8A62-FF2E-3D02-66E538B7B2D8}"/>
              </a:ext>
            </a:extLst>
          </p:cNvPr>
          <p:cNvSpPr>
            <a:spLocks noGrp="1"/>
          </p:cNvSpPr>
          <p:nvPr>
            <p:ph type="body" idx="1"/>
          </p:nvPr>
        </p:nvSpPr>
        <p:spPr/>
        <p:txBody>
          <a:bodyPr/>
          <a:lstStyle/>
          <a:p>
            <a:pPr marL="76200" indent="0">
              <a:buNone/>
            </a:pPr>
            <a:r>
              <a:rPr lang="en-US" sz="1600" dirty="0">
                <a:effectLst/>
                <a:latin typeface="Times New Roman" panose="02020603050405020304" pitchFamily="18" charset="0"/>
                <a:ea typeface="Times New Roman" panose="02020603050405020304" pitchFamily="18" charset="0"/>
              </a:rPr>
              <a:t>The interface has been designed to allow users to upload video files (200MB maximum in MP4, MOV, MPEG4 formats) or input a YouTube URL. It also provides selection of target Indian languages through clickable tags (hi, </a:t>
            </a:r>
            <a:r>
              <a:rPr lang="en-US" sz="1600" dirty="0" err="1">
                <a:effectLst/>
                <a:latin typeface="Times New Roman" panose="02020603050405020304" pitchFamily="18" charset="0"/>
                <a:ea typeface="Times New Roman" panose="02020603050405020304" pitchFamily="18" charset="0"/>
              </a:rPr>
              <a:t>gu</a:t>
            </a:r>
            <a:r>
              <a:rPr lang="en-US" sz="1600" dirty="0">
                <a:effectLst/>
                <a:latin typeface="Times New Roman" panose="02020603050405020304" pitchFamily="18" charset="0"/>
                <a:ea typeface="Times New Roman" panose="02020603050405020304" pitchFamily="18" charset="0"/>
              </a:rPr>
              <a:t>, pa, </a:t>
            </a:r>
            <a:r>
              <a:rPr lang="en-US" sz="1600" dirty="0" err="1">
                <a:effectLst/>
                <a:latin typeface="Times New Roman" panose="02020603050405020304" pitchFamily="18" charset="0"/>
                <a:ea typeface="Times New Roman" panose="02020603050405020304" pitchFamily="18" charset="0"/>
              </a:rPr>
              <a:t>mr</a:t>
            </a:r>
            <a:r>
              <a:rPr lang="en-US" sz="1600" dirty="0">
                <a:effectLst/>
                <a:latin typeface="Times New Roman" panose="02020603050405020304" pitchFamily="18" charset="0"/>
                <a:ea typeface="Times New Roman" panose="02020603050405020304" pitchFamily="18" charset="0"/>
              </a:rPr>
              <a:t>, etc.). An announcement for the event is given, and a "Translate &amp; Subtitle" button starts the process of dubbing. The software intends to make video dubbing into Indian languages easier.</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descr="A screenshot of a computer">
            <a:extLst>
              <a:ext uri="{FF2B5EF4-FFF2-40B4-BE49-F238E27FC236}">
                <a16:creationId xmlns:a16="http://schemas.microsoft.com/office/drawing/2014/main" id="{5ADB64F7-F19B-5725-0CAD-3E1F49417C41}"/>
              </a:ext>
            </a:extLst>
          </p:cNvPr>
          <p:cNvPicPr>
            <a:picLocks noChangeAspect="1"/>
          </p:cNvPicPr>
          <p:nvPr/>
        </p:nvPicPr>
        <p:blipFill>
          <a:blip r:embed="rId2"/>
          <a:stretch>
            <a:fillRect/>
          </a:stretch>
        </p:blipFill>
        <p:spPr>
          <a:xfrm>
            <a:off x="2879868" y="2347719"/>
            <a:ext cx="6177280" cy="3630295"/>
          </a:xfrm>
          <a:prstGeom prst="rect">
            <a:avLst/>
          </a:prstGeom>
        </p:spPr>
      </p:pic>
    </p:spTree>
    <p:extLst>
      <p:ext uri="{BB962C8B-B14F-4D97-AF65-F5344CB8AC3E}">
        <p14:creationId xmlns:p14="http://schemas.microsoft.com/office/powerpoint/2010/main" val="132551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A84A-E55B-EF04-0D5E-B0969A660372}"/>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980016C0-0950-D26E-BA35-BC8C4835A41A}"/>
              </a:ext>
            </a:extLst>
          </p:cNvPr>
          <p:cNvSpPr>
            <a:spLocks noGrp="1"/>
          </p:cNvSpPr>
          <p:nvPr>
            <p:ph type="body" idx="1"/>
          </p:nvPr>
        </p:nvSpPr>
        <p:spPr/>
        <p:txBody>
          <a:bodyPr/>
          <a:lstStyle/>
          <a:p>
            <a:pPr marL="76200" indent="0">
              <a:buNone/>
            </a:pPr>
            <a:r>
              <a:rPr lang="en-US" sz="1600" dirty="0">
                <a:effectLst/>
                <a:latin typeface="Times New Roman" panose="02020603050405020304" pitchFamily="18" charset="0"/>
                <a:ea typeface="Times New Roman" panose="02020603050405020304" pitchFamily="18" charset="0"/>
              </a:rPr>
              <a:t>The screenshot shows a UI for video dubbing software. Users are able to upload a video file (with certain size and format restrictions) or paste a YouTube URL, as demonstrated with a particular link pasted. Various target Indian languages (Hindi, Gujarati, Punjabi, etc.) are chosen through clickable tags. A notice reading "Exclusive Book Launch Event" is also apparent, indicating possible integration or advertisement within the platform. Lastly, a "Translate &amp; Subtitle" button launches the dubbing process.</a:t>
            </a:r>
            <a:endParaRPr lang="en-IN" sz="1600" dirty="0">
              <a:effectLst/>
              <a:latin typeface="Times New Roman" panose="02020603050405020304" pitchFamily="18" charset="0"/>
              <a:ea typeface="Times New Roman" panose="02020603050405020304" pitchFamily="18" charset="0"/>
            </a:endParaRPr>
          </a:p>
          <a:p>
            <a:pPr marL="76200" indent="0">
              <a:buNone/>
            </a:pPr>
            <a:endParaRPr lang="en-IN" dirty="0"/>
          </a:p>
        </p:txBody>
      </p:sp>
      <p:pic>
        <p:nvPicPr>
          <p:cNvPr id="5" name="Picture 4" descr="A screenshot of a computer&#10;&#10;AI-generated content may be incorrect.">
            <a:extLst>
              <a:ext uri="{FF2B5EF4-FFF2-40B4-BE49-F238E27FC236}">
                <a16:creationId xmlns:a16="http://schemas.microsoft.com/office/drawing/2014/main" id="{DB15ADC4-85FB-84FF-C90B-AD88F12E2357}"/>
              </a:ext>
            </a:extLst>
          </p:cNvPr>
          <p:cNvPicPr>
            <a:picLocks noChangeAspect="1"/>
          </p:cNvPicPr>
          <p:nvPr/>
        </p:nvPicPr>
        <p:blipFill>
          <a:blip r:embed="rId2"/>
          <a:stretch>
            <a:fillRect/>
          </a:stretch>
        </p:blipFill>
        <p:spPr>
          <a:xfrm>
            <a:off x="2556387" y="2388892"/>
            <a:ext cx="6833419" cy="3707109"/>
          </a:xfrm>
          <a:prstGeom prst="rect">
            <a:avLst/>
          </a:prstGeom>
        </p:spPr>
      </p:pic>
    </p:spTree>
    <p:extLst>
      <p:ext uri="{BB962C8B-B14F-4D97-AF65-F5344CB8AC3E}">
        <p14:creationId xmlns:p14="http://schemas.microsoft.com/office/powerpoint/2010/main" val="65559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a:t>
            </a:r>
            <a:r>
              <a:rPr lang="en-US" altLang="en-GB" dirty="0">
                <a:latin typeface="Cambria" panose="02040503050406030204" pitchFamily="18" charset="0"/>
                <a:ea typeface="Cambria" panose="02040503050406030204" pitchFamily="18" charset="0"/>
              </a:rPr>
              <a:t> PCS-103</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69645"/>
            <a:ext cx="10668000" cy="5268595"/>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700" b="1" dirty="0">
                <a:latin typeface="Cambria" panose="02040503050406030204" pitchFamily="18" charset="0"/>
                <a:ea typeface="Cambria" panose="02040503050406030204" pitchFamily="18" charset="0"/>
                <a:cs typeface="Cambria" panose="02040503050406030204" pitchFamily="18" charset="0"/>
              </a:rPr>
              <a:t>Organization: </a:t>
            </a:r>
            <a:r>
              <a:rPr lang="en-US" altLang="en-GB" sz="1700" b="1" dirty="0">
                <a:latin typeface="Cambria" panose="02040503050406030204" pitchFamily="18" charset="0"/>
                <a:ea typeface="Cambria" panose="02040503050406030204" pitchFamily="18" charset="0"/>
                <a:cs typeface="Cambria" panose="02040503050406030204" pitchFamily="18" charset="0"/>
              </a:rPr>
              <a:t>Ministry of Commerce and Industries</a:t>
            </a:r>
          </a:p>
          <a:p>
            <a:pPr marL="342900" lvl="0" indent="-190500" algn="just">
              <a:lnSpc>
                <a:spcPct val="200000"/>
              </a:lnSpc>
              <a:spcBef>
                <a:spcPts val="0"/>
              </a:spcBef>
              <a:buNone/>
            </a:pPr>
            <a:r>
              <a:rPr lang="en-US" sz="1700" b="1" dirty="0">
                <a:latin typeface="Cambria" panose="02040503050406030204" pitchFamily="18" charset="0"/>
                <a:ea typeface="Cambria" panose="02040503050406030204" pitchFamily="18" charset="0"/>
                <a:cs typeface="Cambria" panose="02040503050406030204" pitchFamily="18" charset="0"/>
              </a:rPr>
              <a:t>Category (Hardware / Software / Both) : Software</a:t>
            </a:r>
          </a:p>
          <a:p>
            <a:pPr marL="342900" lvl="0" indent="-190500" algn="just">
              <a:lnSpc>
                <a:spcPct val="200000"/>
              </a:lnSpc>
              <a:spcBef>
                <a:spcPts val="0"/>
              </a:spcBef>
              <a:buNone/>
            </a:pPr>
            <a:r>
              <a:rPr lang="en-US" sz="1700" b="1" dirty="0">
                <a:latin typeface="Cambria" panose="02040503050406030204" pitchFamily="18" charset="0"/>
                <a:ea typeface="Cambria" panose="02040503050406030204" pitchFamily="18" charset="0"/>
                <a:cs typeface="Cambria" panose="02040503050406030204" pitchFamily="18" charset="0"/>
              </a:rPr>
              <a:t>Problem Description: </a:t>
            </a:r>
            <a:r>
              <a:rPr lang="en-US" altLang="en-GB" sz="1700" b="1" dirty="0">
                <a:latin typeface="Cambria" panose="02040503050406030204" pitchFamily="18" charset="0"/>
                <a:ea typeface="Cambria" panose="02040503050406030204" pitchFamily="18" charset="0"/>
                <a:cs typeface="Cambria" panose="02040503050406030204" pitchFamily="18" charset="0"/>
              </a:rPr>
              <a:t>CIPAM is engaged in the creation of promotional and awareness videos on Intellectual Property in India. A software that can be used for dubbing of videos from English to other Indian regional languages would help in mass outreach of such videos for public awareness. The software must produce a voiceover (in a human like voice) in Indian vernacular languages like Hindi, Marathi, Bengali, Gujarati, Tamil, Telugu, etc. as well as text supers that is dubbed from English to other Indian regional languages. The translated voiceover must also be in simple language, easy to understand and must not be colloquial in nature.</a:t>
            </a:r>
            <a:endParaRPr lang="en-US" sz="1700" b="1" dirty="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DA9F-CBD3-66F1-032E-6D80773DE1BF}"/>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B9D9B134-CA42-3D90-7AF4-76B1B80B33DA}"/>
              </a:ext>
            </a:extLst>
          </p:cNvPr>
          <p:cNvSpPr>
            <a:spLocks noGrp="1"/>
          </p:cNvSpPr>
          <p:nvPr>
            <p:ph type="body" idx="1"/>
          </p:nvPr>
        </p:nvSpPr>
        <p:spPr/>
        <p:txBody>
          <a:bodyPr/>
          <a:lstStyle/>
          <a:p>
            <a:pPr marL="76200" indent="0">
              <a:buNone/>
            </a:pPr>
            <a:r>
              <a:rPr lang="en-US" sz="1600" dirty="0">
                <a:effectLst/>
                <a:latin typeface="Times New Roman" panose="02020603050405020304" pitchFamily="18" charset="0"/>
                <a:ea typeface="Times New Roman" panose="02020603050405020304" pitchFamily="18" charset="0"/>
              </a:rPr>
              <a:t>This image is the screen of a video dubbing software after processing. The user first could upload a video file or insert a YouTube URL. A notice for an "Exclusive Book Launch Event" was displayed. The user chose "</a:t>
            </a:r>
            <a:r>
              <a:rPr lang="en-US" sz="1600" dirty="0" err="1">
                <a:effectLst/>
                <a:latin typeface="Times New Roman" panose="02020603050405020304" pitchFamily="18" charset="0"/>
                <a:ea typeface="Times New Roman" panose="02020603050405020304" pitchFamily="18" charset="0"/>
              </a:rPr>
              <a:t>kn</a:t>
            </a:r>
            <a:r>
              <a:rPr lang="en-US" sz="1600" dirty="0">
                <a:effectLst/>
                <a:latin typeface="Times New Roman" panose="02020603050405020304" pitchFamily="18" charset="0"/>
                <a:ea typeface="Times New Roman" panose="02020603050405020304" pitchFamily="18" charset="0"/>
              </a:rPr>
              <a:t>" (Kannada) as the target language and clicked "Translate &amp; Subtitle". The interface now shows two green success messages: "Video translated successfully for language: </a:t>
            </a:r>
            <a:r>
              <a:rPr lang="en-US" sz="1600" dirty="0" err="1">
                <a:effectLst/>
                <a:latin typeface="Times New Roman" panose="02020603050405020304" pitchFamily="18" charset="0"/>
                <a:ea typeface="Times New Roman" panose="02020603050405020304" pitchFamily="18" charset="0"/>
              </a:rPr>
              <a:t>kn</a:t>
            </a:r>
            <a:r>
              <a:rPr lang="en-US" sz="1600" dirty="0">
                <a:effectLst/>
                <a:latin typeface="Times New Roman" panose="02020603050405020304" pitchFamily="18" charset="0"/>
                <a:ea typeface="Times New Roman" panose="02020603050405020304" pitchFamily="18" charset="0"/>
              </a:rPr>
              <a:t>" and "Processing Completed!" Below these, there are two download options: "Download Translated Video" and "Download Translation Document." This shows the software has successfully dubbed the input video into Kannada, and the user can now download the translated video and possibly a separate translation document.</a:t>
            </a:r>
            <a:endParaRPr lang="en-IN" sz="1600" dirty="0">
              <a:effectLst/>
              <a:latin typeface="Times New Roman" panose="02020603050405020304" pitchFamily="18" charset="0"/>
              <a:ea typeface="Times New Roman" panose="02020603050405020304" pitchFamily="18" charset="0"/>
            </a:endParaRPr>
          </a:p>
          <a:p>
            <a:pPr marL="76200" indent="0">
              <a:buNone/>
            </a:pPr>
            <a:endParaRPr lang="en-IN" dirty="0"/>
          </a:p>
        </p:txBody>
      </p:sp>
      <p:pic>
        <p:nvPicPr>
          <p:cNvPr id="5" name="Picture 4" descr="A screenshot of a computer&#10;&#10;AI-generated content may be incorrect.">
            <a:extLst>
              <a:ext uri="{FF2B5EF4-FFF2-40B4-BE49-F238E27FC236}">
                <a16:creationId xmlns:a16="http://schemas.microsoft.com/office/drawing/2014/main" id="{7C4544BC-9114-63A1-B335-6424EB2D6682}"/>
              </a:ext>
            </a:extLst>
          </p:cNvPr>
          <p:cNvPicPr>
            <a:picLocks noChangeAspect="1"/>
          </p:cNvPicPr>
          <p:nvPr/>
        </p:nvPicPr>
        <p:blipFill>
          <a:blip r:embed="rId2"/>
          <a:stretch>
            <a:fillRect/>
          </a:stretch>
        </p:blipFill>
        <p:spPr>
          <a:xfrm>
            <a:off x="2507224" y="2807189"/>
            <a:ext cx="6567561" cy="3288812"/>
          </a:xfrm>
          <a:prstGeom prst="rect">
            <a:avLst/>
          </a:prstGeom>
        </p:spPr>
      </p:pic>
    </p:spTree>
    <p:extLst>
      <p:ext uri="{BB962C8B-B14F-4D97-AF65-F5344CB8AC3E}">
        <p14:creationId xmlns:p14="http://schemas.microsoft.com/office/powerpoint/2010/main" val="400601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09C7-A622-6F32-B620-CA3874E4597B}"/>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C3882AC0-384F-3A05-FA8F-D0B2B8EA7EFB}"/>
              </a:ext>
            </a:extLst>
          </p:cNvPr>
          <p:cNvSpPr>
            <a:spLocks noGrp="1"/>
          </p:cNvSpPr>
          <p:nvPr>
            <p:ph type="body" idx="1"/>
          </p:nvPr>
        </p:nvSpPr>
        <p:spPr/>
        <p:txBody>
          <a:bodyPr/>
          <a:lstStyle/>
          <a:p>
            <a:pPr marL="76200" indent="0">
              <a:buNone/>
            </a:pPr>
            <a:r>
              <a:rPr lang="en-US" sz="1800" dirty="0">
                <a:effectLst/>
                <a:latin typeface="Times New Roman" panose="02020603050405020304" pitchFamily="18" charset="0"/>
                <a:ea typeface="Times New Roman" panose="02020603050405020304" pitchFamily="18" charset="0"/>
              </a:rPr>
              <a:t>This screenshot displays the transcript of another dubbed video. It is the dubbed transcript from English to Kannada of an </a:t>
            </a:r>
            <a:r>
              <a:rPr lang="en-US" sz="1800" dirty="0" err="1">
                <a:effectLst/>
                <a:latin typeface="Times New Roman" panose="02020603050405020304" pitchFamily="18" charset="0"/>
                <a:ea typeface="Times New Roman" panose="02020603050405020304" pitchFamily="18" charset="0"/>
              </a:rPr>
              <a:t>individul’s</a:t>
            </a:r>
            <a:r>
              <a:rPr lang="en-US" sz="1800" dirty="0">
                <a:effectLst/>
                <a:latin typeface="Times New Roman" panose="02020603050405020304" pitchFamily="18" charset="0"/>
                <a:ea typeface="Times New Roman" panose="02020603050405020304" pitchFamily="18" charset="0"/>
              </a:rPr>
              <a:t> insight on RCB’s 2025 auction and naming Rajat Patidar as the franchise’s Captain.</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pic>
        <p:nvPicPr>
          <p:cNvPr id="5" name="Picture 4" descr="A screenshot of a text&#10;&#10;AI-generated content may be incorrect.">
            <a:extLst>
              <a:ext uri="{FF2B5EF4-FFF2-40B4-BE49-F238E27FC236}">
                <a16:creationId xmlns:a16="http://schemas.microsoft.com/office/drawing/2014/main" id="{0CA23E1D-98DE-CB7E-A432-908189F38E8C}"/>
              </a:ext>
            </a:extLst>
          </p:cNvPr>
          <p:cNvPicPr>
            <a:picLocks noChangeAspect="1"/>
          </p:cNvPicPr>
          <p:nvPr/>
        </p:nvPicPr>
        <p:blipFill>
          <a:blip r:embed="rId2"/>
          <a:stretch>
            <a:fillRect/>
          </a:stretch>
        </p:blipFill>
        <p:spPr>
          <a:xfrm>
            <a:off x="1946787" y="1824764"/>
            <a:ext cx="7226281" cy="4271237"/>
          </a:xfrm>
          <a:prstGeom prst="rect">
            <a:avLst/>
          </a:prstGeom>
        </p:spPr>
      </p:pic>
    </p:spTree>
    <p:extLst>
      <p:ext uri="{BB962C8B-B14F-4D97-AF65-F5344CB8AC3E}">
        <p14:creationId xmlns:p14="http://schemas.microsoft.com/office/powerpoint/2010/main" val="2511702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894716"/>
            <a:ext cx="10668000" cy="4953000"/>
          </a:xfrm>
          <a:prstGeom prst="rect">
            <a:avLst/>
          </a:prstGeom>
          <a:noFill/>
          <a:ln>
            <a:noFill/>
          </a:ln>
        </p:spPr>
        <p:txBody>
          <a:bodyPr spcFirstLastPara="1" wrap="square" lIns="91425" tIns="45700" rIns="91425" bIns="45700" anchor="t" anchorCtr="0">
            <a:noAutofit/>
          </a:bodyPr>
          <a:lstStyle/>
          <a:p>
            <a:pPr marL="495300" indent="-342900">
              <a:lnSpc>
                <a:spcPct val="150000"/>
              </a:lnSpc>
              <a:spcBef>
                <a:spcPts val="0"/>
              </a:spcBef>
              <a:buFont typeface="Wingdings" panose="05000000000000000000" charset="0"/>
              <a:buChar char="Ø"/>
            </a:pPr>
            <a:r>
              <a:rPr lang="en-US" altLang="en-GB" sz="1500" dirty="0">
                <a:latin typeface="Cambria" panose="02040503050406030204" pitchFamily="18" charset="0"/>
                <a:ea typeface="Cambria" panose="02040503050406030204" pitchFamily="18" charset="0"/>
              </a:rPr>
              <a:t>Real Time Machine Translation System between Indian Languages (2022) </a:t>
            </a:r>
          </a:p>
          <a:p>
            <a:pPr marL="495300" indent="-342900">
              <a:lnSpc>
                <a:spcPct val="150000"/>
              </a:lnSpc>
              <a:spcBef>
                <a:spcPts val="0"/>
              </a:spcBef>
              <a:buFont typeface="Wingdings" panose="05000000000000000000" charset="0"/>
              <a:buChar char="Ø"/>
            </a:pPr>
            <a:r>
              <a:rPr lang="en-US" altLang="en-GB" sz="1500" dirty="0">
                <a:latin typeface="Cambria" panose="02040503050406030204" pitchFamily="18" charset="0"/>
                <a:ea typeface="Cambria" panose="02040503050406030204" pitchFamily="18" charset="0"/>
              </a:rPr>
              <a:t>Neural Machine Translation for Low-Resourced Indian Languages (2020)</a:t>
            </a:r>
          </a:p>
          <a:p>
            <a:pPr marL="495300" indent="-342900">
              <a:lnSpc>
                <a:spcPct val="150000"/>
              </a:lnSpc>
              <a:spcBef>
                <a:spcPts val="0"/>
              </a:spcBef>
              <a:buFont typeface="Wingdings" panose="05000000000000000000" charset="0"/>
              <a:buChar char="Ø"/>
            </a:pPr>
            <a:r>
              <a:rPr lang="en-US" altLang="en-GB" sz="1500">
                <a:latin typeface="Cambria" panose="02040503050406030204" pitchFamily="18" charset="0"/>
                <a:cs typeface="Cambria" panose="02040503050406030204" pitchFamily="18" charset="0"/>
                <a:sym typeface="+mn-ea"/>
              </a:rPr>
              <a:t>Statistical Machine Translation for Indic Languages (2023)</a:t>
            </a:r>
            <a:endParaRPr lang="en-US" altLang="en-GB" sz="1500" b="1" dirty="0">
              <a:latin typeface="Cambria" panose="02040503050406030204" pitchFamily="18" charset="0"/>
              <a:ea typeface="Cambria" panose="02040503050406030204" pitchFamily="18" charset="0"/>
            </a:endParaRPr>
          </a:p>
          <a:p>
            <a:pPr marL="495300" indent="-342900">
              <a:lnSpc>
                <a:spcPct val="150000"/>
              </a:lnSpc>
              <a:spcBef>
                <a:spcPts val="0"/>
              </a:spcBef>
              <a:buFont typeface="Wingdings" panose="05000000000000000000" charset="0"/>
              <a:buChar char="Ø"/>
            </a:pPr>
            <a:r>
              <a:rPr lang="en-US" altLang="en-GB" sz="1500" dirty="0">
                <a:latin typeface="Cambria" panose="02040503050406030204" pitchFamily="18" charset="0"/>
                <a:ea typeface="Cambria" panose="02040503050406030204" pitchFamily="18" charset="0"/>
              </a:rPr>
              <a:t>Vemula, V. V. B., Narne, P. K., Kudaravalli, M., Tharimela, P., &amp; Prahallad, K. (2010). ANUVAADHAK: A Two-way, Indian Language Speech-to-Speech Translation System for Local Travel Information Assistance. International Journal of Engineering Science and Technology, 2(8), 3865-3873.</a:t>
            </a:r>
          </a:p>
          <a:p>
            <a:pPr marL="495300" indent="-342900">
              <a:lnSpc>
                <a:spcPct val="150000"/>
              </a:lnSpc>
              <a:spcBef>
                <a:spcPts val="0"/>
              </a:spcBef>
              <a:buFont typeface="Wingdings" panose="05000000000000000000" charset="0"/>
              <a:buChar char="Ø"/>
            </a:pPr>
            <a:r>
              <a:rPr lang="en-US" altLang="en-GB" sz="1500" dirty="0">
                <a:latin typeface="Cambria" panose="02040503050406030204" pitchFamily="18" charset="0"/>
                <a:ea typeface="Cambria" panose="02040503050406030204" pitchFamily="18" charset="0"/>
              </a:rPr>
              <a:t>Mhaskar, S., Bhat, V., Batheja, A., Deoghare, S., Choudhary, P., &amp; Bhattacharyya, P. (2023). VAKTA-SETU: A Speech-to-Speech Machine Translation Service in Select Indic Languages. arXiv preprint arXiv:2305.12518. </a:t>
            </a:r>
          </a:p>
          <a:p>
            <a:pPr marL="495300" indent="-342900">
              <a:lnSpc>
                <a:spcPct val="150000"/>
              </a:lnSpc>
              <a:spcBef>
                <a:spcPts val="0"/>
              </a:spcBef>
              <a:buFont typeface="Wingdings" panose="05000000000000000000" charset="0"/>
              <a:buChar char="Ø"/>
            </a:pPr>
            <a:r>
              <a:rPr lang="en-US" altLang="en-GB" sz="1500">
                <a:latin typeface="Cambria" panose="02040503050406030204" pitchFamily="18" charset="0"/>
                <a:cs typeface="Cambria" panose="02040503050406030204" pitchFamily="18" charset="0"/>
                <a:sym typeface="+mn-ea"/>
              </a:rPr>
              <a:t>Das, S. B., Biradar, A., Mishra, T. K., &amp; Patra, B. K. (2022). Improving Multilingual Neural Machine Translation System for Indic Languages. arXiv preprint arXiv:2209.13279. </a:t>
            </a:r>
          </a:p>
          <a:p>
            <a:pPr marL="495300" indent="-342900">
              <a:lnSpc>
                <a:spcPct val="150000"/>
              </a:lnSpc>
              <a:spcBef>
                <a:spcPts val="0"/>
              </a:spcBef>
              <a:buFont typeface="Wingdings" panose="05000000000000000000" charset="0"/>
              <a:buChar char="Ø"/>
            </a:pPr>
            <a:r>
              <a:rPr lang="en-US" altLang="en-GB" sz="1500">
                <a:latin typeface="Cambria" panose="02040503050406030204" pitchFamily="18" charset="0"/>
                <a:cs typeface="Cambria" panose="02040503050406030204" pitchFamily="18" charset="0"/>
                <a:sym typeface="+mn-ea"/>
              </a:rPr>
              <a:t>Choudhary, H., Rao, S., &amp; Rohilla, R. (2020). Neural Machine Translation for Low-Resourced Indian Languages. ACL Anthology.</a:t>
            </a:r>
          </a:p>
          <a:p>
            <a:pPr marL="495300" indent="-342900">
              <a:lnSpc>
                <a:spcPct val="150000"/>
              </a:lnSpc>
              <a:spcBef>
                <a:spcPts val="0"/>
              </a:spcBef>
              <a:buFont typeface="Wingdings" panose="05000000000000000000" charset="0"/>
              <a:buChar char="Ø"/>
            </a:pPr>
            <a:r>
              <a:rPr lang="en-US" altLang="en-GB" sz="1500">
                <a:latin typeface="Cambria" panose="02040503050406030204" pitchFamily="18" charset="0"/>
                <a:cs typeface="Cambria" panose="02040503050406030204" pitchFamily="18" charset="0"/>
                <a:sym typeface="+mn-ea"/>
              </a:rPr>
              <a:t>Gala, J., Chitale, P. A., Raghavan, A. K., Gumma, V., Doddapaneni, S., Kumar, A., Nawale, J., Sujatha, A., Puduppully, R., Raghavan, V., Kumar, P., Khapra, M. M., Dabre, R., &amp; Kunchukuttan, A. (2023). IndicTrans2: Towards High-Quality and Accessible Machine Translation Models for all 22 Scheduled Indian Languages. arXiv preprint arXiv:2305.16307. </a:t>
            </a:r>
            <a:endParaRPr lang="en-US" altLang="en-GB" sz="1100" dirty="0">
              <a:latin typeface="Cambria" panose="02040503050406030204" pitchFamily="18" charset="0"/>
              <a:ea typeface="Cambria" panose="02040503050406030204" pitchFamily="18" charset="0"/>
              <a:cs typeface="Cambria" panose="020405030504060302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ctr">
              <a:spcBef>
                <a:spcPts val="0"/>
              </a:spcBef>
              <a:buSzPct val="100000"/>
              <a:buFont typeface="Arial" panose="020B0604020202020204"/>
              <a:buNone/>
            </a:pPr>
            <a:r>
              <a:rPr lang="en-US" sz="4800" b="1" dirty="0">
                <a:solidFill>
                  <a:schemeClr val="accent2">
                    <a:lumMod val="75000"/>
                  </a:schemeClr>
                </a:solidFill>
                <a:latin typeface="Cambria" panose="02040503050406030204" pitchFamily="18" charset="0"/>
                <a:ea typeface="Cambria" panose="02040503050406030204" pitchFamily="18" charset="0"/>
                <a:hlinkClick r:id="rId3"/>
              </a:rPr>
              <a:t>Github Link</a:t>
            </a:r>
            <a:endParaRPr lang="en-US" sz="4800"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Literature Survey</a:t>
            </a:r>
          </a:p>
        </p:txBody>
      </p:sp>
      <p:sp>
        <p:nvSpPr>
          <p:cNvPr id="3" name="Text Placeholder 2"/>
          <p:cNvSpPr>
            <a:spLocks noGrp="1"/>
          </p:cNvSpPr>
          <p:nvPr>
            <p:ph type="body" idx="1"/>
          </p:nvPr>
        </p:nvSpPr>
        <p:spPr/>
        <p:txBody>
          <a:bodyPr>
            <a:normAutofit lnSpcReduction="10000"/>
          </a:bodyPr>
          <a:lstStyle/>
          <a:p>
            <a:pPr marL="76200" indent="0" algn="just">
              <a:buNone/>
            </a:pPr>
            <a:r>
              <a:rPr lang="en-US" altLang="en-GB" sz="1800" b="1">
                <a:latin typeface="Cambria" panose="02040503050406030204" pitchFamily="18" charset="0"/>
                <a:cs typeface="Cambria" panose="02040503050406030204" pitchFamily="18" charset="0"/>
              </a:rPr>
              <a:t>Real Time Machine Translation System between Indian Languages (2022) : </a:t>
            </a:r>
            <a:r>
              <a:rPr lang="en-US" altLang="en-GB" sz="1800">
                <a:latin typeface="Cambria" panose="02040503050406030204" pitchFamily="18" charset="0"/>
                <a:cs typeface="Cambria" panose="02040503050406030204" pitchFamily="18" charset="0"/>
              </a:rPr>
              <a:t>This paper presents a real-time machine translation system for Indian languages, addressing linguistic diversity and computational challenges. It employs neural machine translation (NMT) techniques optimized for low-resource languages. The study evaluates translation quality, latency, and scalability, highlighting improvements in fluency and accuracy. The system facilitates seamless cross-lingual communication in India.</a:t>
            </a:r>
          </a:p>
          <a:p>
            <a:pPr marL="76200" indent="0">
              <a:buNone/>
            </a:pPr>
            <a:endParaRPr lang="en-US" altLang="en-GB" sz="1800">
              <a:latin typeface="Cambria" panose="02040503050406030204" pitchFamily="18" charset="0"/>
              <a:cs typeface="Cambria" panose="02040503050406030204" pitchFamily="18" charset="0"/>
            </a:endParaRPr>
          </a:p>
          <a:p>
            <a:pPr marL="76200" indent="0" algn="just">
              <a:buNone/>
            </a:pPr>
            <a:r>
              <a:rPr lang="en-US" altLang="en-GB" sz="1800" b="1">
                <a:latin typeface="Cambria" panose="02040503050406030204" pitchFamily="18" charset="0"/>
                <a:cs typeface="Cambria" panose="02040503050406030204" pitchFamily="18" charset="0"/>
              </a:rPr>
              <a:t>Neural Machine Translation for Low-Resourced Indian Languages (2020): </a:t>
            </a:r>
            <a:r>
              <a:rPr lang="en-US" altLang="en-GB" sz="1800">
                <a:latin typeface="Cambria" panose="02040503050406030204" pitchFamily="18" charset="0"/>
                <a:cs typeface="Cambria" panose="02040503050406030204" pitchFamily="18" charset="0"/>
              </a:rPr>
              <a:t>The paper explores neural machine translation (NMT) techniques for low-resource Indian languages, addressing challenges like data scarcity and linguistic diversity. It investigates transfer learning, multilingual models, and synthetic data augmentation to improve translation quality. The study highlights the effectiveness of transformer-based architectures in enhancing translation accuracy for underrepresented Indian languages.</a:t>
            </a:r>
            <a:endParaRPr lang="en-US" altLang="en-GB" sz="1800" b="1" u="sng">
              <a:latin typeface="Cambria" panose="02040503050406030204" pitchFamily="18" charset="0"/>
              <a:cs typeface="Cambria" panose="02040503050406030204" pitchFamily="18" charset="0"/>
            </a:endParaRPr>
          </a:p>
          <a:p>
            <a:pPr marL="76200" indent="0">
              <a:buNone/>
            </a:pPr>
            <a:endParaRPr lang="en-US" altLang="en-GB" sz="1800" b="1" u="sng">
              <a:latin typeface="Cambria" panose="02040503050406030204" pitchFamily="18" charset="0"/>
              <a:cs typeface="Cambria" panose="02040503050406030204" pitchFamily="18" charset="0"/>
            </a:endParaRPr>
          </a:p>
          <a:p>
            <a:pPr marL="76200" indent="0" algn="just">
              <a:buNone/>
            </a:pPr>
            <a:r>
              <a:rPr lang="en-US" altLang="en-GB" sz="1800" b="1">
                <a:latin typeface="Cambria" panose="02040503050406030204" pitchFamily="18" charset="0"/>
                <a:cs typeface="Cambria" panose="02040503050406030204" pitchFamily="18" charset="0"/>
              </a:rPr>
              <a:t>Statistical Machine Translation for Indic Languages (2023): </a:t>
            </a:r>
            <a:r>
              <a:rPr lang="en-US" altLang="en-GB" sz="1800">
                <a:latin typeface="Cambria" panose="02040503050406030204" pitchFamily="18" charset="0"/>
                <a:cs typeface="Cambria" panose="02040503050406030204" pitchFamily="18" charset="0"/>
              </a:rPr>
              <a:t>The paper "Statistical Machine Translation for Indic Languages (2023)"explores statistical machine translation (SMT) approaches tailored for Indic languages. It discusses language-specific challenges, such as morphological richness and word-order variations. The study evaluates SMT models, compares them with neural machine translation (NMT), and suggests optimizations to improve translation accuracy for low-resource Indian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Literature Survey</a:t>
            </a:r>
          </a:p>
        </p:txBody>
      </p:sp>
      <p:sp>
        <p:nvSpPr>
          <p:cNvPr id="3" name="Text Placeholder 2"/>
          <p:cNvSpPr>
            <a:spLocks noGrp="1"/>
          </p:cNvSpPr>
          <p:nvPr>
            <p:ph type="body" idx="1"/>
          </p:nvPr>
        </p:nvSpPr>
        <p:spPr/>
        <p:txBody>
          <a:bodyPr>
            <a:normAutofit/>
          </a:bodyPr>
          <a:lstStyle/>
          <a:p>
            <a:pPr marL="76200" indent="0" algn="just">
              <a:buNone/>
            </a:pPr>
            <a:r>
              <a:rPr lang="en-US" altLang="en-GB" sz="1800" b="1">
                <a:latin typeface="Cambria" panose="02040503050406030204" pitchFamily="18" charset="0"/>
                <a:cs typeface="Cambria" panose="02040503050406030204" pitchFamily="18" charset="0"/>
              </a:rPr>
              <a:t>Vemula, V. V. B., Narne, P. K., Kudaravalli, M., Tharimela, P., &amp; Prahallad, K. (2010). ANUVAADHAK: A Two-way, Indian Language Speech-to-Speech Translation System for Local Travel Information Assistance. International Journal of Engineering Science and Technology, 2(8), 3865-3873. : </a:t>
            </a:r>
            <a:r>
              <a:rPr lang="en-US" altLang="en-GB" sz="1800">
                <a:latin typeface="Cambria" panose="02040503050406030204" pitchFamily="18" charset="0"/>
                <a:cs typeface="Cambria" panose="02040503050406030204" pitchFamily="18" charset="0"/>
              </a:rPr>
              <a:t>The ANUVAADHAK system presents a two-way speech-to-speech translation framework for Indian languages, focusing on local travel assistance. It integrates automatic speech recognition (ASR), machine translation (MT), and text-to-speech (TTS) synthesis. The study highlights challenges in Indian language translation, including syntax variations and phonetic diversity, emphasizing real-time usability in travel contexts.</a:t>
            </a:r>
          </a:p>
          <a:p>
            <a:pPr marL="76200" indent="0" algn="just">
              <a:buNone/>
            </a:pPr>
            <a:endParaRPr lang="en-US" altLang="en-GB" sz="1800">
              <a:latin typeface="Cambria" panose="02040503050406030204" pitchFamily="18" charset="0"/>
              <a:cs typeface="Cambria" panose="02040503050406030204" pitchFamily="18" charset="0"/>
            </a:endParaRPr>
          </a:p>
          <a:p>
            <a:pPr marL="76200" indent="0" algn="just">
              <a:buNone/>
            </a:pPr>
            <a:r>
              <a:rPr lang="en-US" altLang="en-GB" sz="1800" b="1">
                <a:latin typeface="Cambria" panose="02040503050406030204" pitchFamily="18" charset="0"/>
                <a:cs typeface="Cambria" panose="02040503050406030204" pitchFamily="18" charset="0"/>
              </a:rPr>
              <a:t>Mhaskar, S., Bhat, V., Batheja, A., Deoghare, S., Choudhary, P., &amp; Bhattacharyya, P. (2023). VAKTA-SETU: A Speech-to-Speech Machine Translation Service in Select Indic Languages. arXiv preprint arXiv:2305.12518. :</a:t>
            </a:r>
            <a:r>
              <a:rPr lang="en-US" altLang="en-GB" sz="1800">
                <a:latin typeface="Cambria" panose="02040503050406030204" pitchFamily="18" charset="0"/>
                <a:cs typeface="Cambria" panose="02040503050406030204" pitchFamily="18" charset="0"/>
              </a:rPr>
              <a:t> Mhaskar et al. (2023) present ”VAKTA-SETU”, a speech-to-speech machine translation system for select Indic languages. The study focuses on overcoming linguistic challenges in Indian languages through deep learning models. It integrates automatic speech recognition (ASR), neural machine translation (NMT), and text-to-speech (TTS) synthesis, improving accessibility and real-time multilingual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Literature Survey</a:t>
            </a:r>
          </a:p>
        </p:txBody>
      </p:sp>
      <p:sp>
        <p:nvSpPr>
          <p:cNvPr id="3" name="Text Placeholder 2"/>
          <p:cNvSpPr>
            <a:spLocks noGrp="1"/>
          </p:cNvSpPr>
          <p:nvPr>
            <p:ph type="body" idx="1"/>
          </p:nvPr>
        </p:nvSpPr>
        <p:spPr>
          <a:xfrm>
            <a:off x="812800" y="952500"/>
            <a:ext cx="10668000" cy="5329555"/>
          </a:xfrm>
        </p:spPr>
        <p:txBody>
          <a:bodyPr>
            <a:noAutofit/>
          </a:bodyPr>
          <a:lstStyle/>
          <a:p>
            <a:pPr marL="76200" indent="0" algn="just">
              <a:buNone/>
            </a:pPr>
            <a:r>
              <a:rPr lang="en-US" altLang="en-GB" sz="1800" b="1">
                <a:latin typeface="Cambria" panose="02040503050406030204" pitchFamily="18" charset="0"/>
                <a:cs typeface="Cambria" panose="02040503050406030204" pitchFamily="18" charset="0"/>
              </a:rPr>
              <a:t>Das, S. B., Biradar, A., Mishra, T. K., &amp; Patra, B. K. (2022). Improving Multilingual Neural Machine Translation System for Indic Languages. arXiv preprint arXiv:2209.13279. : </a:t>
            </a:r>
            <a:r>
              <a:rPr lang="en-US" altLang="en-GB" sz="1800">
                <a:latin typeface="Cambria" panose="02040503050406030204" pitchFamily="18" charset="0"/>
                <a:cs typeface="Cambria" panose="02040503050406030204" pitchFamily="18" charset="0"/>
              </a:rPr>
              <a:t>Das et al. (2022) explore advancements in multilingual neural machine translation (MNMT) for Indic languages, addressing low-resource challenges. They enhance translation quality through novel data augmentation, improved training strategies, and architecture refinements. Their study demonstrates significant performance gains, emphasizing the importance of linguistic diversity and transfer learning in MNMT systems.</a:t>
            </a:r>
          </a:p>
          <a:p>
            <a:pPr marL="76200" indent="0">
              <a:buNone/>
            </a:pPr>
            <a:endParaRPr lang="en-US" altLang="en-GB" sz="1800">
              <a:latin typeface="Cambria" panose="02040503050406030204" pitchFamily="18" charset="0"/>
              <a:cs typeface="Cambria" panose="02040503050406030204" pitchFamily="18" charset="0"/>
            </a:endParaRPr>
          </a:p>
          <a:p>
            <a:pPr marL="76200" indent="0" algn="just">
              <a:buNone/>
            </a:pPr>
            <a:r>
              <a:rPr lang="en-US" altLang="en-GB" sz="1800" b="1">
                <a:latin typeface="Cambria" panose="02040503050406030204" pitchFamily="18" charset="0"/>
                <a:cs typeface="Cambria" panose="02040503050406030204" pitchFamily="18" charset="0"/>
              </a:rPr>
              <a:t>Choudhary, H., Rao, S., &amp; Rohilla, R. (2020). Neural Machine Translation for Low-Resourced Indian Languages. ACL Anthology. : </a:t>
            </a:r>
            <a:r>
              <a:rPr lang="en-US" altLang="en-GB" sz="1800">
                <a:latin typeface="Cambria" panose="02040503050406030204" pitchFamily="18" charset="0"/>
                <a:cs typeface="Cambria" panose="02040503050406030204" pitchFamily="18" charset="0"/>
              </a:rPr>
              <a:t>Choudhary, Rao, and Rohilla (2020) explore neural machine translation (NMT) techniques for low-resourced Indian languages. The paper discusses challenges such as data scarcity and linguistic diversity, proposing optimized training strategies to enhance translation accuracy. Their findings highlight the importance of multilingual models and transfer learning in improving NMT performance for Indian languages.</a:t>
            </a:r>
          </a:p>
          <a:p>
            <a:pPr marL="76200" indent="0" algn="just">
              <a:buNone/>
            </a:pPr>
            <a:endParaRPr lang="en-US" altLang="en-GB" sz="1800">
              <a:latin typeface="Cambria" panose="02040503050406030204" pitchFamily="18" charset="0"/>
              <a:cs typeface="Cambria" panose="02040503050406030204" pitchFamily="18" charset="0"/>
            </a:endParaRPr>
          </a:p>
          <a:p>
            <a:pPr marL="76200" indent="0">
              <a:buNone/>
            </a:pPr>
            <a:endParaRPr lang="en-US" altLang="en-GB" sz="1700">
              <a:latin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GB"/>
              <a:t>Literature Survey</a:t>
            </a:r>
          </a:p>
        </p:txBody>
      </p:sp>
      <p:sp>
        <p:nvSpPr>
          <p:cNvPr id="3" name="Text Placeholder 2"/>
          <p:cNvSpPr>
            <a:spLocks noGrp="1"/>
          </p:cNvSpPr>
          <p:nvPr>
            <p:ph type="body" idx="1"/>
          </p:nvPr>
        </p:nvSpPr>
        <p:spPr/>
        <p:txBody>
          <a:bodyPr/>
          <a:lstStyle/>
          <a:p>
            <a:pPr marL="76200" indent="0">
              <a:buNone/>
            </a:pPr>
            <a:r>
              <a:rPr lang="en-US" altLang="en-GB" sz="1800" b="1">
                <a:latin typeface="Cambria" panose="02040503050406030204" pitchFamily="18" charset="0"/>
                <a:cs typeface="Cambria" panose="02040503050406030204" pitchFamily="18" charset="0"/>
                <a:sym typeface="+mn-ea"/>
              </a:rPr>
              <a:t>Gala, J., Chitale, P. A., Raghavan, A. K., Gumma, V., Doddapaneni, S., Kumar, A., Nawale, J., Sujatha, A., Puduppully, R., Raghavan, V., Kumar, P., Khapra, M. M., Dabre, R., &amp; Kunchukuttan, A. (2023). IndicTrans2: Towards High-Quality and Accessible Machine Translation Models for all 22 Scheduled Indian Languages. arXiv preprint arXiv:2305.16307. : </a:t>
            </a:r>
            <a:r>
              <a:rPr lang="en-US" altLang="en-GB" sz="1800">
                <a:latin typeface="Cambria" panose="02040503050406030204" pitchFamily="18" charset="0"/>
                <a:cs typeface="Cambria" panose="02040503050406030204" pitchFamily="18" charset="0"/>
                <a:sym typeface="+mn-ea"/>
              </a:rPr>
              <a:t>Gala et al. (2023) introduce “IndicTrans2”, a high-quality machine translation model for all 22 scheduled Indian languages. The paper enhances prior Indic models by leveraging “better data curation, model architecture improvements, and fine-tuning strategies”. IndicTrans2 outperforms existing translation systems, improving accessibility and usability for low-resource Indian languages.</a:t>
            </a:r>
            <a:endParaRPr lang="en-GB"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Objectives</a:t>
            </a:r>
          </a:p>
        </p:txBody>
      </p:sp>
      <p:sp>
        <p:nvSpPr>
          <p:cNvPr id="3" name="Text Placeholder 2"/>
          <p:cNvSpPr>
            <a:spLocks noGrp="1"/>
          </p:cNvSpPr>
          <p:nvPr>
            <p:ph type="body" idx="1"/>
          </p:nvPr>
        </p:nvSpPr>
        <p:spPr/>
        <p:txBody>
          <a:bodyPr>
            <a:normAutofit fontScale="77500" lnSpcReduction="10000"/>
          </a:bodyPr>
          <a:lstStyle/>
          <a:p>
            <a:r>
              <a:rPr lang="en-US" altLang="en-GB" sz="2570" b="1">
                <a:latin typeface="Cambria" panose="02040503050406030204" pitchFamily="18" charset="0"/>
                <a:cs typeface="Cambria" panose="02040503050406030204" pitchFamily="18" charset="0"/>
                <a:sym typeface="+mn-ea"/>
              </a:rPr>
              <a:t>Accurate and Context-Aware Translation:</a:t>
            </a:r>
            <a:r>
              <a:rPr lang="en-US" altLang="en-GB" sz="2570">
                <a:latin typeface="Cambria" panose="02040503050406030204" pitchFamily="18" charset="0"/>
                <a:cs typeface="Cambria" panose="02040503050406030204" pitchFamily="18" charset="0"/>
                <a:sym typeface="+mn-ea"/>
              </a:rPr>
              <a:t> Develop a software solution that translates English text into Hindi, Marathi, Bengali, Gujarati, Tamil, and Telugu while preserving the true meaning of the content rather than providing a literal word-to-word translation.</a:t>
            </a:r>
            <a:endParaRPr lang="en-US" altLang="en-GB" sz="2570">
              <a:latin typeface="Cambria" panose="02040503050406030204" pitchFamily="18" charset="0"/>
              <a:cs typeface="Cambria" panose="02040503050406030204" pitchFamily="18" charset="0"/>
            </a:endParaRPr>
          </a:p>
          <a:p>
            <a:endParaRPr lang="en-US" altLang="en-GB" sz="2570">
              <a:latin typeface="Cambria" panose="02040503050406030204" pitchFamily="18" charset="0"/>
              <a:cs typeface="Cambria" panose="02040503050406030204" pitchFamily="18" charset="0"/>
            </a:endParaRPr>
          </a:p>
          <a:p>
            <a:r>
              <a:rPr lang="en-US" altLang="en-GB" sz="2570" b="1">
                <a:latin typeface="Cambria" panose="02040503050406030204" pitchFamily="18" charset="0"/>
                <a:cs typeface="Cambria" panose="02040503050406030204" pitchFamily="18" charset="0"/>
                <a:sym typeface="+mn-ea"/>
              </a:rPr>
              <a:t>Multi-Format Text Processing:</a:t>
            </a:r>
            <a:r>
              <a:rPr lang="en-US" altLang="en-GB" sz="2570">
                <a:latin typeface="Cambria" panose="02040503050406030204" pitchFamily="18" charset="0"/>
                <a:cs typeface="Cambria" panose="02040503050406030204" pitchFamily="18" charset="0"/>
                <a:sym typeface="+mn-ea"/>
              </a:rPr>
              <a:t> Enable the software to process and translate text from various formats, including Word documents, PDFs, and images containing embedded text, ensuring accessibility and ease of use.</a:t>
            </a:r>
            <a:endParaRPr lang="en-US" altLang="en-GB" sz="2570">
              <a:latin typeface="Cambria" panose="02040503050406030204" pitchFamily="18" charset="0"/>
              <a:cs typeface="Cambria" panose="02040503050406030204" pitchFamily="18" charset="0"/>
            </a:endParaRPr>
          </a:p>
          <a:p>
            <a:endParaRPr lang="en-US" altLang="en-GB" sz="2570">
              <a:latin typeface="Cambria" panose="02040503050406030204" pitchFamily="18" charset="0"/>
              <a:cs typeface="Cambria" panose="02040503050406030204" pitchFamily="18" charset="0"/>
            </a:endParaRPr>
          </a:p>
          <a:p>
            <a:r>
              <a:rPr lang="en-US" altLang="en-GB" sz="2570" b="1">
                <a:latin typeface="Cambria" panose="02040503050406030204" pitchFamily="18" charset="0"/>
                <a:cs typeface="Cambria" panose="02040503050406030204" pitchFamily="18" charset="0"/>
                <a:sym typeface="+mn-ea"/>
              </a:rPr>
              <a:t>Simplified and Clear Language Output:</a:t>
            </a:r>
            <a:r>
              <a:rPr lang="en-US" altLang="en-GB" sz="2570">
                <a:latin typeface="Cambria" panose="02040503050406030204" pitchFamily="18" charset="0"/>
                <a:cs typeface="Cambria" panose="02040503050406030204" pitchFamily="18" charset="0"/>
                <a:sym typeface="+mn-ea"/>
              </a:rPr>
              <a:t> Ensure that the translated content is easy to understand, avoiding complex or overly technical language while maintaining clarity and accuracy for a diverse audience, including students, professionals, and the general public.</a:t>
            </a:r>
            <a:endParaRPr lang="en-US" altLang="en-GB" sz="2570">
              <a:latin typeface="Cambria" panose="02040503050406030204" pitchFamily="18" charset="0"/>
              <a:cs typeface="Cambria" panose="02040503050406030204" pitchFamily="18" charset="0"/>
            </a:endParaRPr>
          </a:p>
          <a:p>
            <a:endParaRPr lang="en-US" altLang="en-GB" sz="2570">
              <a:latin typeface="Cambria" panose="02040503050406030204" pitchFamily="18" charset="0"/>
              <a:cs typeface="Cambria" panose="02040503050406030204" pitchFamily="18" charset="0"/>
            </a:endParaRPr>
          </a:p>
          <a:p>
            <a:r>
              <a:rPr lang="en-US" altLang="en-GB" sz="2570" b="1">
                <a:latin typeface="Cambria" panose="02040503050406030204" pitchFamily="18" charset="0"/>
                <a:cs typeface="Cambria" panose="02040503050406030204" pitchFamily="18" charset="0"/>
                <a:sym typeface="+mn-ea"/>
              </a:rPr>
              <a:t>Enhanced Outreach and Awareness:</a:t>
            </a:r>
            <a:r>
              <a:rPr lang="en-US" altLang="en-GB" sz="2570">
                <a:latin typeface="Cambria" panose="02040503050406030204" pitchFamily="18" charset="0"/>
                <a:cs typeface="Cambria" panose="02040503050406030204" pitchFamily="18" charset="0"/>
                <a:sym typeface="+mn-ea"/>
              </a:rPr>
              <a:t> Support CIPAM’s mission of promoting intellectual property rights (IPR) awareness by providing translated educational materials in regional languages, making them accessible to law enforcement, judiciary, businesses, and the general public.</a:t>
            </a:r>
            <a:endParaRPr lang="en-US" altLang="en-GB" sz="2570">
              <a:latin typeface="Cambria" panose="02040503050406030204" pitchFamily="18" charset="0"/>
              <a:cs typeface="Cambria" panose="02040503050406030204" pitchFamily="18" charset="0"/>
            </a:endParaRPr>
          </a:p>
          <a:p>
            <a:pPr marL="76200" indent="0">
              <a:buNone/>
            </a:pPr>
            <a:endParaRPr lang="en-GB" altLang="en-US" sz="2570">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Existing Methods Drawbacks</a:t>
            </a:r>
          </a:p>
        </p:txBody>
      </p:sp>
      <p:sp>
        <p:nvSpPr>
          <p:cNvPr id="3" name="Text Placeholder 2"/>
          <p:cNvSpPr>
            <a:spLocks noGrp="1"/>
          </p:cNvSpPr>
          <p:nvPr>
            <p:ph type="body" idx="1"/>
          </p:nvPr>
        </p:nvSpPr>
        <p:spPr>
          <a:xfrm>
            <a:off x="812800" y="1143000"/>
            <a:ext cx="10668000" cy="5203825"/>
          </a:xfrm>
        </p:spPr>
        <p:txBody>
          <a:bodyPr>
            <a:normAutofit fontScale="92500"/>
          </a:bodyPr>
          <a:lstStyle/>
          <a:p>
            <a:pPr algn="just"/>
            <a:r>
              <a:rPr lang="en-US" altLang="en-GB" sz="1800" b="1">
                <a:latin typeface="Cambria" panose="02040503050406030204" pitchFamily="18" charset="0"/>
                <a:cs typeface="Cambria" panose="02040503050406030204" pitchFamily="18" charset="0"/>
              </a:rPr>
              <a:t>Traditional Rule-Based Machine Translation (RBMT):</a:t>
            </a:r>
            <a:r>
              <a:rPr lang="en-US" altLang="en-GB" sz="1800">
                <a:latin typeface="Cambria" panose="02040503050406030204" pitchFamily="18" charset="0"/>
                <a:cs typeface="Cambria" panose="02040503050406030204" pitchFamily="18" charset="0"/>
              </a:rPr>
              <a:t> Uses phrase-based probability models, often leading to word-for-word translations with grammatical errors and unnatural sentence structures.</a:t>
            </a:r>
          </a:p>
          <a:p>
            <a:pPr lvl="1" algn="just"/>
            <a:r>
              <a:rPr lang="en-US" altLang="en-GB" sz="1800">
                <a:latin typeface="Cambria" panose="02040503050406030204" pitchFamily="18" charset="0"/>
                <a:cs typeface="Cambria" panose="02040503050406030204" pitchFamily="18" charset="0"/>
              </a:rPr>
              <a:t>Neural Machine Translation (NMT) using Transformer models captures context better, resulting in more accurate and fluent translations, especially for low-resource Indian languages.</a:t>
            </a:r>
          </a:p>
          <a:p>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rPr>
              <a:t>Classical Hidden Markov Model (HMM)-Based ASR:</a:t>
            </a:r>
            <a:r>
              <a:rPr lang="en-US" altLang="en-GB" sz="1800">
                <a:latin typeface="Cambria" panose="02040503050406030204" pitchFamily="18" charset="0"/>
                <a:cs typeface="Cambria" panose="02040503050406030204" pitchFamily="18" charset="0"/>
              </a:rPr>
              <a:t> HMM-based ASR struggles with accents, background noise, and large vocabularies, reducing speech recognition accuracy.</a:t>
            </a:r>
          </a:p>
          <a:p>
            <a:pPr lvl="1" algn="l"/>
            <a:r>
              <a:rPr lang="en-US" altLang="en-GB" sz="1800">
                <a:latin typeface="Cambria" panose="02040503050406030204" pitchFamily="18" charset="0"/>
                <a:cs typeface="Cambria" panose="02040503050406030204" pitchFamily="18" charset="0"/>
              </a:rPr>
              <a:t> NMT with attention mechanisms enhances sentence fluency by understanding the relationships between words, improving translation quality.</a:t>
            </a:r>
          </a:p>
          <a:p>
            <a:pPr lvl="1"/>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rPr>
              <a:t>Basic Text-to-Speech (Concatenative and Formant-Based TTS):</a:t>
            </a:r>
            <a:r>
              <a:rPr lang="en-US" altLang="en-GB" sz="1800">
                <a:latin typeface="Cambria" panose="02040503050406030204" pitchFamily="18" charset="0"/>
                <a:cs typeface="Cambria" panose="02040503050406030204" pitchFamily="18" charset="0"/>
              </a:rPr>
              <a:t> These TTS methods sound robotic, lack expressiveness, and fail to generate natural prosody.</a:t>
            </a:r>
          </a:p>
          <a:p>
            <a:pPr lvl="1" algn="just"/>
            <a:r>
              <a:rPr lang="en-US" altLang="en-GB" sz="1800">
                <a:latin typeface="Cambria" panose="02040503050406030204" pitchFamily="18" charset="0"/>
                <a:cs typeface="Cambria" panose="02040503050406030204" pitchFamily="18" charset="0"/>
              </a:rPr>
              <a:t> Deep Neural Networks (DNNs) and Seq2Seq ASR models improve speech recognition accuracy by learning complex patterns and handling diverse accents better.</a:t>
            </a:r>
          </a:p>
          <a:p>
            <a:endParaRPr lang="en-US" altLang="en-GB" sz="1800">
              <a:latin typeface="Cambria" panose="02040503050406030204" pitchFamily="18" charset="0"/>
              <a:cs typeface="Cambria" panose="02040503050406030204" pitchFamily="18" charset="0"/>
            </a:endParaRPr>
          </a:p>
          <a:p>
            <a:pPr algn="just"/>
            <a:r>
              <a:rPr lang="en-US" altLang="en-GB" sz="1800" b="1">
                <a:latin typeface="Cambria" panose="02040503050406030204" pitchFamily="18" charset="0"/>
                <a:cs typeface="Cambria" panose="02040503050406030204" pitchFamily="18" charset="0"/>
              </a:rPr>
              <a:t>Statistical Machine Translation (SMT):</a:t>
            </a:r>
            <a:r>
              <a:rPr lang="en-US" altLang="en-GB" sz="1800">
                <a:latin typeface="Cambria" panose="02040503050406030204" pitchFamily="18" charset="0"/>
                <a:cs typeface="Cambria" panose="02040503050406030204" pitchFamily="18" charset="0"/>
              </a:rPr>
              <a:t> Uses phrase-based probability models, often leading to word-for-word translations with grammatical errors and unnatural sentence structures.</a:t>
            </a:r>
          </a:p>
          <a:p>
            <a:pPr lvl="1" algn="just"/>
            <a:r>
              <a:rPr lang="en-US" altLang="en-GB" sz="1800">
                <a:latin typeface="Cambria" panose="02040503050406030204" pitchFamily="18" charset="0"/>
                <a:cs typeface="Cambria" panose="02040503050406030204" pitchFamily="18" charset="0"/>
              </a:rPr>
              <a:t>WaveNet, Tacotron, and FastSpeech models generate human-like, expressive speech for better dubbing quality.</a:t>
            </a:r>
          </a:p>
          <a:p>
            <a:endParaRPr lang="en-US" altLang="en-GB" sz="1800">
              <a:latin typeface="Cambria" panose="02040503050406030204" pitchFamily="18" charset="0"/>
              <a:cs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2885</Words>
  <Application>Microsoft Office PowerPoint</Application>
  <PresentationFormat>Widescreen</PresentationFormat>
  <Paragraphs>159</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Cambria</vt:lpstr>
      <vt:lpstr>Symbol</vt:lpstr>
      <vt:lpstr>Times New Roman</vt:lpstr>
      <vt:lpstr>Verdana</vt:lpstr>
      <vt:lpstr>Wingdings</vt:lpstr>
      <vt:lpstr>Bioinformatics</vt:lpstr>
      <vt:lpstr>Developing a software for dubbing of videos from English to other Indian regional languages</vt:lpstr>
      <vt:lpstr>Problem Statement Number: PCS-103 </vt:lpstr>
      <vt:lpstr>Github Link</vt:lpstr>
      <vt:lpstr>Literature Survey</vt:lpstr>
      <vt:lpstr>Literature Survey</vt:lpstr>
      <vt:lpstr>Literature Survey</vt:lpstr>
      <vt:lpstr>Literature Survey</vt:lpstr>
      <vt:lpstr>Objectives</vt:lpstr>
      <vt:lpstr>Existing Methods Drawbacks</vt:lpstr>
      <vt:lpstr>Existing Methods Drawbacks</vt:lpstr>
      <vt:lpstr>Proposed Methods</vt:lpstr>
      <vt:lpstr>Proposed Methods</vt:lpstr>
      <vt:lpstr>Modules</vt:lpstr>
      <vt:lpstr>Software Compononets</vt:lpstr>
      <vt:lpstr>Hardware Requirements</vt:lpstr>
      <vt:lpstr>Timeline of the Project (Gantt Chart)</vt:lpstr>
      <vt:lpstr>Outputs</vt:lpstr>
      <vt:lpstr>Output</vt:lpstr>
      <vt:lpstr>Output</vt:lpstr>
      <vt:lpstr>Output</vt:lpstr>
      <vt:lpstr>Output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niteshrgowda048@gmail.com</cp:lastModifiedBy>
  <cp:revision>56</cp:revision>
  <dcterms:created xsi:type="dcterms:W3CDTF">2025-01-29T05:38:00Z</dcterms:created>
  <dcterms:modified xsi:type="dcterms:W3CDTF">2025-05-06T06:26:18Z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86E0ECF72E0D4935872B7864CD3AF993_12</vt:lpwstr>
  </property>
  <property fmtid="{D5CDD505-2E9C-101B-9397-08002B2CF9AE}" pid="3" name="KSOProductBuildVer">
    <vt:lpwstr>2057-12.2.0.19821</vt:lpwstr>
  </property>
</Properties>
</file>