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11"/>
  </p:notesMasterIdLst>
  <p:sldIdLst>
    <p:sldId id="279" r:id="rId2"/>
    <p:sldId id="275" r:id="rId3"/>
    <p:sldId id="278" r:id="rId4"/>
    <p:sldId id="280" r:id="rId5"/>
    <p:sldId id="261" r:id="rId6"/>
    <p:sldId id="262" r:id="rId7"/>
    <p:sldId id="264" r:id="rId8"/>
    <p:sldId id="263" r:id="rId9"/>
    <p:sldId id="277"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snapToObjects="1">
      <p:cViewPr varScale="1">
        <p:scale>
          <a:sx n="128" d="100"/>
          <a:sy n="128" d="100"/>
        </p:scale>
        <p:origin x="17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1FCFC6-03C5-D842-8421-DACFD05081BB}" type="datetimeFigureOut">
              <a:rPr lang="en-US" smtClean="0"/>
              <a:t>5/31/22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D102D6-3431-254D-9779-608FEA65FCC4}" type="slidenum">
              <a:rPr lang="en-US" smtClean="0"/>
              <a:t>‹#›</a:t>
            </a:fld>
            <a:endParaRPr lang="en-US"/>
          </a:p>
        </p:txBody>
      </p:sp>
    </p:spTree>
    <p:extLst>
      <p:ext uri="{BB962C8B-B14F-4D97-AF65-F5344CB8AC3E}">
        <p14:creationId xmlns:p14="http://schemas.microsoft.com/office/powerpoint/2010/main" val="3571376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462C005-A34B-4B48-A791-A44BB08D6A48}" type="slidenum">
              <a:rPr lang="en-US" altLang="en-US" smtClean="0"/>
              <a:pPr>
                <a:defRPr/>
              </a:pPr>
              <a:t>2</a:t>
            </a:fld>
            <a:endParaRPr lang="en-US" altLang="en-US"/>
          </a:p>
        </p:txBody>
      </p:sp>
    </p:spTree>
    <p:extLst>
      <p:ext uri="{BB962C8B-B14F-4D97-AF65-F5344CB8AC3E}">
        <p14:creationId xmlns:p14="http://schemas.microsoft.com/office/powerpoint/2010/main" val="3282833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course is delivered by biostatisticians and epidemiologists from the CBDRH and the syllabus and lectures are very much drawn from the methods and skills that we we use in our own research work. Rather than go in to depth on one particular topic we aimed to introduces a variety of scenarios and modelling approaches that you are likely to encounter when modelling health data</a:t>
            </a:r>
          </a:p>
        </p:txBody>
      </p:sp>
      <p:sp>
        <p:nvSpPr>
          <p:cNvPr id="4" name="Slide Number Placeholder 3"/>
          <p:cNvSpPr>
            <a:spLocks noGrp="1"/>
          </p:cNvSpPr>
          <p:nvPr>
            <p:ph type="sldNum" sz="quarter" idx="5"/>
          </p:nvPr>
        </p:nvSpPr>
        <p:spPr/>
        <p:txBody>
          <a:bodyPr/>
          <a:lstStyle/>
          <a:p>
            <a:pPr>
              <a:defRPr/>
            </a:pPr>
            <a:fld id="{C462C005-A34B-4B48-A791-A44BB08D6A48}" type="slidenum">
              <a:rPr lang="en-US" altLang="en-US" smtClean="0"/>
              <a:pPr>
                <a:defRPr/>
              </a:pPr>
              <a:t>4</a:t>
            </a:fld>
            <a:endParaRPr lang="en-US" altLang="en-US"/>
          </a:p>
        </p:txBody>
      </p:sp>
    </p:spTree>
    <p:extLst>
      <p:ext uri="{BB962C8B-B14F-4D97-AF65-F5344CB8AC3E}">
        <p14:creationId xmlns:p14="http://schemas.microsoft.com/office/powerpoint/2010/main" val="3282833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course starts with an overview of different research designs and chapters 2 and 3 focus on methods for the analysis of observational data. </a:t>
            </a:r>
          </a:p>
          <a:p>
            <a:r>
              <a:rPr lang="en-US"/>
              <a:t>Chapters 4 and 5 focus on the analysis of time series data and in chapters 6 to 8 we will cover multilevel modelling. The final two chapters cover two topics that are relevant to any analysis, missing data and presenting results. </a:t>
            </a:r>
          </a:p>
        </p:txBody>
      </p:sp>
      <p:sp>
        <p:nvSpPr>
          <p:cNvPr id="4" name="Slide Number Placeholder 3"/>
          <p:cNvSpPr>
            <a:spLocks noGrp="1"/>
          </p:cNvSpPr>
          <p:nvPr>
            <p:ph type="sldNum" sz="quarter" idx="5"/>
          </p:nvPr>
        </p:nvSpPr>
        <p:spPr/>
        <p:txBody>
          <a:bodyPr/>
          <a:lstStyle/>
          <a:p>
            <a:pPr>
              <a:defRPr/>
            </a:pPr>
            <a:fld id="{C462C005-A34B-4B48-A791-A44BB08D6A48}" type="slidenum">
              <a:rPr lang="en-US" altLang="en-US" smtClean="0"/>
              <a:pPr>
                <a:defRPr/>
              </a:pPr>
              <a:t>5</a:t>
            </a:fld>
            <a:endParaRPr lang="en-US" altLang="en-US"/>
          </a:p>
        </p:txBody>
      </p:sp>
    </p:spTree>
    <p:extLst>
      <p:ext uri="{BB962C8B-B14F-4D97-AF65-F5344CB8AC3E}">
        <p14:creationId xmlns:p14="http://schemas.microsoft.com/office/powerpoint/2010/main" val="4257600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are 2 assessments. Assessment 1 is continuous assessment which is split up into 3 individual assignments covering Chapters 1 to 8. In Assessment 2, you will complete a mini analysis and report to address a research question focusing on one of these three subject areas, and you can choose your preferred topic. The weighting is 50% towards the continuous assessment assignments and 50% towards the final report. </a:t>
            </a:r>
          </a:p>
        </p:txBody>
      </p:sp>
      <p:sp>
        <p:nvSpPr>
          <p:cNvPr id="4" name="Slide Number Placeholder 3"/>
          <p:cNvSpPr>
            <a:spLocks noGrp="1"/>
          </p:cNvSpPr>
          <p:nvPr>
            <p:ph type="sldNum" sz="quarter" idx="5"/>
          </p:nvPr>
        </p:nvSpPr>
        <p:spPr/>
        <p:txBody>
          <a:bodyPr/>
          <a:lstStyle/>
          <a:p>
            <a:pPr>
              <a:defRPr/>
            </a:pPr>
            <a:fld id="{C462C005-A34B-4B48-A791-A44BB08D6A48}" type="slidenum">
              <a:rPr lang="en-US" altLang="en-US" smtClean="0"/>
              <a:pPr>
                <a:defRPr/>
              </a:pPr>
              <a:t>6</a:t>
            </a:fld>
            <a:endParaRPr lang="en-US" altLang="en-US"/>
          </a:p>
        </p:txBody>
      </p:sp>
    </p:spTree>
    <p:extLst>
      <p:ext uri="{BB962C8B-B14F-4D97-AF65-F5344CB8AC3E}">
        <p14:creationId xmlns:p14="http://schemas.microsoft.com/office/powerpoint/2010/main" val="965363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will use a variety of different software platforms throughout the course, and most of you will be familiar with these. </a:t>
            </a:r>
            <a:r>
              <a:rPr lang="en-US" err="1"/>
              <a:t>OpenLearning</a:t>
            </a:r>
            <a:r>
              <a:rPr lang="en-US"/>
              <a:t> is the main hub for announcements, questions and sharing links and file. </a:t>
            </a:r>
          </a:p>
          <a:p>
            <a:endParaRPr lang="en-US"/>
          </a:p>
          <a:p>
            <a:r>
              <a:rPr lang="en-US"/>
              <a:t>All coding will be in R, as are our interactive R tutorials. You can also expect to install and use a lot of new R packages for example </a:t>
            </a:r>
            <a:r>
              <a:rPr lang="en-US" err="1"/>
              <a:t>MatchIt</a:t>
            </a:r>
            <a:r>
              <a:rPr lang="en-US"/>
              <a:t> for propensity score matching, forecast for timeseries analysis and lme4 for analysis of multilevel data. </a:t>
            </a:r>
          </a:p>
          <a:p>
            <a:endParaRPr lang="en-US"/>
          </a:p>
          <a:p>
            <a:r>
              <a:rPr lang="en-US"/>
              <a:t>You will prepare your assessments in R Markdown and submit using GitHub, which mimics best practice </a:t>
            </a:r>
            <a:r>
              <a:rPr lang="en-US" err="1"/>
              <a:t>datasciecne</a:t>
            </a:r>
            <a:r>
              <a:rPr lang="en-US"/>
              <a:t> workflow. If you have taken the 9800 </a:t>
            </a:r>
            <a:r>
              <a:rPr lang="en-US" err="1"/>
              <a:t>Visualisation</a:t>
            </a:r>
            <a:r>
              <a:rPr lang="en-US"/>
              <a:t> course you will be familiar with this; if not I recommend these links to get started and you are welcome to reach out if you are having any issues</a:t>
            </a:r>
          </a:p>
        </p:txBody>
      </p:sp>
      <p:sp>
        <p:nvSpPr>
          <p:cNvPr id="4" name="Slide Number Placeholder 3"/>
          <p:cNvSpPr>
            <a:spLocks noGrp="1"/>
          </p:cNvSpPr>
          <p:nvPr>
            <p:ph type="sldNum" sz="quarter" idx="5"/>
          </p:nvPr>
        </p:nvSpPr>
        <p:spPr/>
        <p:txBody>
          <a:bodyPr/>
          <a:lstStyle/>
          <a:p>
            <a:pPr>
              <a:defRPr/>
            </a:pPr>
            <a:fld id="{C462C005-A34B-4B48-A791-A44BB08D6A48}" type="slidenum">
              <a:rPr lang="en-US" altLang="en-US" smtClean="0"/>
              <a:pPr>
                <a:defRPr/>
              </a:pPr>
              <a:t>7</a:t>
            </a:fld>
            <a:endParaRPr lang="en-US" altLang="en-US"/>
          </a:p>
        </p:txBody>
      </p:sp>
    </p:spTree>
    <p:extLst>
      <p:ext uri="{BB962C8B-B14F-4D97-AF65-F5344CB8AC3E}">
        <p14:creationId xmlns:p14="http://schemas.microsoft.com/office/powerpoint/2010/main" val="3752902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should note that UNSW expects a minimum of 10 hours a week dedicated to a six-units of credit course. You should use that time each week to check out the chapter pre-readings, attend the online tutorials, work through he interactive R tutorials and to ask and answer questions on </a:t>
            </a:r>
            <a:r>
              <a:rPr lang="en-US" err="1"/>
              <a:t>OpenLearning</a:t>
            </a:r>
            <a:r>
              <a:rPr lang="en-US"/>
              <a:t>. </a:t>
            </a:r>
          </a:p>
        </p:txBody>
      </p:sp>
      <p:sp>
        <p:nvSpPr>
          <p:cNvPr id="4" name="Slide Number Placeholder 3"/>
          <p:cNvSpPr>
            <a:spLocks noGrp="1"/>
          </p:cNvSpPr>
          <p:nvPr>
            <p:ph type="sldNum" sz="quarter" idx="5"/>
          </p:nvPr>
        </p:nvSpPr>
        <p:spPr/>
        <p:txBody>
          <a:bodyPr/>
          <a:lstStyle/>
          <a:p>
            <a:pPr>
              <a:defRPr/>
            </a:pPr>
            <a:fld id="{C462C005-A34B-4B48-A791-A44BB08D6A48}" type="slidenum">
              <a:rPr lang="en-US" altLang="en-US" smtClean="0"/>
              <a:pPr>
                <a:defRPr/>
              </a:pPr>
              <a:t>8</a:t>
            </a:fld>
            <a:endParaRPr lang="en-US" altLang="en-US"/>
          </a:p>
        </p:txBody>
      </p:sp>
    </p:spTree>
    <p:extLst>
      <p:ext uri="{BB962C8B-B14F-4D97-AF65-F5344CB8AC3E}">
        <p14:creationId xmlns:p14="http://schemas.microsoft.com/office/powerpoint/2010/main" val="881095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A2A40DBF-838B-CB4E-A3DC-DE27E0A78C28}" type="datetimeFigureOut">
              <a:rPr lang="en-US" smtClean="0"/>
              <a:t>5/31/22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7D08F7-9260-6B48-8A92-42658E8F3B18}" type="slidenum">
              <a:rPr lang="en-US" smtClean="0"/>
              <a:t>‹#›</a:t>
            </a:fld>
            <a:endParaRPr lang="en-US"/>
          </a:p>
        </p:txBody>
      </p:sp>
    </p:spTree>
    <p:extLst>
      <p:ext uri="{BB962C8B-B14F-4D97-AF65-F5344CB8AC3E}">
        <p14:creationId xmlns:p14="http://schemas.microsoft.com/office/powerpoint/2010/main" val="68363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2A40DBF-838B-CB4E-A3DC-DE27E0A78C28}" type="datetimeFigureOut">
              <a:rPr lang="en-US" smtClean="0"/>
              <a:t>5/31/22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7D08F7-9260-6B48-8A92-42658E8F3B18}" type="slidenum">
              <a:rPr lang="en-US" smtClean="0"/>
              <a:t>‹#›</a:t>
            </a:fld>
            <a:endParaRPr lang="en-US"/>
          </a:p>
        </p:txBody>
      </p:sp>
    </p:spTree>
    <p:extLst>
      <p:ext uri="{BB962C8B-B14F-4D97-AF65-F5344CB8AC3E}">
        <p14:creationId xmlns:p14="http://schemas.microsoft.com/office/powerpoint/2010/main" val="2062960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2A40DBF-838B-CB4E-A3DC-DE27E0A78C28}" type="datetimeFigureOut">
              <a:rPr lang="en-US" smtClean="0"/>
              <a:t>5/31/22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7D08F7-9260-6B48-8A92-42658E8F3B18}" type="slidenum">
              <a:rPr lang="en-US" smtClean="0"/>
              <a:t>‹#›</a:t>
            </a:fld>
            <a:endParaRPr lang="en-US"/>
          </a:p>
        </p:txBody>
      </p:sp>
    </p:spTree>
    <p:extLst>
      <p:ext uri="{BB962C8B-B14F-4D97-AF65-F5344CB8AC3E}">
        <p14:creationId xmlns:p14="http://schemas.microsoft.com/office/powerpoint/2010/main" val="1211808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 Cover Page">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3EB3C7D0-CE98-EC43-81B4-3B488A0936F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836613"/>
            <a:ext cx="3836946" cy="2520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0F208BE6-4DD0-DD4C-9D8F-414A1903CF9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40426" y="6115052"/>
            <a:ext cx="2982913"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2"/>
          <p:cNvSpPr>
            <a:spLocks noGrp="1"/>
          </p:cNvSpPr>
          <p:nvPr>
            <p:ph type="body" sz="quarter" idx="10"/>
          </p:nvPr>
        </p:nvSpPr>
        <p:spPr>
          <a:xfrm>
            <a:off x="3995936" y="1988842"/>
            <a:ext cx="4752528" cy="890113"/>
          </a:xfrm>
        </p:spPr>
        <p:txBody>
          <a:bodyPr anchor="b"/>
          <a:lstStyle>
            <a:lvl1pPr>
              <a:defRPr b="1" i="0" baseline="0"/>
            </a:lvl1pPr>
          </a:lstStyle>
          <a:p>
            <a:pPr lvl="0"/>
            <a:r>
              <a:rPr lang="en-US" altLang="en-US"/>
              <a:t>Click to edit Master text styles</a:t>
            </a:r>
          </a:p>
          <a:p>
            <a:pPr lvl="1"/>
            <a:r>
              <a:rPr lang="en-US" altLang="en-US"/>
              <a:t>Second level</a:t>
            </a:r>
          </a:p>
        </p:txBody>
      </p:sp>
    </p:spTree>
    <p:extLst>
      <p:ext uri="{BB962C8B-B14F-4D97-AF65-F5344CB8AC3E}">
        <p14:creationId xmlns:p14="http://schemas.microsoft.com/office/powerpoint/2010/main" val="2677730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 Title and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96B2C1-9A27-A54F-A1D3-B0789C11E1E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72225" y="6237290"/>
            <a:ext cx="273685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7"/>
          <p:cNvSpPr>
            <a:spLocks noGrp="1"/>
          </p:cNvSpPr>
          <p:nvPr>
            <p:ph type="title"/>
          </p:nvPr>
        </p:nvSpPr>
        <p:spPr>
          <a:xfrm>
            <a:off x="468313" y="433388"/>
            <a:ext cx="8208962" cy="461962"/>
          </a:xfrm>
        </p:spPr>
        <p:txBody>
          <a:bodyPr/>
          <a:lstStyle>
            <a:lvl1pPr>
              <a:defRPr baseline="0">
                <a:latin typeface="Arial" charset="0"/>
              </a:defRPr>
            </a:lvl1pPr>
          </a:lstStyle>
          <a:p>
            <a:r>
              <a:rPr lang="en-US"/>
              <a:t>Click to edit Master title style</a:t>
            </a:r>
          </a:p>
        </p:txBody>
      </p:sp>
      <p:sp>
        <p:nvSpPr>
          <p:cNvPr id="10" name="Text Placeholder 9"/>
          <p:cNvSpPr>
            <a:spLocks noGrp="1"/>
          </p:cNvSpPr>
          <p:nvPr>
            <p:ph type="body" idx="10"/>
          </p:nvPr>
        </p:nvSpPr>
        <p:spPr>
          <a:xfrm>
            <a:off x="468313" y="1227139"/>
            <a:ext cx="8208962" cy="460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8572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2A40DBF-838B-CB4E-A3DC-DE27E0A78C28}" type="datetimeFigureOut">
              <a:rPr lang="en-US" smtClean="0"/>
              <a:t>5/31/22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7D08F7-9260-6B48-8A92-42658E8F3B18}" type="slidenum">
              <a:rPr lang="en-US" smtClean="0"/>
              <a:t>‹#›</a:t>
            </a:fld>
            <a:endParaRPr lang="en-US"/>
          </a:p>
        </p:txBody>
      </p:sp>
    </p:spTree>
    <p:extLst>
      <p:ext uri="{BB962C8B-B14F-4D97-AF65-F5344CB8AC3E}">
        <p14:creationId xmlns:p14="http://schemas.microsoft.com/office/powerpoint/2010/main" val="2593342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2A40DBF-838B-CB4E-A3DC-DE27E0A78C28}" type="datetimeFigureOut">
              <a:rPr lang="en-US" smtClean="0"/>
              <a:t>5/31/22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7D08F7-9260-6B48-8A92-42658E8F3B18}" type="slidenum">
              <a:rPr lang="en-US" smtClean="0"/>
              <a:t>‹#›</a:t>
            </a:fld>
            <a:endParaRPr lang="en-US"/>
          </a:p>
        </p:txBody>
      </p:sp>
    </p:spTree>
    <p:extLst>
      <p:ext uri="{BB962C8B-B14F-4D97-AF65-F5344CB8AC3E}">
        <p14:creationId xmlns:p14="http://schemas.microsoft.com/office/powerpoint/2010/main" val="3035430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2A40DBF-838B-CB4E-A3DC-DE27E0A78C28}" type="datetimeFigureOut">
              <a:rPr lang="en-US" smtClean="0"/>
              <a:t>5/31/22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7D08F7-9260-6B48-8A92-42658E8F3B18}" type="slidenum">
              <a:rPr lang="en-US" smtClean="0"/>
              <a:t>‹#›</a:t>
            </a:fld>
            <a:endParaRPr lang="en-US"/>
          </a:p>
        </p:txBody>
      </p:sp>
    </p:spTree>
    <p:extLst>
      <p:ext uri="{BB962C8B-B14F-4D97-AF65-F5344CB8AC3E}">
        <p14:creationId xmlns:p14="http://schemas.microsoft.com/office/powerpoint/2010/main" val="554601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2A40DBF-838B-CB4E-A3DC-DE27E0A78C28}" type="datetimeFigureOut">
              <a:rPr lang="en-US" smtClean="0"/>
              <a:t>5/31/22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7D08F7-9260-6B48-8A92-42658E8F3B18}" type="slidenum">
              <a:rPr lang="en-US" smtClean="0"/>
              <a:t>‹#›</a:t>
            </a:fld>
            <a:endParaRPr lang="en-US"/>
          </a:p>
        </p:txBody>
      </p:sp>
    </p:spTree>
    <p:extLst>
      <p:ext uri="{BB962C8B-B14F-4D97-AF65-F5344CB8AC3E}">
        <p14:creationId xmlns:p14="http://schemas.microsoft.com/office/powerpoint/2010/main" val="3099047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2A40DBF-838B-CB4E-A3DC-DE27E0A78C28}" type="datetimeFigureOut">
              <a:rPr lang="en-US" smtClean="0"/>
              <a:t>5/31/22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7D08F7-9260-6B48-8A92-42658E8F3B18}" type="slidenum">
              <a:rPr lang="en-US" smtClean="0"/>
              <a:t>‹#›</a:t>
            </a:fld>
            <a:endParaRPr lang="en-US"/>
          </a:p>
        </p:txBody>
      </p:sp>
    </p:spTree>
    <p:extLst>
      <p:ext uri="{BB962C8B-B14F-4D97-AF65-F5344CB8AC3E}">
        <p14:creationId xmlns:p14="http://schemas.microsoft.com/office/powerpoint/2010/main" val="1898551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A40DBF-838B-CB4E-A3DC-DE27E0A78C28}" type="datetimeFigureOut">
              <a:rPr lang="en-US" smtClean="0"/>
              <a:t>5/31/22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7D08F7-9260-6B48-8A92-42658E8F3B18}" type="slidenum">
              <a:rPr lang="en-US" smtClean="0"/>
              <a:t>‹#›</a:t>
            </a:fld>
            <a:endParaRPr lang="en-US"/>
          </a:p>
        </p:txBody>
      </p:sp>
    </p:spTree>
    <p:extLst>
      <p:ext uri="{BB962C8B-B14F-4D97-AF65-F5344CB8AC3E}">
        <p14:creationId xmlns:p14="http://schemas.microsoft.com/office/powerpoint/2010/main" val="2507713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2A40DBF-838B-CB4E-A3DC-DE27E0A78C28}" type="datetimeFigureOut">
              <a:rPr lang="en-US" smtClean="0"/>
              <a:t>5/31/22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7D08F7-9260-6B48-8A92-42658E8F3B18}" type="slidenum">
              <a:rPr lang="en-US" smtClean="0"/>
              <a:t>‹#›</a:t>
            </a:fld>
            <a:endParaRPr lang="en-US"/>
          </a:p>
        </p:txBody>
      </p:sp>
    </p:spTree>
    <p:extLst>
      <p:ext uri="{BB962C8B-B14F-4D97-AF65-F5344CB8AC3E}">
        <p14:creationId xmlns:p14="http://schemas.microsoft.com/office/powerpoint/2010/main" val="459942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2A40DBF-838B-CB4E-A3DC-DE27E0A78C28}" type="datetimeFigureOut">
              <a:rPr lang="en-US" smtClean="0"/>
              <a:t>5/31/22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7D08F7-9260-6B48-8A92-42658E8F3B18}" type="slidenum">
              <a:rPr lang="en-US" smtClean="0"/>
              <a:t>‹#›</a:t>
            </a:fld>
            <a:endParaRPr lang="en-US"/>
          </a:p>
        </p:txBody>
      </p:sp>
    </p:spTree>
    <p:extLst>
      <p:ext uri="{BB962C8B-B14F-4D97-AF65-F5344CB8AC3E}">
        <p14:creationId xmlns:p14="http://schemas.microsoft.com/office/powerpoint/2010/main" val="3494557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A40DBF-838B-CB4E-A3DC-DE27E0A78C28}" type="datetimeFigureOut">
              <a:rPr lang="en-US" smtClean="0"/>
              <a:t>5/31/22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7D08F7-9260-6B48-8A92-42658E8F3B18}" type="slidenum">
              <a:rPr lang="en-US" smtClean="0"/>
              <a:t>‹#›</a:t>
            </a:fld>
            <a:endParaRPr lang="en-US"/>
          </a:p>
        </p:txBody>
      </p:sp>
    </p:spTree>
    <p:extLst>
      <p:ext uri="{BB962C8B-B14F-4D97-AF65-F5344CB8AC3E}">
        <p14:creationId xmlns:p14="http://schemas.microsoft.com/office/powerpoint/2010/main" val="423158519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svg"/><Relationship Id="rId10" Type="http://schemas.openxmlformats.org/officeDocument/2006/relationships/image" Target="../media/image10.jpg"/><Relationship Id="rId4" Type="http://schemas.openxmlformats.org/officeDocument/2006/relationships/image" Target="../media/image4.png"/><Relationship Id="rId9" Type="http://schemas.openxmlformats.org/officeDocument/2006/relationships/image" Target="../media/image9.jp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hyperlink" Target="https://cbdrh-hdat9700.github.io/"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Placeholder 2">
            <a:extLst>
              <a:ext uri="{FF2B5EF4-FFF2-40B4-BE49-F238E27FC236}">
                <a16:creationId xmlns:a16="http://schemas.microsoft.com/office/drawing/2014/main" id="{503D4F99-D445-3046-8EE7-B6A06D4C1794}"/>
              </a:ext>
            </a:extLst>
          </p:cNvPr>
          <p:cNvSpPr>
            <a:spLocks noGrp="1"/>
          </p:cNvSpPr>
          <p:nvPr>
            <p:ph type="body" sz="quarter" idx="10"/>
          </p:nvPr>
        </p:nvSpPr>
        <p:spPr>
          <a:xfrm>
            <a:off x="1358643" y="3425609"/>
            <a:ext cx="6426714" cy="2021737"/>
          </a:xfrm>
        </p:spPr>
        <p:txBody>
          <a:bodyPr anchor="b"/>
          <a:lstStyle/>
          <a:p>
            <a:pPr marL="0" indent="0">
              <a:spcBef>
                <a:spcPct val="0"/>
              </a:spcBef>
              <a:spcAft>
                <a:spcPts val="300"/>
              </a:spcAft>
            </a:pPr>
            <a:endParaRPr lang="en-AU" altLang="en-US" sz="1500" dirty="0">
              <a:ea typeface="Microsoft Sans Serif" panose="020B0604020202020204" pitchFamily="34" charset="0"/>
              <a:cs typeface="Arial" panose="020B0604020202020204" pitchFamily="34" charset="0"/>
            </a:endParaRPr>
          </a:p>
          <a:p>
            <a:pPr marL="0" indent="0">
              <a:spcBef>
                <a:spcPct val="0"/>
              </a:spcBef>
              <a:spcAft>
                <a:spcPts val="300"/>
              </a:spcAft>
              <a:buNone/>
            </a:pPr>
            <a:r>
              <a:rPr lang="en-AU" altLang="en-US" sz="2400" b="1" dirty="0">
                <a:ea typeface="Microsoft Sans Serif" panose="020B0604020202020204" pitchFamily="34" charset="0"/>
                <a:cs typeface="Arial" panose="020B0604020202020204" pitchFamily="34" charset="0"/>
              </a:rPr>
              <a:t>HDAT9700 Statistical Modelling II: Overview</a:t>
            </a:r>
          </a:p>
          <a:p>
            <a:pPr marL="0" indent="0">
              <a:spcBef>
                <a:spcPct val="0"/>
              </a:spcBef>
              <a:spcAft>
                <a:spcPts val="300"/>
              </a:spcAft>
              <a:buNone/>
            </a:pPr>
            <a:r>
              <a:rPr lang="en-AU" altLang="en-US" dirty="0">
                <a:ea typeface="Microsoft Sans Serif" panose="020B0604020202020204" pitchFamily="34" charset="0"/>
                <a:cs typeface="Arial" panose="020B0604020202020204" pitchFamily="34" charset="0"/>
              </a:rPr>
              <a:t>Masters in Health Data Science</a:t>
            </a:r>
          </a:p>
          <a:p>
            <a:pPr marL="0" indent="0">
              <a:spcBef>
                <a:spcPct val="0"/>
              </a:spcBef>
              <a:spcAft>
                <a:spcPts val="300"/>
              </a:spcAft>
              <a:buNone/>
            </a:pPr>
            <a:r>
              <a:rPr lang="en-AU" altLang="en-US" dirty="0">
                <a:ea typeface="Microsoft Sans Serif" panose="020B0604020202020204" pitchFamily="34" charset="0"/>
                <a:cs typeface="Arial" panose="020B0604020202020204" pitchFamily="34" charset="0"/>
              </a:rPr>
              <a:t>Term 2 2022</a:t>
            </a:r>
          </a:p>
          <a:p>
            <a:pPr marL="0" indent="0">
              <a:spcBef>
                <a:spcPct val="0"/>
              </a:spcBef>
              <a:spcAft>
                <a:spcPts val="300"/>
              </a:spcAft>
            </a:pPr>
            <a:endParaRPr lang="en-AU" altLang="en-US" sz="2400" b="1" dirty="0">
              <a:ea typeface="Microsoft Sans Serif"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4D84DB9C-8E6C-FC40-A919-DB4B1A4ED6C0}"/>
              </a:ext>
            </a:extLst>
          </p:cNvPr>
          <p:cNvSpPr>
            <a:spLocks noGrp="1" noChangeAspect="1"/>
          </p:cNvSpPr>
          <p:nvPr>
            <p:ph type="title"/>
          </p:nvPr>
        </p:nvSpPr>
        <p:spPr>
          <a:xfrm>
            <a:off x="572028" y="645449"/>
            <a:ext cx="3040439" cy="347951"/>
          </a:xfrm>
        </p:spPr>
        <p:txBody>
          <a:bodyPr>
            <a:normAutofit fontScale="90000"/>
          </a:bodyPr>
          <a:lstStyle/>
          <a:p>
            <a:r>
              <a:rPr lang="en-AU" dirty="0"/>
              <a:t>Hi, I’m Mark</a:t>
            </a:r>
          </a:p>
        </p:txBody>
      </p:sp>
      <p:pic>
        <p:nvPicPr>
          <p:cNvPr id="5" name="Picture 4" descr="Map&#10;&#10;Description automatically generated">
            <a:extLst>
              <a:ext uri="{FF2B5EF4-FFF2-40B4-BE49-F238E27FC236}">
                <a16:creationId xmlns:a16="http://schemas.microsoft.com/office/drawing/2014/main" id="{234DAC40-4675-FC42-B5BE-B84FB96D2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4655" y="1506285"/>
            <a:ext cx="2262641" cy="2571553"/>
          </a:xfrm>
          <a:prstGeom prst="rect">
            <a:avLst/>
          </a:prstGeom>
        </p:spPr>
      </p:pic>
      <p:pic>
        <p:nvPicPr>
          <p:cNvPr id="9" name="Graphic 8" descr="School boy with solid fill">
            <a:extLst>
              <a:ext uri="{FF2B5EF4-FFF2-40B4-BE49-F238E27FC236}">
                <a16:creationId xmlns:a16="http://schemas.microsoft.com/office/drawing/2014/main" id="{91FF5471-C483-BF47-A20C-96A1FF69C05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78981" y="2597804"/>
            <a:ext cx="426534" cy="426534"/>
          </a:xfrm>
          <a:prstGeom prst="rect">
            <a:avLst/>
          </a:prstGeom>
        </p:spPr>
      </p:pic>
      <p:pic>
        <p:nvPicPr>
          <p:cNvPr id="11" name="Graphic 10" descr="Graduation cap with solid fill">
            <a:extLst>
              <a:ext uri="{FF2B5EF4-FFF2-40B4-BE49-F238E27FC236}">
                <a16:creationId xmlns:a16="http://schemas.microsoft.com/office/drawing/2014/main" id="{E66A0BCB-B17B-4B46-8E90-9DBB7BC73D9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12703" y="3255025"/>
            <a:ext cx="347951" cy="347951"/>
          </a:xfrm>
          <a:prstGeom prst="rect">
            <a:avLst/>
          </a:prstGeom>
        </p:spPr>
      </p:pic>
      <p:pic>
        <p:nvPicPr>
          <p:cNvPr id="13" name="Picture 12" descr="A picture containing sky, outdoor, water, nature&#10;&#10;Description automatically generated">
            <a:extLst>
              <a:ext uri="{FF2B5EF4-FFF2-40B4-BE49-F238E27FC236}">
                <a16:creationId xmlns:a16="http://schemas.microsoft.com/office/drawing/2014/main" id="{418DC716-8CE5-2F47-BD65-EB47139BBF0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73358" y="1501275"/>
            <a:ext cx="3141039" cy="2355779"/>
          </a:xfrm>
          <a:prstGeom prst="rect">
            <a:avLst/>
          </a:prstGeom>
        </p:spPr>
      </p:pic>
      <p:pic>
        <p:nvPicPr>
          <p:cNvPr id="15" name="Picture 14" descr="A person in a boat on the water&#10;&#10;Description automatically generated with low confidence">
            <a:extLst>
              <a:ext uri="{FF2B5EF4-FFF2-40B4-BE49-F238E27FC236}">
                <a16:creationId xmlns:a16="http://schemas.microsoft.com/office/drawing/2014/main" id="{BE16D017-E246-A94D-9601-10D955382F3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64655" y="4344402"/>
            <a:ext cx="2875692" cy="1617577"/>
          </a:xfrm>
          <a:prstGeom prst="rect">
            <a:avLst/>
          </a:prstGeom>
        </p:spPr>
      </p:pic>
      <p:pic>
        <p:nvPicPr>
          <p:cNvPr id="19" name="Picture 18" descr="A glass of beer&#10;&#10;Description automatically generated">
            <a:extLst>
              <a:ext uri="{FF2B5EF4-FFF2-40B4-BE49-F238E27FC236}">
                <a16:creationId xmlns:a16="http://schemas.microsoft.com/office/drawing/2014/main" id="{2FB16F74-E5CE-F348-BB83-318187942FE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81238" y="4149643"/>
            <a:ext cx="1933159" cy="1812336"/>
          </a:xfrm>
          <a:prstGeom prst="rect">
            <a:avLst/>
          </a:prstGeom>
        </p:spPr>
      </p:pic>
    </p:spTree>
    <p:extLst>
      <p:ext uri="{BB962C8B-B14F-4D97-AF65-F5344CB8AC3E}">
        <p14:creationId xmlns:p14="http://schemas.microsoft.com/office/powerpoint/2010/main" val="1895385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00430-4243-F841-A3DD-C37F7EF42AE9}"/>
              </a:ext>
            </a:extLst>
          </p:cNvPr>
          <p:cNvSpPr>
            <a:spLocks noGrp="1"/>
          </p:cNvSpPr>
          <p:nvPr>
            <p:ph type="title"/>
          </p:nvPr>
        </p:nvSpPr>
        <p:spPr/>
        <p:txBody>
          <a:bodyPr>
            <a:normAutofit fontScale="90000"/>
          </a:bodyPr>
          <a:lstStyle/>
          <a:p>
            <a:r>
              <a:rPr lang="en-US" dirty="0"/>
              <a:t>My research</a:t>
            </a:r>
          </a:p>
        </p:txBody>
      </p:sp>
      <p:pic>
        <p:nvPicPr>
          <p:cNvPr id="5" name="Picture 4" descr="Graphical user interface, text, application, email&#10;&#10;Description automatically generated">
            <a:extLst>
              <a:ext uri="{FF2B5EF4-FFF2-40B4-BE49-F238E27FC236}">
                <a16:creationId xmlns:a16="http://schemas.microsoft.com/office/drawing/2014/main" id="{B2B7D0A6-8239-AF44-9BE6-81489AB82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6195" y="3221669"/>
            <a:ext cx="5821080" cy="1185882"/>
          </a:xfrm>
          <a:prstGeom prst="rect">
            <a:avLst/>
          </a:prstGeom>
          <a:effectLst>
            <a:outerShdw blurRad="50800" dist="38100" dir="2700000" algn="tl" rotWithShape="0">
              <a:prstClr val="black">
                <a:alpha val="40000"/>
              </a:prstClr>
            </a:outerShdw>
          </a:effectLst>
        </p:spPr>
      </p:pic>
      <p:pic>
        <p:nvPicPr>
          <p:cNvPr id="7" name="Picture 6" descr="Text&#10;&#10;Description automatically generated">
            <a:extLst>
              <a:ext uri="{FF2B5EF4-FFF2-40B4-BE49-F238E27FC236}">
                <a16:creationId xmlns:a16="http://schemas.microsoft.com/office/drawing/2014/main" id="{AB78A1BC-382D-2B42-87E9-F10C2C7AF6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13" y="1163754"/>
            <a:ext cx="6253706" cy="1559568"/>
          </a:xfrm>
          <a:prstGeom prst="rect">
            <a:avLst/>
          </a:prstGeom>
          <a:effectLst>
            <a:outerShdw blurRad="50800" dist="38100" dir="2700000" algn="tl" rotWithShape="0">
              <a:prstClr val="black">
                <a:alpha val="40000"/>
              </a:prstClr>
            </a:outerShdw>
          </a:effectLst>
        </p:spPr>
      </p:pic>
      <p:pic>
        <p:nvPicPr>
          <p:cNvPr id="9" name="Picture 8" descr="Graphical user interface, text, application&#10;&#10;Description automatically generated">
            <a:extLst>
              <a:ext uri="{FF2B5EF4-FFF2-40B4-BE49-F238E27FC236}">
                <a16:creationId xmlns:a16="http://schemas.microsoft.com/office/drawing/2014/main" id="{16D65C26-46FE-6743-A8CD-88F4B22F8E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313" y="4776769"/>
            <a:ext cx="5790014" cy="145875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70243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4D84DB9C-8E6C-FC40-A919-DB4B1A4ED6C0}"/>
              </a:ext>
            </a:extLst>
          </p:cNvPr>
          <p:cNvSpPr>
            <a:spLocks noGrp="1" noChangeAspect="1"/>
          </p:cNvSpPr>
          <p:nvPr>
            <p:ph type="title"/>
          </p:nvPr>
        </p:nvSpPr>
        <p:spPr>
          <a:xfrm>
            <a:off x="611560" y="548680"/>
            <a:ext cx="9939831" cy="461665"/>
          </a:xfrm>
        </p:spPr>
        <p:txBody>
          <a:bodyPr>
            <a:normAutofit fontScale="90000"/>
          </a:bodyPr>
          <a:lstStyle/>
          <a:p>
            <a:r>
              <a:rPr lang="en-AU"/>
              <a:t>People</a:t>
            </a:r>
          </a:p>
        </p:txBody>
      </p:sp>
      <p:pic>
        <p:nvPicPr>
          <p:cNvPr id="21" name="Picture 20">
            <a:extLst>
              <a:ext uri="{FF2B5EF4-FFF2-40B4-BE49-F238E27FC236}">
                <a16:creationId xmlns:a16="http://schemas.microsoft.com/office/drawing/2014/main" id="{2239A301-8037-D046-A5EB-E8D43486E201}"/>
              </a:ext>
            </a:extLst>
          </p:cNvPr>
          <p:cNvPicPr>
            <a:picLocks noChangeAspect="1"/>
          </p:cNvPicPr>
          <p:nvPr/>
        </p:nvPicPr>
        <p:blipFill>
          <a:blip r:embed="rId3"/>
          <a:stretch>
            <a:fillRect/>
          </a:stretch>
        </p:blipFill>
        <p:spPr>
          <a:xfrm>
            <a:off x="998503" y="1467418"/>
            <a:ext cx="964800" cy="1441913"/>
          </a:xfrm>
          <a:prstGeom prst="rect">
            <a:avLst/>
          </a:prstGeom>
          <a:ln>
            <a:noFill/>
          </a:ln>
          <a:effectLst>
            <a:outerShdw blurRad="190500" algn="tl" rotWithShape="0">
              <a:srgbClr val="000000">
                <a:alpha val="70000"/>
              </a:srgbClr>
            </a:outerShdw>
          </a:effectLst>
        </p:spPr>
      </p:pic>
      <p:sp>
        <p:nvSpPr>
          <p:cNvPr id="29" name="Text Placeholder 2">
            <a:extLst>
              <a:ext uri="{FF2B5EF4-FFF2-40B4-BE49-F238E27FC236}">
                <a16:creationId xmlns:a16="http://schemas.microsoft.com/office/drawing/2014/main" id="{43068F9D-9A38-CE46-959A-7B9E1629E35A}"/>
              </a:ext>
            </a:extLst>
          </p:cNvPr>
          <p:cNvSpPr txBox="1">
            <a:spLocks/>
          </p:cNvSpPr>
          <p:nvPr/>
        </p:nvSpPr>
        <p:spPr bwMode="auto">
          <a:xfrm>
            <a:off x="2372067" y="2902878"/>
            <a:ext cx="720081"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marL="342900" indent="-342900" algn="l" rtl="0" eaLnBrk="1" fontAlgn="base" hangingPunct="1">
              <a:spcBef>
                <a:spcPts val="1200"/>
              </a:spcBef>
              <a:spcAft>
                <a:spcPct val="0"/>
              </a:spcAft>
              <a:buFont typeface="Arial" panose="020B0604020202020204" pitchFamily="34" charset="0"/>
              <a:defRPr sz="1600" kern="1200">
                <a:solidFill>
                  <a:schemeClr val="tx1"/>
                </a:solidFill>
                <a:latin typeface="+mn-lt"/>
                <a:ea typeface="ＭＳ Ｐゴシック" charset="-128"/>
                <a:cs typeface="ＭＳ Ｐゴシック" charset="-128"/>
              </a:defRPr>
            </a:lvl1pPr>
            <a:lvl2pPr marL="269875" indent="-269875" algn="l" rtl="0" eaLnBrk="1" fontAlgn="base" hangingPunct="1">
              <a:spcBef>
                <a:spcPts val="900"/>
              </a:spcBef>
              <a:spcAft>
                <a:spcPct val="0"/>
              </a:spcAft>
              <a:buFont typeface="Arial" panose="020B0604020202020204" pitchFamily="34" charset="0"/>
              <a:buChar char="•"/>
              <a:defRPr sz="1600" kern="1200">
                <a:solidFill>
                  <a:schemeClr val="tx1"/>
                </a:solidFill>
                <a:latin typeface="+mn-lt"/>
                <a:ea typeface="ＭＳ Ｐゴシック" charset="-128"/>
                <a:cs typeface="ＭＳ Ｐゴシック" panose="020B0600070205080204" pitchFamily="34" charset="-128"/>
              </a:defRPr>
            </a:lvl2pPr>
            <a:lvl3pPr marL="539750" indent="-269875" algn="l" rtl="0" eaLnBrk="1" fontAlgn="base" hangingPunct="1">
              <a:spcBef>
                <a:spcPts val="600"/>
              </a:spcBef>
              <a:spcAft>
                <a:spcPct val="0"/>
              </a:spcAft>
              <a:buFont typeface="Lucida Grande" panose="020B0600040502020204" pitchFamily="34" charset="0"/>
              <a:buChar char="–"/>
              <a:defRPr sz="1600" kern="1200">
                <a:solidFill>
                  <a:schemeClr val="tx1"/>
                </a:solidFill>
                <a:latin typeface="+mn-lt"/>
                <a:ea typeface="ヒラギノ角ゴ Pro W3" pitchFamily="-60" charset="-128"/>
                <a:cs typeface="ヒラギノ角ゴ Pro W3" charset="-128"/>
              </a:defRPr>
            </a:lvl3pPr>
            <a:lvl4pPr marL="809625" indent="-269875" algn="l" rtl="0" eaLnBrk="1" fontAlgn="base" hangingPunct="1">
              <a:spcBef>
                <a:spcPts val="600"/>
              </a:spcBef>
              <a:spcAft>
                <a:spcPct val="0"/>
              </a:spcAft>
              <a:buFont typeface="Lucida Grande" panose="020B0600040502020204" pitchFamily="34" charset="0"/>
              <a:buChar char="»"/>
              <a:defRPr sz="1600" kern="1200">
                <a:solidFill>
                  <a:schemeClr val="tx1"/>
                </a:solidFill>
                <a:latin typeface="+mn-lt"/>
                <a:ea typeface="ヒラギノ角ゴ Pro W3" pitchFamily="-60" charset="-128"/>
                <a:cs typeface="ヒラギノ角ゴ Pro W3" charset="-128"/>
              </a:defRPr>
            </a:lvl4pPr>
            <a:lvl5pPr marL="1095375" indent="-285750" algn="l" rtl="0" eaLnBrk="1" fontAlgn="base" hangingPunct="1">
              <a:spcBef>
                <a:spcPts val="600"/>
              </a:spcBef>
              <a:spcAft>
                <a:spcPct val="0"/>
              </a:spcAft>
              <a:buFont typeface="Wingdings" pitchFamily="2" charset="2"/>
              <a:buChar char="§"/>
              <a:defRPr sz="1600" kern="1200">
                <a:solidFill>
                  <a:schemeClr val="tx1"/>
                </a:solidFill>
                <a:latin typeface="+mn-lt"/>
                <a:ea typeface="ヒラギノ角ゴ Pro W3" pitchFamily="-60" charset="-128"/>
                <a:cs typeface="ヒラギノ角ゴ Pro W3" charset="-12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a:t>Shawon </a:t>
            </a:r>
          </a:p>
        </p:txBody>
      </p:sp>
      <p:sp>
        <p:nvSpPr>
          <p:cNvPr id="31" name="Text Placeholder 2">
            <a:extLst>
              <a:ext uri="{FF2B5EF4-FFF2-40B4-BE49-F238E27FC236}">
                <a16:creationId xmlns:a16="http://schemas.microsoft.com/office/drawing/2014/main" id="{A241237A-6FB1-B94C-B90A-710EC2770694}"/>
              </a:ext>
            </a:extLst>
          </p:cNvPr>
          <p:cNvSpPr txBox="1">
            <a:spLocks/>
          </p:cNvSpPr>
          <p:nvPr/>
        </p:nvSpPr>
        <p:spPr bwMode="auto">
          <a:xfrm>
            <a:off x="2239455" y="4837325"/>
            <a:ext cx="862207"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marL="342900" indent="-342900" algn="l" rtl="0" eaLnBrk="1" fontAlgn="base" hangingPunct="1">
              <a:spcBef>
                <a:spcPts val="1200"/>
              </a:spcBef>
              <a:spcAft>
                <a:spcPct val="0"/>
              </a:spcAft>
              <a:buFont typeface="Arial" panose="020B0604020202020204" pitchFamily="34" charset="0"/>
              <a:defRPr sz="1600" kern="1200">
                <a:solidFill>
                  <a:schemeClr val="tx1"/>
                </a:solidFill>
                <a:latin typeface="+mn-lt"/>
                <a:ea typeface="ＭＳ Ｐゴシック" charset="-128"/>
                <a:cs typeface="ＭＳ Ｐゴシック" charset="-128"/>
              </a:defRPr>
            </a:lvl1pPr>
            <a:lvl2pPr marL="269875" indent="-269875" algn="l" rtl="0" eaLnBrk="1" fontAlgn="base" hangingPunct="1">
              <a:spcBef>
                <a:spcPts val="900"/>
              </a:spcBef>
              <a:spcAft>
                <a:spcPct val="0"/>
              </a:spcAft>
              <a:buFont typeface="Arial" panose="020B0604020202020204" pitchFamily="34" charset="0"/>
              <a:buChar char="•"/>
              <a:defRPr sz="1600" kern="1200">
                <a:solidFill>
                  <a:schemeClr val="tx1"/>
                </a:solidFill>
                <a:latin typeface="+mn-lt"/>
                <a:ea typeface="ＭＳ Ｐゴシック" charset="-128"/>
                <a:cs typeface="ＭＳ Ｐゴシック" panose="020B0600070205080204" pitchFamily="34" charset="-128"/>
              </a:defRPr>
            </a:lvl2pPr>
            <a:lvl3pPr marL="539750" indent="-269875" algn="l" rtl="0" eaLnBrk="1" fontAlgn="base" hangingPunct="1">
              <a:spcBef>
                <a:spcPts val="600"/>
              </a:spcBef>
              <a:spcAft>
                <a:spcPct val="0"/>
              </a:spcAft>
              <a:buFont typeface="Lucida Grande" panose="020B0600040502020204" pitchFamily="34" charset="0"/>
              <a:buChar char="–"/>
              <a:defRPr sz="1600" kern="1200">
                <a:solidFill>
                  <a:schemeClr val="tx1"/>
                </a:solidFill>
                <a:latin typeface="+mn-lt"/>
                <a:ea typeface="ヒラギノ角ゴ Pro W3" pitchFamily="-60" charset="-128"/>
                <a:cs typeface="ヒラギノ角ゴ Pro W3" charset="-128"/>
              </a:defRPr>
            </a:lvl3pPr>
            <a:lvl4pPr marL="809625" indent="-269875" algn="l" rtl="0" eaLnBrk="1" fontAlgn="base" hangingPunct="1">
              <a:spcBef>
                <a:spcPts val="600"/>
              </a:spcBef>
              <a:spcAft>
                <a:spcPct val="0"/>
              </a:spcAft>
              <a:buFont typeface="Lucida Grande" panose="020B0600040502020204" pitchFamily="34" charset="0"/>
              <a:buChar char="»"/>
              <a:defRPr sz="1600" kern="1200">
                <a:solidFill>
                  <a:schemeClr val="tx1"/>
                </a:solidFill>
                <a:latin typeface="+mn-lt"/>
                <a:ea typeface="ヒラギノ角ゴ Pro W3" pitchFamily="-60" charset="-128"/>
                <a:cs typeface="ヒラギノ角ゴ Pro W3" charset="-128"/>
              </a:defRPr>
            </a:lvl4pPr>
            <a:lvl5pPr marL="1095375" indent="-285750" algn="l" rtl="0" eaLnBrk="1" fontAlgn="base" hangingPunct="1">
              <a:spcBef>
                <a:spcPts val="600"/>
              </a:spcBef>
              <a:spcAft>
                <a:spcPct val="0"/>
              </a:spcAft>
              <a:buFont typeface="Wingdings" pitchFamily="2" charset="2"/>
              <a:buChar char="§"/>
              <a:defRPr sz="1600" kern="1200">
                <a:solidFill>
                  <a:schemeClr val="tx1"/>
                </a:solidFill>
                <a:latin typeface="+mn-lt"/>
                <a:ea typeface="ヒラギノ角ゴ Pro W3" pitchFamily="-60" charset="-128"/>
                <a:cs typeface="ヒラギノ角ゴ Pro W3" charset="-12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endParaRPr lang="en-US" dirty="0"/>
          </a:p>
        </p:txBody>
      </p:sp>
      <p:sp>
        <p:nvSpPr>
          <p:cNvPr id="32" name="Text Placeholder 2">
            <a:extLst>
              <a:ext uri="{FF2B5EF4-FFF2-40B4-BE49-F238E27FC236}">
                <a16:creationId xmlns:a16="http://schemas.microsoft.com/office/drawing/2014/main" id="{28380136-665A-5041-9DDC-3DB55CE74EE8}"/>
              </a:ext>
            </a:extLst>
          </p:cNvPr>
          <p:cNvSpPr txBox="1">
            <a:spLocks/>
          </p:cNvSpPr>
          <p:nvPr/>
        </p:nvSpPr>
        <p:spPr bwMode="auto">
          <a:xfrm>
            <a:off x="1120222" y="2893216"/>
            <a:ext cx="720081"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marL="342900" indent="-342900" algn="l" rtl="0" eaLnBrk="1" fontAlgn="base" hangingPunct="1">
              <a:spcBef>
                <a:spcPts val="1200"/>
              </a:spcBef>
              <a:spcAft>
                <a:spcPct val="0"/>
              </a:spcAft>
              <a:buFont typeface="Arial" panose="020B0604020202020204" pitchFamily="34" charset="0"/>
              <a:defRPr sz="1600" kern="1200">
                <a:solidFill>
                  <a:schemeClr val="tx1"/>
                </a:solidFill>
                <a:latin typeface="+mn-lt"/>
                <a:ea typeface="ＭＳ Ｐゴシック" charset="-128"/>
                <a:cs typeface="ＭＳ Ｐゴシック" charset="-128"/>
              </a:defRPr>
            </a:lvl1pPr>
            <a:lvl2pPr marL="269875" indent="-269875" algn="l" rtl="0" eaLnBrk="1" fontAlgn="base" hangingPunct="1">
              <a:spcBef>
                <a:spcPts val="900"/>
              </a:spcBef>
              <a:spcAft>
                <a:spcPct val="0"/>
              </a:spcAft>
              <a:buFont typeface="Arial" panose="020B0604020202020204" pitchFamily="34" charset="0"/>
              <a:buChar char="•"/>
              <a:defRPr sz="1600" kern="1200">
                <a:solidFill>
                  <a:schemeClr val="tx1"/>
                </a:solidFill>
                <a:latin typeface="+mn-lt"/>
                <a:ea typeface="ＭＳ Ｐゴシック" charset="-128"/>
                <a:cs typeface="ＭＳ Ｐゴシック" panose="020B0600070205080204" pitchFamily="34" charset="-128"/>
              </a:defRPr>
            </a:lvl2pPr>
            <a:lvl3pPr marL="539750" indent="-269875" algn="l" rtl="0" eaLnBrk="1" fontAlgn="base" hangingPunct="1">
              <a:spcBef>
                <a:spcPts val="600"/>
              </a:spcBef>
              <a:spcAft>
                <a:spcPct val="0"/>
              </a:spcAft>
              <a:buFont typeface="Lucida Grande" panose="020B0600040502020204" pitchFamily="34" charset="0"/>
              <a:buChar char="–"/>
              <a:defRPr sz="1600" kern="1200">
                <a:solidFill>
                  <a:schemeClr val="tx1"/>
                </a:solidFill>
                <a:latin typeface="+mn-lt"/>
                <a:ea typeface="ヒラギノ角ゴ Pro W3" pitchFamily="-60" charset="-128"/>
                <a:cs typeface="ヒラギノ角ゴ Pro W3" charset="-128"/>
              </a:defRPr>
            </a:lvl3pPr>
            <a:lvl4pPr marL="809625" indent="-269875" algn="l" rtl="0" eaLnBrk="1" fontAlgn="base" hangingPunct="1">
              <a:spcBef>
                <a:spcPts val="600"/>
              </a:spcBef>
              <a:spcAft>
                <a:spcPct val="0"/>
              </a:spcAft>
              <a:buFont typeface="Lucida Grande" panose="020B0600040502020204" pitchFamily="34" charset="0"/>
              <a:buChar char="»"/>
              <a:defRPr sz="1600" kern="1200">
                <a:solidFill>
                  <a:schemeClr val="tx1"/>
                </a:solidFill>
                <a:latin typeface="+mn-lt"/>
                <a:ea typeface="ヒラギノ角ゴ Pro W3" pitchFamily="-60" charset="-128"/>
                <a:cs typeface="ヒラギノ角ゴ Pro W3" charset="-128"/>
              </a:defRPr>
            </a:lvl4pPr>
            <a:lvl5pPr marL="1095375" indent="-285750" algn="l" rtl="0" eaLnBrk="1" fontAlgn="base" hangingPunct="1">
              <a:spcBef>
                <a:spcPts val="600"/>
              </a:spcBef>
              <a:spcAft>
                <a:spcPct val="0"/>
              </a:spcAft>
              <a:buFont typeface="Wingdings" pitchFamily="2" charset="2"/>
              <a:buChar char="§"/>
              <a:defRPr sz="1600" kern="1200">
                <a:solidFill>
                  <a:schemeClr val="tx1"/>
                </a:solidFill>
                <a:latin typeface="+mn-lt"/>
                <a:ea typeface="ヒラギノ角ゴ Pro W3" pitchFamily="-60" charset="-128"/>
                <a:cs typeface="ヒラギノ角ゴ Pro W3" charset="-12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a:t>Mark </a:t>
            </a:r>
          </a:p>
        </p:txBody>
      </p:sp>
      <p:sp>
        <p:nvSpPr>
          <p:cNvPr id="33" name="Title 1">
            <a:extLst>
              <a:ext uri="{FF2B5EF4-FFF2-40B4-BE49-F238E27FC236}">
                <a16:creationId xmlns:a16="http://schemas.microsoft.com/office/drawing/2014/main" id="{36970775-7C8D-4B45-A143-4FD44E64B004}"/>
              </a:ext>
            </a:extLst>
          </p:cNvPr>
          <p:cNvSpPr txBox="1">
            <a:spLocks noChangeAspect="1"/>
          </p:cNvSpPr>
          <p:nvPr/>
        </p:nvSpPr>
        <p:spPr bwMode="auto">
          <a:xfrm>
            <a:off x="4790375" y="1340768"/>
            <a:ext cx="338013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3000" b="1" kern="1200" baseline="0">
                <a:solidFill>
                  <a:schemeClr val="tx1"/>
                </a:solidFill>
                <a:latin typeface="Arial" charset="0"/>
                <a:ea typeface="ＭＳ Ｐゴシック" charset="-128"/>
                <a:cs typeface="ＭＳ Ｐゴシック" charset="-128"/>
              </a:defRPr>
            </a:lvl1pPr>
            <a:lvl2pPr algn="l" rtl="0" eaLnBrk="1" fontAlgn="base" hangingPunct="1">
              <a:spcBef>
                <a:spcPct val="0"/>
              </a:spcBef>
              <a:spcAft>
                <a:spcPct val="0"/>
              </a:spcAft>
              <a:defRPr sz="3000" b="1">
                <a:solidFill>
                  <a:schemeClr val="tx1"/>
                </a:solidFill>
                <a:latin typeface="Arial" charset="0"/>
                <a:ea typeface="ＭＳ Ｐゴシック" charset="-128"/>
                <a:cs typeface="ＭＳ Ｐゴシック" charset="-128"/>
              </a:defRPr>
            </a:lvl2pPr>
            <a:lvl3pPr algn="l" rtl="0" eaLnBrk="1" fontAlgn="base" hangingPunct="1">
              <a:spcBef>
                <a:spcPct val="0"/>
              </a:spcBef>
              <a:spcAft>
                <a:spcPct val="0"/>
              </a:spcAft>
              <a:defRPr sz="3000" b="1">
                <a:solidFill>
                  <a:schemeClr val="tx1"/>
                </a:solidFill>
                <a:latin typeface="Arial" charset="0"/>
                <a:ea typeface="ＭＳ Ｐゴシック" charset="-128"/>
                <a:cs typeface="ＭＳ Ｐゴシック" charset="-128"/>
              </a:defRPr>
            </a:lvl3pPr>
            <a:lvl4pPr algn="l" rtl="0" eaLnBrk="1" fontAlgn="base" hangingPunct="1">
              <a:spcBef>
                <a:spcPct val="0"/>
              </a:spcBef>
              <a:spcAft>
                <a:spcPct val="0"/>
              </a:spcAft>
              <a:defRPr sz="3000" b="1">
                <a:solidFill>
                  <a:schemeClr val="tx1"/>
                </a:solidFill>
                <a:latin typeface="Arial" charset="0"/>
                <a:ea typeface="ＭＳ Ｐゴシック" charset="-128"/>
                <a:cs typeface="ＭＳ Ｐゴシック" charset="-128"/>
              </a:defRPr>
            </a:lvl4pPr>
            <a:lvl5pPr algn="l" rtl="0" eaLnBrk="1" fontAlgn="base" hangingPunct="1">
              <a:spcBef>
                <a:spcPct val="0"/>
              </a:spcBef>
              <a:spcAft>
                <a:spcPct val="0"/>
              </a:spcAft>
              <a:defRPr sz="3000" b="1">
                <a:solidFill>
                  <a:schemeClr val="tx1"/>
                </a:solidFill>
                <a:latin typeface="Arial" charset="0"/>
                <a:ea typeface="ＭＳ Ｐゴシック" charset="-128"/>
                <a:cs typeface="ＭＳ Ｐゴシック" charset="-128"/>
              </a:defRPr>
            </a:lvl5pPr>
            <a:lvl6pPr marL="457200" algn="ctr" rtl="0" eaLnBrk="1" fontAlgn="base" hangingPunct="1">
              <a:spcBef>
                <a:spcPct val="0"/>
              </a:spcBef>
              <a:spcAft>
                <a:spcPct val="0"/>
              </a:spcAft>
              <a:defRPr sz="4400">
                <a:solidFill>
                  <a:schemeClr val="tx1"/>
                </a:solidFill>
                <a:latin typeface="Sommet" pitchFamily="50" charset="0"/>
              </a:defRPr>
            </a:lvl6pPr>
            <a:lvl7pPr marL="914400" algn="ctr" rtl="0" eaLnBrk="1" fontAlgn="base" hangingPunct="1">
              <a:spcBef>
                <a:spcPct val="0"/>
              </a:spcBef>
              <a:spcAft>
                <a:spcPct val="0"/>
              </a:spcAft>
              <a:defRPr sz="4400">
                <a:solidFill>
                  <a:schemeClr val="tx1"/>
                </a:solidFill>
                <a:latin typeface="Sommet" pitchFamily="50" charset="0"/>
              </a:defRPr>
            </a:lvl7pPr>
            <a:lvl8pPr marL="1371600" algn="ctr" rtl="0" eaLnBrk="1" fontAlgn="base" hangingPunct="1">
              <a:spcBef>
                <a:spcPct val="0"/>
              </a:spcBef>
              <a:spcAft>
                <a:spcPct val="0"/>
              </a:spcAft>
              <a:defRPr sz="4400">
                <a:solidFill>
                  <a:schemeClr val="tx1"/>
                </a:solidFill>
                <a:latin typeface="Sommet" pitchFamily="50" charset="0"/>
              </a:defRPr>
            </a:lvl8pPr>
            <a:lvl9pPr marL="1828800" algn="ctr" rtl="0" eaLnBrk="1" fontAlgn="base" hangingPunct="1">
              <a:spcBef>
                <a:spcPct val="0"/>
              </a:spcBef>
              <a:spcAft>
                <a:spcPct val="0"/>
              </a:spcAft>
              <a:defRPr sz="4400">
                <a:solidFill>
                  <a:schemeClr val="tx1"/>
                </a:solidFill>
                <a:latin typeface="Sommet" pitchFamily="50" charset="0"/>
              </a:defRPr>
            </a:lvl9pPr>
          </a:lstStyle>
          <a:p>
            <a:r>
              <a:rPr lang="en-AU" sz="2400" dirty="0"/>
              <a:t>Course convenors</a:t>
            </a:r>
          </a:p>
          <a:p>
            <a:r>
              <a:rPr lang="en-AU" sz="1800" b="0" dirty="0"/>
              <a:t>Mark Hanly (Ch. 1 - 9)</a:t>
            </a:r>
          </a:p>
          <a:p>
            <a:endParaRPr lang="en-AU" dirty="0"/>
          </a:p>
        </p:txBody>
      </p:sp>
      <p:sp>
        <p:nvSpPr>
          <p:cNvPr id="34" name="Title 1">
            <a:extLst>
              <a:ext uri="{FF2B5EF4-FFF2-40B4-BE49-F238E27FC236}">
                <a16:creationId xmlns:a16="http://schemas.microsoft.com/office/drawing/2014/main" id="{2E2DFD5D-FBB0-0640-A0B0-1ECF3C2CC8AF}"/>
              </a:ext>
            </a:extLst>
          </p:cNvPr>
          <p:cNvSpPr txBox="1">
            <a:spLocks noChangeAspect="1"/>
          </p:cNvSpPr>
          <p:nvPr/>
        </p:nvSpPr>
        <p:spPr bwMode="auto">
          <a:xfrm>
            <a:off x="4790375" y="2304009"/>
            <a:ext cx="410210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3000" b="1" kern="1200" baseline="0">
                <a:solidFill>
                  <a:schemeClr val="tx1"/>
                </a:solidFill>
                <a:latin typeface="Arial" charset="0"/>
                <a:ea typeface="ＭＳ Ｐゴシック" charset="-128"/>
                <a:cs typeface="ＭＳ Ｐゴシック" charset="-128"/>
              </a:defRPr>
            </a:lvl1pPr>
            <a:lvl2pPr algn="l" rtl="0" eaLnBrk="1" fontAlgn="base" hangingPunct="1">
              <a:spcBef>
                <a:spcPct val="0"/>
              </a:spcBef>
              <a:spcAft>
                <a:spcPct val="0"/>
              </a:spcAft>
              <a:defRPr sz="3000" b="1">
                <a:solidFill>
                  <a:schemeClr val="tx1"/>
                </a:solidFill>
                <a:latin typeface="Arial" charset="0"/>
                <a:ea typeface="ＭＳ Ｐゴシック" charset="-128"/>
                <a:cs typeface="ＭＳ Ｐゴシック" charset="-128"/>
              </a:defRPr>
            </a:lvl2pPr>
            <a:lvl3pPr algn="l" rtl="0" eaLnBrk="1" fontAlgn="base" hangingPunct="1">
              <a:spcBef>
                <a:spcPct val="0"/>
              </a:spcBef>
              <a:spcAft>
                <a:spcPct val="0"/>
              </a:spcAft>
              <a:defRPr sz="3000" b="1">
                <a:solidFill>
                  <a:schemeClr val="tx1"/>
                </a:solidFill>
                <a:latin typeface="Arial" charset="0"/>
                <a:ea typeface="ＭＳ Ｐゴシック" charset="-128"/>
                <a:cs typeface="ＭＳ Ｐゴシック" charset="-128"/>
              </a:defRPr>
            </a:lvl3pPr>
            <a:lvl4pPr algn="l" rtl="0" eaLnBrk="1" fontAlgn="base" hangingPunct="1">
              <a:spcBef>
                <a:spcPct val="0"/>
              </a:spcBef>
              <a:spcAft>
                <a:spcPct val="0"/>
              </a:spcAft>
              <a:defRPr sz="3000" b="1">
                <a:solidFill>
                  <a:schemeClr val="tx1"/>
                </a:solidFill>
                <a:latin typeface="Arial" charset="0"/>
                <a:ea typeface="ＭＳ Ｐゴシック" charset="-128"/>
                <a:cs typeface="ＭＳ Ｐゴシック" charset="-128"/>
              </a:defRPr>
            </a:lvl4pPr>
            <a:lvl5pPr algn="l" rtl="0" eaLnBrk="1" fontAlgn="base" hangingPunct="1">
              <a:spcBef>
                <a:spcPct val="0"/>
              </a:spcBef>
              <a:spcAft>
                <a:spcPct val="0"/>
              </a:spcAft>
              <a:defRPr sz="3000" b="1">
                <a:solidFill>
                  <a:schemeClr val="tx1"/>
                </a:solidFill>
                <a:latin typeface="Arial" charset="0"/>
                <a:ea typeface="ＭＳ Ｐゴシック" charset="-128"/>
                <a:cs typeface="ＭＳ Ｐゴシック" charset="-128"/>
              </a:defRPr>
            </a:lvl5pPr>
            <a:lvl6pPr marL="457200" algn="ctr" rtl="0" eaLnBrk="1" fontAlgn="base" hangingPunct="1">
              <a:spcBef>
                <a:spcPct val="0"/>
              </a:spcBef>
              <a:spcAft>
                <a:spcPct val="0"/>
              </a:spcAft>
              <a:defRPr sz="4400">
                <a:solidFill>
                  <a:schemeClr val="tx1"/>
                </a:solidFill>
                <a:latin typeface="Sommet" pitchFamily="50" charset="0"/>
              </a:defRPr>
            </a:lvl6pPr>
            <a:lvl7pPr marL="914400" algn="ctr" rtl="0" eaLnBrk="1" fontAlgn="base" hangingPunct="1">
              <a:spcBef>
                <a:spcPct val="0"/>
              </a:spcBef>
              <a:spcAft>
                <a:spcPct val="0"/>
              </a:spcAft>
              <a:defRPr sz="4400">
                <a:solidFill>
                  <a:schemeClr val="tx1"/>
                </a:solidFill>
                <a:latin typeface="Sommet" pitchFamily="50" charset="0"/>
              </a:defRPr>
            </a:lvl7pPr>
            <a:lvl8pPr marL="1371600" algn="ctr" rtl="0" eaLnBrk="1" fontAlgn="base" hangingPunct="1">
              <a:spcBef>
                <a:spcPct val="0"/>
              </a:spcBef>
              <a:spcAft>
                <a:spcPct val="0"/>
              </a:spcAft>
              <a:defRPr sz="4400">
                <a:solidFill>
                  <a:schemeClr val="tx1"/>
                </a:solidFill>
                <a:latin typeface="Sommet" pitchFamily="50" charset="0"/>
              </a:defRPr>
            </a:lvl8pPr>
            <a:lvl9pPr marL="1828800" algn="ctr" rtl="0" eaLnBrk="1" fontAlgn="base" hangingPunct="1">
              <a:spcBef>
                <a:spcPct val="0"/>
              </a:spcBef>
              <a:spcAft>
                <a:spcPct val="0"/>
              </a:spcAft>
              <a:defRPr sz="4400">
                <a:solidFill>
                  <a:schemeClr val="tx1"/>
                </a:solidFill>
                <a:latin typeface="Sommet" pitchFamily="50" charset="0"/>
              </a:defRPr>
            </a:lvl9pPr>
          </a:lstStyle>
          <a:p>
            <a:r>
              <a:rPr lang="en-AU" sz="2400" dirty="0"/>
              <a:t>Guest lecturers </a:t>
            </a:r>
          </a:p>
          <a:p>
            <a:r>
              <a:rPr lang="en-AU" sz="1800" b="0" dirty="0"/>
              <a:t>Md Shajedur Rahman Shawon (Ch. 10) </a:t>
            </a:r>
          </a:p>
          <a:p>
            <a:endParaRPr lang="en-AU" b="0" dirty="0"/>
          </a:p>
        </p:txBody>
      </p:sp>
      <p:pic>
        <p:nvPicPr>
          <p:cNvPr id="2050" name="Picture 2">
            <a:extLst>
              <a:ext uri="{FF2B5EF4-FFF2-40B4-BE49-F238E27FC236}">
                <a16:creationId xmlns:a16="http://schemas.microsoft.com/office/drawing/2014/main" id="{D0F23CC9-3346-C50B-80B6-BDB448C052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9707" y="1470318"/>
            <a:ext cx="964800" cy="1444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059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F05EE-C630-BA40-BD9F-6BA6C69C40A6}"/>
              </a:ext>
            </a:extLst>
          </p:cNvPr>
          <p:cNvSpPr>
            <a:spLocks noGrp="1"/>
          </p:cNvSpPr>
          <p:nvPr>
            <p:ph type="title"/>
          </p:nvPr>
        </p:nvSpPr>
        <p:spPr/>
        <p:txBody>
          <a:bodyPr>
            <a:normAutofit fontScale="90000"/>
          </a:bodyPr>
          <a:lstStyle/>
          <a:p>
            <a:r>
              <a:rPr lang="en-US"/>
              <a:t>Course Content</a:t>
            </a:r>
          </a:p>
        </p:txBody>
      </p:sp>
      <p:graphicFrame>
        <p:nvGraphicFramePr>
          <p:cNvPr id="4" name="Table 3">
            <a:extLst>
              <a:ext uri="{FF2B5EF4-FFF2-40B4-BE49-F238E27FC236}">
                <a16:creationId xmlns:a16="http://schemas.microsoft.com/office/drawing/2014/main" id="{92ABA73C-5A98-C64E-BA8C-1FD54890B771}"/>
              </a:ext>
            </a:extLst>
          </p:cNvPr>
          <p:cNvGraphicFramePr>
            <a:graphicFrameLocks noGrp="1"/>
          </p:cNvGraphicFramePr>
          <p:nvPr>
            <p:extLst>
              <p:ext uri="{D42A27DB-BD31-4B8C-83A1-F6EECF244321}">
                <p14:modId xmlns:p14="http://schemas.microsoft.com/office/powerpoint/2010/main" val="1130048606"/>
              </p:ext>
            </p:extLst>
          </p:nvPr>
        </p:nvGraphicFramePr>
        <p:xfrm>
          <a:off x="454713" y="1349435"/>
          <a:ext cx="8208961" cy="4159130"/>
        </p:xfrm>
        <a:graphic>
          <a:graphicData uri="http://schemas.openxmlformats.org/drawingml/2006/table">
            <a:tbl>
              <a:tblPr>
                <a:tableStyleId>{638B1855-1B75-4FBE-930C-398BA8C253C6}</a:tableStyleId>
              </a:tblPr>
              <a:tblGrid>
                <a:gridCol w="976396">
                  <a:extLst>
                    <a:ext uri="{9D8B030D-6E8A-4147-A177-3AD203B41FA5}">
                      <a16:colId xmlns:a16="http://schemas.microsoft.com/office/drawing/2014/main" val="3178386835"/>
                    </a:ext>
                  </a:extLst>
                </a:gridCol>
                <a:gridCol w="4363404">
                  <a:extLst>
                    <a:ext uri="{9D8B030D-6E8A-4147-A177-3AD203B41FA5}">
                      <a16:colId xmlns:a16="http://schemas.microsoft.com/office/drawing/2014/main" val="3991608933"/>
                    </a:ext>
                  </a:extLst>
                </a:gridCol>
                <a:gridCol w="2869161">
                  <a:extLst>
                    <a:ext uri="{9D8B030D-6E8A-4147-A177-3AD203B41FA5}">
                      <a16:colId xmlns:a16="http://schemas.microsoft.com/office/drawing/2014/main" val="323381414"/>
                    </a:ext>
                  </a:extLst>
                </a:gridCol>
              </a:tblGrid>
              <a:tr h="367145">
                <a:tc>
                  <a:txBody>
                    <a:bodyPr/>
                    <a:lstStyle/>
                    <a:p>
                      <a:pPr algn="ctr" fontAlgn="b"/>
                      <a:r>
                        <a:rPr lang="en-AU" sz="1600" b="1" u="none" strike="noStrike">
                          <a:effectLst/>
                        </a:rPr>
                        <a:t>Chapter </a:t>
                      </a:r>
                      <a:endParaRPr lang="en-AU" sz="1600" b="1" i="0" u="none" strike="noStrike">
                        <a:solidFill>
                          <a:srgbClr val="000000"/>
                        </a:solidFill>
                        <a:effectLst/>
                        <a:latin typeface="Arial" panose="020B0604020202020204" pitchFamily="34" charset="0"/>
                      </a:endParaRPr>
                    </a:p>
                  </a:txBody>
                  <a:tcPr marL="0" marR="0" marT="0" marB="0" anchor="ctr"/>
                </a:tc>
                <a:tc>
                  <a:txBody>
                    <a:bodyPr/>
                    <a:lstStyle/>
                    <a:p>
                      <a:pPr algn="l" fontAlgn="b"/>
                      <a:r>
                        <a:rPr lang="en-AU" sz="1600" b="1" u="none" strike="noStrike">
                          <a:effectLst/>
                        </a:rPr>
                        <a:t>Chapter topic </a:t>
                      </a:r>
                      <a:endParaRPr lang="en-AU" sz="1600" b="1" i="0" u="none" strike="noStrike">
                        <a:solidFill>
                          <a:srgbClr val="000000"/>
                        </a:solidFill>
                        <a:effectLst/>
                        <a:latin typeface="Arial" panose="020B0604020202020204" pitchFamily="34" charset="0"/>
                      </a:endParaRPr>
                    </a:p>
                  </a:txBody>
                  <a:tcPr marL="0" marR="0" marT="0" marB="0" anchor="ctr"/>
                </a:tc>
                <a:tc>
                  <a:txBody>
                    <a:bodyPr/>
                    <a:lstStyle/>
                    <a:p>
                      <a:pPr algn="l" fontAlgn="b"/>
                      <a:r>
                        <a:rPr lang="en-AU" sz="1600" b="1" u="none" strike="noStrike" dirty="0">
                          <a:effectLst/>
                        </a:rPr>
                        <a:t>Lecturer </a:t>
                      </a:r>
                      <a:endParaRPr lang="en-AU" sz="1600" b="1" i="0"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3780739348"/>
                  </a:ext>
                </a:extLst>
              </a:tr>
              <a:tr h="367145">
                <a:tc>
                  <a:txBody>
                    <a:bodyPr/>
                    <a:lstStyle/>
                    <a:p>
                      <a:pPr algn="ctr" fontAlgn="b"/>
                      <a:r>
                        <a:rPr lang="en-AU" sz="1600" u="none" strike="noStrike" dirty="0">
                          <a:effectLst/>
                        </a:rPr>
                        <a:t>1</a:t>
                      </a:r>
                      <a:endParaRPr lang="en-AU" sz="1600" b="0" i="0" u="none" strike="noStrike" dirty="0">
                        <a:solidFill>
                          <a:srgbClr val="000000"/>
                        </a:solidFill>
                        <a:effectLst/>
                        <a:latin typeface="ArialMT"/>
                      </a:endParaRPr>
                    </a:p>
                  </a:txBody>
                  <a:tcPr marL="0" marR="0" marT="0" marB="0" anchor="ctr"/>
                </a:tc>
                <a:tc>
                  <a:txBody>
                    <a:bodyPr/>
                    <a:lstStyle/>
                    <a:p>
                      <a:r>
                        <a:rPr lang="en-US" sz="1600" u="none" strike="noStrike" kern="1200" dirty="0">
                          <a:solidFill>
                            <a:schemeClr val="lt1"/>
                          </a:solidFill>
                          <a:effectLst/>
                          <a:latin typeface="+mn-lt"/>
                          <a:ea typeface="+mn-ea"/>
                          <a:cs typeface="+mn-cs"/>
                        </a:rPr>
                        <a:t>Directed Acyclic Graphs (DAGs)</a:t>
                      </a: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prstClr val="white"/>
                          </a:solidFill>
                          <a:effectLst/>
                          <a:uLnTx/>
                          <a:uFillTx/>
                          <a:latin typeface="Calibri" panose="020F0502020204030204"/>
                          <a:ea typeface="+mn-ea"/>
                          <a:cs typeface="+mn-cs"/>
                        </a:rPr>
                        <a:t>Mark Hanly </a:t>
                      </a:r>
                      <a:endParaRPr kumimoji="0" lang="en-AU" sz="1600" b="0" i="0" u="none" strike="noStrike" kern="1200" cap="none" spc="0" normalizeH="0" baseline="0" noProof="0" dirty="0">
                        <a:ln>
                          <a:noFill/>
                        </a:ln>
                        <a:solidFill>
                          <a:srgbClr val="000000"/>
                        </a:solidFill>
                        <a:effectLst/>
                        <a:uLnTx/>
                        <a:uFillTx/>
                        <a:latin typeface="ArialMT"/>
                        <a:ea typeface="+mn-ea"/>
                        <a:cs typeface="+mn-cs"/>
                      </a:endParaRPr>
                    </a:p>
                  </a:txBody>
                  <a:tcPr marL="0" marR="0" marT="0" marB="0" anchor="ctr"/>
                </a:tc>
                <a:extLst>
                  <a:ext uri="{0D108BD9-81ED-4DB2-BD59-A6C34878D82A}">
                    <a16:rowId xmlns:a16="http://schemas.microsoft.com/office/drawing/2014/main" val="3381988040"/>
                  </a:ext>
                </a:extLst>
              </a:tr>
              <a:tr h="367145">
                <a:tc>
                  <a:txBody>
                    <a:bodyPr/>
                    <a:lstStyle/>
                    <a:p>
                      <a:pPr algn="ctr" fontAlgn="b"/>
                      <a:r>
                        <a:rPr lang="en-AU" sz="1600" u="none" strike="noStrike">
                          <a:effectLst/>
                        </a:rPr>
                        <a:t>2</a:t>
                      </a:r>
                      <a:endParaRPr lang="en-AU" sz="1600" b="0" i="0" u="none" strike="noStrike">
                        <a:solidFill>
                          <a:srgbClr val="000000"/>
                        </a:solidFill>
                        <a:effectLst/>
                        <a:latin typeface="ArialMT"/>
                      </a:endParaRPr>
                    </a:p>
                  </a:txBody>
                  <a:tcPr marL="0" marR="0" marT="0" marB="0" anchor="ctr"/>
                </a:tc>
                <a:tc>
                  <a:txBody>
                    <a:bodyPr/>
                    <a:lstStyle/>
                    <a:p>
                      <a:pPr algn="l" fontAlgn="b"/>
                      <a:r>
                        <a:rPr lang="en-AU" sz="1600" u="none" strike="noStrike" dirty="0">
                          <a:effectLst/>
                        </a:rPr>
                        <a:t>Causal inferences from observational data </a:t>
                      </a:r>
                      <a:endParaRPr lang="en-AU" sz="1600" b="0" i="0" u="none" strike="noStrike" dirty="0">
                        <a:solidFill>
                          <a:srgbClr val="000000"/>
                        </a:solidFill>
                        <a:effectLst/>
                        <a:latin typeface="ArialMT"/>
                      </a:endParaRP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prstClr val="white"/>
                          </a:solidFill>
                          <a:effectLst/>
                          <a:uLnTx/>
                          <a:uFillTx/>
                          <a:latin typeface="Calibri" panose="020F0502020204030204"/>
                          <a:ea typeface="+mn-ea"/>
                          <a:cs typeface="+mn-cs"/>
                        </a:rPr>
                        <a:t>Mark Hanly </a:t>
                      </a:r>
                      <a:endParaRPr kumimoji="0" lang="en-AU" sz="1600" b="0" i="0" u="none" strike="noStrike" kern="1200" cap="none" spc="0" normalizeH="0" baseline="0" noProof="0" dirty="0">
                        <a:ln>
                          <a:noFill/>
                        </a:ln>
                        <a:solidFill>
                          <a:srgbClr val="000000"/>
                        </a:solidFill>
                        <a:effectLst/>
                        <a:uLnTx/>
                        <a:uFillTx/>
                        <a:latin typeface="ArialMT"/>
                        <a:ea typeface="+mn-ea"/>
                        <a:cs typeface="+mn-cs"/>
                      </a:endParaRPr>
                    </a:p>
                  </a:txBody>
                  <a:tcPr marL="0" marR="0" marT="0" marB="0" anchor="ctr"/>
                </a:tc>
                <a:extLst>
                  <a:ext uri="{0D108BD9-81ED-4DB2-BD59-A6C34878D82A}">
                    <a16:rowId xmlns:a16="http://schemas.microsoft.com/office/drawing/2014/main" val="3244248321"/>
                  </a:ext>
                </a:extLst>
              </a:tr>
              <a:tr h="367145">
                <a:tc>
                  <a:txBody>
                    <a:bodyPr/>
                    <a:lstStyle/>
                    <a:p>
                      <a:pPr algn="ctr" fontAlgn="b"/>
                      <a:r>
                        <a:rPr lang="en-AU" sz="1600" u="none" strike="noStrike">
                          <a:effectLst/>
                        </a:rPr>
                        <a:t>3</a:t>
                      </a:r>
                      <a:endParaRPr lang="en-AU" sz="1600" b="0" i="0" u="none" strike="noStrike">
                        <a:solidFill>
                          <a:srgbClr val="000000"/>
                        </a:solidFill>
                        <a:effectLst/>
                        <a:latin typeface="ArialMT"/>
                      </a:endParaRPr>
                    </a:p>
                  </a:txBody>
                  <a:tcPr marL="0" marR="0" marT="0"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AU" sz="1600" u="none" strike="noStrike" dirty="0">
                          <a:effectLst/>
                        </a:rPr>
                        <a:t>Multilevel modelling I (Introduction) </a:t>
                      </a:r>
                      <a:endParaRPr lang="en-AU" sz="1600" b="0" i="0" u="none" strike="noStrike" dirty="0">
                        <a:solidFill>
                          <a:srgbClr val="000000"/>
                        </a:solidFill>
                        <a:effectLst/>
                        <a:latin typeface="ArialMT"/>
                      </a:endParaRP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prstClr val="white"/>
                          </a:solidFill>
                          <a:effectLst/>
                          <a:uLnTx/>
                          <a:uFillTx/>
                          <a:latin typeface="Calibri" panose="020F0502020204030204"/>
                          <a:ea typeface="+mn-ea"/>
                          <a:cs typeface="+mn-cs"/>
                        </a:rPr>
                        <a:t>Mark Hanly </a:t>
                      </a:r>
                      <a:endParaRPr kumimoji="0" lang="en-AU" sz="1600" b="0" i="0" u="none" strike="noStrike" kern="1200" cap="none" spc="0" normalizeH="0" baseline="0" noProof="0" dirty="0">
                        <a:ln>
                          <a:noFill/>
                        </a:ln>
                        <a:solidFill>
                          <a:srgbClr val="000000"/>
                        </a:solidFill>
                        <a:effectLst/>
                        <a:uLnTx/>
                        <a:uFillTx/>
                        <a:latin typeface="ArialMT"/>
                        <a:ea typeface="+mn-ea"/>
                        <a:cs typeface="+mn-cs"/>
                      </a:endParaRPr>
                    </a:p>
                  </a:txBody>
                  <a:tcPr marL="0" marR="0" marT="0" marB="0" anchor="ctr"/>
                </a:tc>
                <a:extLst>
                  <a:ext uri="{0D108BD9-81ED-4DB2-BD59-A6C34878D82A}">
                    <a16:rowId xmlns:a16="http://schemas.microsoft.com/office/drawing/2014/main" val="4122799601"/>
                  </a:ext>
                </a:extLst>
              </a:tr>
              <a:tr h="367145">
                <a:tc>
                  <a:txBody>
                    <a:bodyPr/>
                    <a:lstStyle/>
                    <a:p>
                      <a:pPr algn="ctr" fontAlgn="b"/>
                      <a:r>
                        <a:rPr lang="en-AU" sz="1600" u="none" strike="noStrike">
                          <a:effectLst/>
                        </a:rPr>
                        <a:t>4</a:t>
                      </a:r>
                      <a:endParaRPr lang="en-AU" sz="1600" b="0" i="0" u="none" strike="noStrike">
                        <a:solidFill>
                          <a:srgbClr val="000000"/>
                        </a:solidFill>
                        <a:effectLst/>
                        <a:latin typeface="ArialMT"/>
                      </a:endParaRPr>
                    </a:p>
                  </a:txBody>
                  <a:tcPr marL="0" marR="0" marT="0"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AU" sz="1600" u="none" strike="noStrike" dirty="0">
                          <a:effectLst/>
                        </a:rPr>
                        <a:t>Multilevel modelling II (Beyond the basics) </a:t>
                      </a:r>
                      <a:endParaRPr lang="en-AU" sz="1600" b="0" i="0" u="none" strike="noStrike" dirty="0">
                        <a:solidFill>
                          <a:srgbClr val="000000"/>
                        </a:solidFill>
                        <a:effectLst/>
                        <a:latin typeface="ArialMT"/>
                      </a:endParaRP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prstClr val="white"/>
                          </a:solidFill>
                          <a:effectLst/>
                          <a:uLnTx/>
                          <a:uFillTx/>
                          <a:latin typeface="Calibri" panose="020F0502020204030204"/>
                          <a:ea typeface="+mn-ea"/>
                          <a:cs typeface="+mn-cs"/>
                        </a:rPr>
                        <a:t>Mark Hanly </a:t>
                      </a:r>
                      <a:endParaRPr kumimoji="0" lang="en-AU" sz="1600" b="0" i="0" u="none" strike="noStrike" kern="1200" cap="none" spc="0" normalizeH="0" baseline="0" noProof="0" dirty="0">
                        <a:ln>
                          <a:noFill/>
                        </a:ln>
                        <a:solidFill>
                          <a:srgbClr val="000000"/>
                        </a:solidFill>
                        <a:effectLst/>
                        <a:uLnTx/>
                        <a:uFillTx/>
                        <a:latin typeface="ArialMT"/>
                        <a:ea typeface="+mn-ea"/>
                        <a:cs typeface="+mn-cs"/>
                      </a:endParaRPr>
                    </a:p>
                  </a:txBody>
                  <a:tcPr marL="0" marR="0" marT="0" marB="0" anchor="ctr"/>
                </a:tc>
                <a:extLst>
                  <a:ext uri="{0D108BD9-81ED-4DB2-BD59-A6C34878D82A}">
                    <a16:rowId xmlns:a16="http://schemas.microsoft.com/office/drawing/2014/main" val="1466202030"/>
                  </a:ext>
                </a:extLst>
              </a:tr>
              <a:tr h="367145">
                <a:tc>
                  <a:txBody>
                    <a:bodyPr/>
                    <a:lstStyle/>
                    <a:p>
                      <a:pPr algn="ctr" fontAlgn="b"/>
                      <a:r>
                        <a:rPr lang="en-AU" sz="1600" u="none" strike="noStrike">
                          <a:effectLst/>
                        </a:rPr>
                        <a:t>5</a:t>
                      </a:r>
                      <a:endParaRPr lang="en-AU" sz="1600" b="0" i="0" u="none" strike="noStrike">
                        <a:solidFill>
                          <a:srgbClr val="000000"/>
                        </a:solidFill>
                        <a:effectLst/>
                        <a:latin typeface="ArialMT"/>
                      </a:endParaRPr>
                    </a:p>
                  </a:txBody>
                  <a:tcPr marL="0" marR="0" marT="0"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AU" sz="1600" u="none" strike="noStrike" dirty="0">
                          <a:effectLst/>
                        </a:rPr>
                        <a:t>Multilevel modelling III (Repeated measures analysis) </a:t>
                      </a:r>
                      <a:endParaRPr lang="en-AU" sz="1600" b="0" i="0" u="none" strike="noStrike" dirty="0">
                        <a:solidFill>
                          <a:srgbClr val="000000"/>
                        </a:solidFill>
                        <a:effectLst/>
                        <a:latin typeface="ArialMT"/>
                      </a:endParaRP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Calibri" panose="020F0502020204030204"/>
                          <a:ea typeface="+mn-ea"/>
                          <a:cs typeface="+mn-cs"/>
                        </a:rPr>
                        <a:t>Mark Hanly </a:t>
                      </a:r>
                      <a:endParaRPr kumimoji="0" lang="en-AU" sz="1600" b="0" i="0" u="none" strike="noStrike" kern="1200" cap="none" spc="0" normalizeH="0" baseline="0" noProof="0" dirty="0">
                        <a:ln>
                          <a:noFill/>
                        </a:ln>
                        <a:solidFill>
                          <a:srgbClr val="000000"/>
                        </a:solidFill>
                        <a:effectLst/>
                        <a:uLnTx/>
                        <a:uFillTx/>
                        <a:latin typeface="ArialMT"/>
                        <a:ea typeface="+mn-ea"/>
                        <a:cs typeface="+mn-cs"/>
                      </a:endParaRPr>
                    </a:p>
                  </a:txBody>
                  <a:tcPr marL="0" marR="0" marT="0" marB="0" anchor="ctr"/>
                </a:tc>
                <a:extLst>
                  <a:ext uri="{0D108BD9-81ED-4DB2-BD59-A6C34878D82A}">
                    <a16:rowId xmlns:a16="http://schemas.microsoft.com/office/drawing/2014/main" val="2054101332"/>
                  </a:ext>
                </a:extLst>
              </a:tr>
              <a:tr h="367145">
                <a:tc>
                  <a:txBody>
                    <a:bodyPr/>
                    <a:lstStyle/>
                    <a:p>
                      <a:pPr algn="ctr" fontAlgn="b"/>
                      <a:r>
                        <a:rPr lang="en-AU" sz="1600" u="none" strike="noStrike">
                          <a:effectLst/>
                        </a:rPr>
                        <a:t>6</a:t>
                      </a:r>
                      <a:endParaRPr lang="en-AU" sz="1600" b="0" i="0" u="none" strike="noStrike">
                        <a:solidFill>
                          <a:srgbClr val="000000"/>
                        </a:solidFill>
                        <a:effectLst/>
                        <a:latin typeface="ArialMT"/>
                      </a:endParaRPr>
                    </a:p>
                  </a:txBody>
                  <a:tcPr marL="0" marR="0" marT="0"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AU" sz="1600" u="none" strike="noStrike" dirty="0">
                          <a:effectLst/>
                        </a:rPr>
                        <a:t>Reading week</a:t>
                      </a:r>
                      <a:endParaRPr lang="en-AU" sz="1600" b="0" i="0" u="none" strike="noStrike" dirty="0">
                        <a:solidFill>
                          <a:srgbClr val="000000"/>
                        </a:solidFill>
                        <a:effectLst/>
                        <a:latin typeface="ArialMT"/>
                      </a:endParaRPr>
                    </a:p>
                  </a:txBody>
                  <a:tcPr marL="0" marR="0" marT="0" marB="0" anchor="ctr"/>
                </a:tc>
                <a:tc>
                  <a:txBody>
                    <a:bodyPr/>
                    <a:lstStyle/>
                    <a:p>
                      <a:pPr algn="l" fontAlgn="b"/>
                      <a:endParaRPr lang="en-AU" sz="1600" b="0" i="0" u="none" strike="noStrike" dirty="0">
                        <a:solidFill>
                          <a:srgbClr val="000000"/>
                        </a:solidFill>
                        <a:effectLst/>
                        <a:latin typeface="ArialMT"/>
                      </a:endParaRPr>
                    </a:p>
                  </a:txBody>
                  <a:tcPr marL="0" marR="0" marT="0" marB="0" anchor="ctr"/>
                </a:tc>
                <a:extLst>
                  <a:ext uri="{0D108BD9-81ED-4DB2-BD59-A6C34878D82A}">
                    <a16:rowId xmlns:a16="http://schemas.microsoft.com/office/drawing/2014/main" val="3784352387"/>
                  </a:ext>
                </a:extLst>
              </a:tr>
              <a:tr h="367145">
                <a:tc>
                  <a:txBody>
                    <a:bodyPr/>
                    <a:lstStyle/>
                    <a:p>
                      <a:pPr algn="ctr" fontAlgn="b"/>
                      <a:r>
                        <a:rPr lang="en-AU" sz="1600" u="none" strike="noStrike">
                          <a:effectLst/>
                        </a:rPr>
                        <a:t>7</a:t>
                      </a:r>
                      <a:endParaRPr lang="en-AU" sz="1600" b="0" i="0" u="none" strike="noStrike">
                        <a:solidFill>
                          <a:srgbClr val="000000"/>
                        </a:solidFill>
                        <a:effectLst/>
                        <a:latin typeface="Calibri" panose="020F0502020204030204" pitchFamily="34" charset="0"/>
                      </a:endParaRPr>
                    </a:p>
                  </a:txBody>
                  <a:tcPr marL="0" marR="0" marT="0" marB="0" anchor="ctr"/>
                </a:tc>
                <a:tc>
                  <a:txBody>
                    <a:bodyPr/>
                    <a:lstStyle/>
                    <a:p>
                      <a:pPr algn="l" fontAlgn="b"/>
                      <a:r>
                        <a:rPr lang="en-AU" sz="1600" u="none" strike="noStrike" dirty="0">
                          <a:effectLst/>
                        </a:rPr>
                        <a:t>Time series analysis </a:t>
                      </a:r>
                      <a:endParaRPr lang="en-AU" sz="1600" b="0" i="0" u="none" strike="noStrike" dirty="0">
                        <a:solidFill>
                          <a:srgbClr val="000000"/>
                        </a:solidFill>
                        <a:effectLst/>
                        <a:latin typeface="ArialMT"/>
                      </a:endParaRPr>
                    </a:p>
                  </a:txBody>
                  <a:tcPr marL="0" marR="0" marT="0" marB="0" anchor="ctr"/>
                </a:tc>
                <a:tc>
                  <a:txBody>
                    <a:bodyPr/>
                    <a:lstStyle/>
                    <a:p>
                      <a:pPr algn="l" fontAlgn="b"/>
                      <a:r>
                        <a:rPr lang="en-AU" sz="1600" u="none" strike="noStrike" dirty="0">
                          <a:effectLst/>
                        </a:rPr>
                        <a:t>Mark Hanly </a:t>
                      </a:r>
                      <a:endParaRPr lang="en-AU" sz="1600" b="0" i="0" u="none" strike="noStrike" dirty="0">
                        <a:solidFill>
                          <a:srgbClr val="000000"/>
                        </a:solidFill>
                        <a:effectLst/>
                        <a:latin typeface="ArialMT"/>
                      </a:endParaRPr>
                    </a:p>
                  </a:txBody>
                  <a:tcPr marL="0" marR="0" marT="0" marB="0" anchor="ctr"/>
                </a:tc>
                <a:extLst>
                  <a:ext uri="{0D108BD9-81ED-4DB2-BD59-A6C34878D82A}">
                    <a16:rowId xmlns:a16="http://schemas.microsoft.com/office/drawing/2014/main" val="2291096865"/>
                  </a:ext>
                </a:extLst>
              </a:tr>
              <a:tr h="367145">
                <a:tc>
                  <a:txBody>
                    <a:bodyPr/>
                    <a:lstStyle/>
                    <a:p>
                      <a:pPr algn="ctr" fontAlgn="b"/>
                      <a:r>
                        <a:rPr lang="en-AU" sz="1600" u="none" strike="noStrike">
                          <a:effectLst/>
                        </a:rPr>
                        <a:t>8</a:t>
                      </a:r>
                      <a:endParaRPr lang="en-AU" sz="1600" b="0" i="0" u="none" strike="noStrike">
                        <a:solidFill>
                          <a:srgbClr val="000000"/>
                        </a:solidFill>
                        <a:effectLst/>
                        <a:latin typeface="ArialMT"/>
                      </a:endParaRPr>
                    </a:p>
                  </a:txBody>
                  <a:tcPr marL="0" marR="0" marT="0" marB="0" anchor="ctr"/>
                </a:tc>
                <a:tc>
                  <a:txBody>
                    <a:bodyPr/>
                    <a:lstStyle/>
                    <a:p>
                      <a:pPr algn="l" fontAlgn="b"/>
                      <a:r>
                        <a:rPr lang="en-AU" sz="1600" u="none" strike="noStrike" dirty="0">
                          <a:effectLst/>
                        </a:rPr>
                        <a:t>Interrupted time series analysis </a:t>
                      </a:r>
                      <a:endParaRPr lang="en-AU" sz="1600" b="0" i="0" u="none" strike="noStrike" dirty="0">
                        <a:solidFill>
                          <a:srgbClr val="000000"/>
                        </a:solidFill>
                        <a:effectLst/>
                        <a:latin typeface="ArialMT"/>
                      </a:endParaRPr>
                    </a:p>
                  </a:txBody>
                  <a:tcPr marL="0" marR="0" marT="0" marB="0" anchor="ctr"/>
                </a:tc>
                <a:tc>
                  <a:txBody>
                    <a:bodyPr/>
                    <a:lstStyle/>
                    <a:p>
                      <a:pPr algn="l" fontAlgn="b"/>
                      <a:r>
                        <a:rPr lang="en-AU" sz="1600" u="none" strike="noStrike">
                          <a:effectLst/>
                        </a:rPr>
                        <a:t>Mark Hanly</a:t>
                      </a:r>
                      <a:endParaRPr lang="en-AU" sz="1600" b="0" i="0" u="none" strike="noStrike">
                        <a:solidFill>
                          <a:srgbClr val="000000"/>
                        </a:solidFill>
                        <a:effectLst/>
                        <a:latin typeface="ArialMT"/>
                      </a:endParaRPr>
                    </a:p>
                  </a:txBody>
                  <a:tcPr marL="0" marR="0" marT="0" marB="0" anchor="ctr"/>
                </a:tc>
                <a:extLst>
                  <a:ext uri="{0D108BD9-81ED-4DB2-BD59-A6C34878D82A}">
                    <a16:rowId xmlns:a16="http://schemas.microsoft.com/office/drawing/2014/main" val="2042478771"/>
                  </a:ext>
                </a:extLst>
              </a:tr>
              <a:tr h="367145">
                <a:tc>
                  <a:txBody>
                    <a:bodyPr/>
                    <a:lstStyle/>
                    <a:p>
                      <a:pPr algn="ctr" fontAlgn="b"/>
                      <a:r>
                        <a:rPr lang="en-AU" sz="1600" u="none" strike="noStrike">
                          <a:effectLst/>
                        </a:rPr>
                        <a:t>9</a:t>
                      </a:r>
                      <a:endParaRPr lang="en-AU" sz="1600" b="0" i="0" u="none" strike="noStrike">
                        <a:solidFill>
                          <a:srgbClr val="000000"/>
                        </a:solidFill>
                        <a:effectLst/>
                        <a:latin typeface="Calibri" panose="020F0502020204030204" pitchFamily="34" charset="0"/>
                      </a:endParaRPr>
                    </a:p>
                  </a:txBody>
                  <a:tcPr marL="0" marR="0" marT="0" marB="0" anchor="ctr"/>
                </a:tc>
                <a:tc>
                  <a:txBody>
                    <a:bodyPr/>
                    <a:lstStyle/>
                    <a:p>
                      <a:pPr algn="l" fontAlgn="b"/>
                      <a:r>
                        <a:rPr lang="en-AU" sz="1600" u="none" strike="noStrike">
                          <a:effectLst/>
                        </a:rPr>
                        <a:t>Missing data and multiple imputation </a:t>
                      </a:r>
                      <a:endParaRPr lang="en-AU" sz="1600" b="0" i="0" u="none" strike="noStrike">
                        <a:solidFill>
                          <a:srgbClr val="000000"/>
                        </a:solidFill>
                        <a:effectLst/>
                        <a:latin typeface="ArialMT"/>
                      </a:endParaRPr>
                    </a:p>
                  </a:txBody>
                  <a:tcPr marL="0" marR="0" marT="0" marB="0" anchor="ctr"/>
                </a:tc>
                <a:tc>
                  <a:txBody>
                    <a:bodyPr/>
                    <a:lstStyle/>
                    <a:p>
                      <a:pPr algn="l" fontAlgn="b"/>
                      <a:r>
                        <a:rPr lang="en-AU" sz="1600" u="none" strike="noStrike">
                          <a:effectLst/>
                        </a:rPr>
                        <a:t>Mark Hanly </a:t>
                      </a:r>
                      <a:endParaRPr lang="en-AU" sz="1600" b="0" i="0" u="none" strike="noStrike">
                        <a:solidFill>
                          <a:srgbClr val="000000"/>
                        </a:solidFill>
                        <a:effectLst/>
                        <a:latin typeface="ArialMT"/>
                      </a:endParaRPr>
                    </a:p>
                  </a:txBody>
                  <a:tcPr marL="0" marR="0" marT="0" marB="0" anchor="ctr"/>
                </a:tc>
                <a:extLst>
                  <a:ext uri="{0D108BD9-81ED-4DB2-BD59-A6C34878D82A}">
                    <a16:rowId xmlns:a16="http://schemas.microsoft.com/office/drawing/2014/main" val="3647845898"/>
                  </a:ext>
                </a:extLst>
              </a:tr>
              <a:tr h="367145">
                <a:tc>
                  <a:txBody>
                    <a:bodyPr/>
                    <a:lstStyle/>
                    <a:p>
                      <a:pPr algn="ctr" fontAlgn="b"/>
                      <a:r>
                        <a:rPr lang="en-AU" sz="1600" u="none" strike="noStrike">
                          <a:effectLst/>
                        </a:rPr>
                        <a:t>10</a:t>
                      </a:r>
                      <a:endParaRPr lang="en-AU" sz="1600" b="0" i="0" u="none" strike="noStrike">
                        <a:solidFill>
                          <a:srgbClr val="000000"/>
                        </a:solidFill>
                        <a:effectLst/>
                        <a:latin typeface="ArialMT"/>
                      </a:endParaRPr>
                    </a:p>
                  </a:txBody>
                  <a:tcPr marL="0" marR="0" marT="0" marB="0" anchor="ctr"/>
                </a:tc>
                <a:tc>
                  <a:txBody>
                    <a:bodyPr/>
                    <a:lstStyle/>
                    <a:p>
                      <a:pPr marL="0" algn="l" defTabSz="914400" rtl="0" eaLnBrk="1" fontAlgn="b" latinLnBrk="0" hangingPunct="1"/>
                      <a:r>
                        <a:rPr lang="en-AU" sz="1600" u="none" strike="noStrike" kern="1200" dirty="0">
                          <a:solidFill>
                            <a:schemeClr val="lt1"/>
                          </a:solidFill>
                          <a:effectLst/>
                          <a:latin typeface="+mn-lt"/>
                          <a:ea typeface="+mn-ea"/>
                          <a:cs typeface="+mn-cs"/>
                        </a:rPr>
                        <a:t>Presenting and summarising model results </a:t>
                      </a:r>
                    </a:p>
                  </a:txBody>
                  <a:tcPr marL="0" marR="0" marT="0" marB="0" anchor="ctr"/>
                </a:tc>
                <a:tc>
                  <a:txBody>
                    <a:bodyPr/>
                    <a:lstStyle/>
                    <a:p>
                      <a:pPr marL="0" algn="l" defTabSz="914400" rtl="0" eaLnBrk="1" fontAlgn="b" latinLnBrk="0" hangingPunct="1"/>
                      <a:r>
                        <a:rPr lang="en-AU" sz="1600" u="none" strike="noStrike" kern="1200" dirty="0">
                          <a:solidFill>
                            <a:schemeClr val="lt1"/>
                          </a:solidFill>
                          <a:effectLst/>
                          <a:latin typeface="+mn-lt"/>
                          <a:ea typeface="+mn-ea"/>
                          <a:cs typeface="+mn-cs"/>
                        </a:rPr>
                        <a:t>Md Shajedur Rahman Shawon </a:t>
                      </a:r>
                    </a:p>
                  </a:txBody>
                  <a:tcPr marL="0" marR="0" marT="0" marB="0" anchor="ctr"/>
                </a:tc>
                <a:extLst>
                  <a:ext uri="{0D108BD9-81ED-4DB2-BD59-A6C34878D82A}">
                    <a16:rowId xmlns:a16="http://schemas.microsoft.com/office/drawing/2014/main" val="969692212"/>
                  </a:ext>
                </a:extLst>
              </a:tr>
            </a:tbl>
          </a:graphicData>
        </a:graphic>
      </p:graphicFrame>
      <p:sp>
        <p:nvSpPr>
          <p:cNvPr id="12" name="Rectangle 11">
            <a:extLst>
              <a:ext uri="{FF2B5EF4-FFF2-40B4-BE49-F238E27FC236}">
                <a16:creationId xmlns:a16="http://schemas.microsoft.com/office/drawing/2014/main" id="{56BAFAFC-8DF0-6144-8904-20CB3C28D829}"/>
              </a:ext>
            </a:extLst>
          </p:cNvPr>
          <p:cNvSpPr/>
          <p:nvPr/>
        </p:nvSpPr>
        <p:spPr>
          <a:xfrm>
            <a:off x="480326" y="1755332"/>
            <a:ext cx="8183560" cy="72008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159ABB-1AFB-BF4A-9DD5-8DC051F3BF52}"/>
              </a:ext>
            </a:extLst>
          </p:cNvPr>
          <p:cNvSpPr/>
          <p:nvPr/>
        </p:nvSpPr>
        <p:spPr>
          <a:xfrm>
            <a:off x="466726" y="2475412"/>
            <a:ext cx="8183560" cy="1212005"/>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86DEC95-A6EA-F043-9346-B6A15E2BF554}"/>
              </a:ext>
            </a:extLst>
          </p:cNvPr>
          <p:cNvSpPr/>
          <p:nvPr/>
        </p:nvSpPr>
        <p:spPr>
          <a:xfrm>
            <a:off x="466726" y="4010394"/>
            <a:ext cx="8208960" cy="72008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784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3"/>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65D0B-8F81-F44C-BEDA-CE753D1DDA30}"/>
              </a:ext>
            </a:extLst>
          </p:cNvPr>
          <p:cNvSpPr>
            <a:spLocks noGrp="1"/>
          </p:cNvSpPr>
          <p:nvPr>
            <p:ph type="title"/>
          </p:nvPr>
        </p:nvSpPr>
        <p:spPr/>
        <p:txBody>
          <a:bodyPr>
            <a:normAutofit fontScale="90000"/>
          </a:bodyPr>
          <a:lstStyle/>
          <a:p>
            <a:r>
              <a:rPr lang="en-US"/>
              <a:t>Assessments</a:t>
            </a:r>
          </a:p>
        </p:txBody>
      </p:sp>
      <p:graphicFrame>
        <p:nvGraphicFramePr>
          <p:cNvPr id="4" name="Table 3">
            <a:extLst>
              <a:ext uri="{FF2B5EF4-FFF2-40B4-BE49-F238E27FC236}">
                <a16:creationId xmlns:a16="http://schemas.microsoft.com/office/drawing/2014/main" id="{7F63C578-1DC3-5744-A111-D4115B007948}"/>
              </a:ext>
            </a:extLst>
          </p:cNvPr>
          <p:cNvGraphicFramePr>
            <a:graphicFrameLocks noGrp="1"/>
          </p:cNvGraphicFramePr>
          <p:nvPr>
            <p:extLst>
              <p:ext uri="{D42A27DB-BD31-4B8C-83A1-F6EECF244321}">
                <p14:modId xmlns:p14="http://schemas.microsoft.com/office/powerpoint/2010/main" val="1906683421"/>
              </p:ext>
            </p:extLst>
          </p:nvPr>
        </p:nvGraphicFramePr>
        <p:xfrm>
          <a:off x="468314" y="1052736"/>
          <a:ext cx="8208962" cy="3960441"/>
        </p:xfrm>
        <a:graphic>
          <a:graphicData uri="http://schemas.openxmlformats.org/drawingml/2006/table">
            <a:tbl>
              <a:tblPr>
                <a:tableStyleId>{638B1855-1B75-4FBE-930C-398BA8C253C6}</a:tableStyleId>
              </a:tblPr>
              <a:tblGrid>
                <a:gridCol w="1696239">
                  <a:extLst>
                    <a:ext uri="{9D8B030D-6E8A-4147-A177-3AD203B41FA5}">
                      <a16:colId xmlns:a16="http://schemas.microsoft.com/office/drawing/2014/main" val="2391586918"/>
                    </a:ext>
                  </a:extLst>
                </a:gridCol>
                <a:gridCol w="3243052">
                  <a:extLst>
                    <a:ext uri="{9D8B030D-6E8A-4147-A177-3AD203B41FA5}">
                      <a16:colId xmlns:a16="http://schemas.microsoft.com/office/drawing/2014/main" val="2407996695"/>
                    </a:ext>
                  </a:extLst>
                </a:gridCol>
                <a:gridCol w="3269671">
                  <a:extLst>
                    <a:ext uri="{9D8B030D-6E8A-4147-A177-3AD203B41FA5}">
                      <a16:colId xmlns:a16="http://schemas.microsoft.com/office/drawing/2014/main" val="3755207024"/>
                    </a:ext>
                  </a:extLst>
                </a:gridCol>
              </a:tblGrid>
              <a:tr h="1251001">
                <a:tc>
                  <a:txBody>
                    <a:bodyPr/>
                    <a:lstStyle/>
                    <a:p>
                      <a:pPr algn="l" fontAlgn="b"/>
                      <a:r>
                        <a:rPr lang="en-AU" sz="2000" b="1" u="none" strike="noStrike">
                          <a:effectLst/>
                        </a:rPr>
                        <a:t>Assessment</a:t>
                      </a:r>
                      <a:endParaRPr lang="en-AU" sz="2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AU" sz="2000" b="1" u="none" strike="noStrike">
                          <a:effectLst/>
                        </a:rPr>
                        <a:t>Topic</a:t>
                      </a:r>
                      <a:endParaRPr lang="en-AU" sz="2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AU" sz="2000" b="1" u="none" strike="noStrike" dirty="0">
                          <a:effectLst/>
                        </a:rPr>
                        <a:t>Week</a:t>
                      </a:r>
                      <a:endParaRPr lang="en-AU" sz="20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59468989"/>
                  </a:ext>
                </a:extLst>
              </a:tr>
              <a:tr h="677360">
                <a:tc>
                  <a:txBody>
                    <a:bodyPr/>
                    <a:lstStyle/>
                    <a:p>
                      <a:pPr algn="l" fontAlgn="b"/>
                      <a:r>
                        <a:rPr lang="en-AU" sz="2000" u="none" strike="noStrike">
                          <a:effectLst/>
                        </a:rPr>
                        <a:t>1A</a:t>
                      </a:r>
                      <a:endParaRPr lang="en-AU"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AU" sz="2000" u="none" strike="noStrike">
                          <a:effectLst/>
                        </a:rPr>
                        <a:t>Causal inference</a:t>
                      </a:r>
                      <a:endParaRPr lang="en-AU" sz="2000" b="0" i="0" u="none" strike="noStrike">
                        <a:solidFill>
                          <a:srgbClr val="000000"/>
                        </a:solidFill>
                        <a:effectLst/>
                        <a:latin typeface="ArialMT"/>
                      </a:endParaRPr>
                    </a:p>
                  </a:txBody>
                  <a:tcPr marL="9525" marR="9525" marT="9525" marB="0" anchor="ctr"/>
                </a:tc>
                <a:tc>
                  <a:txBody>
                    <a:bodyPr/>
                    <a:lstStyle/>
                    <a:p>
                      <a:pPr algn="l" fontAlgn="b"/>
                      <a:r>
                        <a:rPr lang="en-AU" sz="2000" u="none" strike="noStrike" dirty="0">
                          <a:effectLst/>
                        </a:rPr>
                        <a:t>1 – 2 </a:t>
                      </a:r>
                      <a:endParaRPr lang="en-AU" sz="2000" b="0" i="0" u="none" strike="noStrike" dirty="0">
                        <a:solidFill>
                          <a:srgbClr val="000000"/>
                        </a:solidFill>
                        <a:effectLst/>
                        <a:latin typeface="ArialMT"/>
                      </a:endParaRPr>
                    </a:p>
                  </a:txBody>
                  <a:tcPr marL="9525" marR="9525" marT="9525" marB="0" anchor="ctr"/>
                </a:tc>
                <a:extLst>
                  <a:ext uri="{0D108BD9-81ED-4DB2-BD59-A6C34878D82A}">
                    <a16:rowId xmlns:a16="http://schemas.microsoft.com/office/drawing/2014/main" val="734825481"/>
                  </a:ext>
                </a:extLst>
              </a:tr>
              <a:tr h="677360">
                <a:tc>
                  <a:txBody>
                    <a:bodyPr/>
                    <a:lstStyle/>
                    <a:p>
                      <a:pPr algn="l" fontAlgn="b"/>
                      <a:r>
                        <a:rPr lang="en-AU" sz="2000" u="none" strike="noStrike">
                          <a:effectLst/>
                        </a:rPr>
                        <a:t>1B</a:t>
                      </a:r>
                      <a:endParaRPr lang="en-AU"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AU" sz="2000" u="none" strike="noStrike" dirty="0">
                          <a:effectLst/>
                        </a:rPr>
                        <a:t>Multilevel modelling</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AU" sz="2000" u="none" strike="noStrike" dirty="0">
                          <a:effectLst/>
                        </a:rPr>
                        <a:t>3 – 5 </a:t>
                      </a:r>
                      <a:endParaRPr lang="en-AU" sz="2000" b="0" i="0" u="none" strike="noStrike" dirty="0">
                        <a:solidFill>
                          <a:srgbClr val="000000"/>
                        </a:solidFill>
                        <a:effectLst/>
                        <a:latin typeface="ArialMT"/>
                      </a:endParaRPr>
                    </a:p>
                  </a:txBody>
                  <a:tcPr marL="9525" marR="9525" marT="9525" marB="0" anchor="ctr"/>
                </a:tc>
                <a:extLst>
                  <a:ext uri="{0D108BD9-81ED-4DB2-BD59-A6C34878D82A}">
                    <a16:rowId xmlns:a16="http://schemas.microsoft.com/office/drawing/2014/main" val="122212327"/>
                  </a:ext>
                </a:extLst>
              </a:tr>
              <a:tr h="677360">
                <a:tc>
                  <a:txBody>
                    <a:bodyPr/>
                    <a:lstStyle/>
                    <a:p>
                      <a:pPr algn="l" fontAlgn="b"/>
                      <a:r>
                        <a:rPr lang="en-AU" sz="2000" u="none" strike="noStrike">
                          <a:effectLst/>
                        </a:rPr>
                        <a:t>1C</a:t>
                      </a:r>
                      <a:endParaRPr lang="en-AU"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AU" sz="2000" u="none" strike="noStrike" dirty="0">
                          <a:effectLst/>
                        </a:rPr>
                        <a:t>Time series analysis</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AU" sz="2000" u="none" strike="noStrike" dirty="0">
                          <a:effectLst/>
                        </a:rPr>
                        <a:t>7 – 8  </a:t>
                      </a:r>
                      <a:endParaRPr lang="en-AU" sz="2000" b="0" i="0" u="none" strike="noStrike" dirty="0">
                        <a:solidFill>
                          <a:srgbClr val="000000"/>
                        </a:solidFill>
                        <a:effectLst/>
                        <a:latin typeface="ArialMT"/>
                      </a:endParaRPr>
                    </a:p>
                  </a:txBody>
                  <a:tcPr marL="9525" marR="9525" marT="9525" marB="0" anchor="ctr"/>
                </a:tc>
                <a:extLst>
                  <a:ext uri="{0D108BD9-81ED-4DB2-BD59-A6C34878D82A}">
                    <a16:rowId xmlns:a16="http://schemas.microsoft.com/office/drawing/2014/main" val="2132404733"/>
                  </a:ext>
                </a:extLst>
              </a:tr>
              <a:tr h="677360">
                <a:tc>
                  <a:txBody>
                    <a:bodyPr/>
                    <a:lstStyle/>
                    <a:p>
                      <a:pPr algn="l" fontAlgn="b"/>
                      <a:r>
                        <a:rPr lang="en-AU" sz="2000" u="none" strike="noStrike">
                          <a:effectLst/>
                        </a:rPr>
                        <a:t>2</a:t>
                      </a:r>
                      <a:endParaRPr lang="en-AU"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AU" sz="2000" u="none" strike="noStrike">
                          <a:effectLst/>
                        </a:rPr>
                        <a:t>Final report</a:t>
                      </a:r>
                      <a:endParaRPr lang="en-AU"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AU" sz="2000" u="none" strike="noStrike" dirty="0">
                          <a:effectLst/>
                        </a:rPr>
                        <a:t>Your choice</a:t>
                      </a:r>
                      <a:endParaRPr lang="en-AU" sz="2000" b="0" i="0" u="none" strike="noStrike" dirty="0">
                        <a:solidFill>
                          <a:srgbClr val="000000"/>
                        </a:solidFill>
                        <a:effectLst/>
                        <a:latin typeface="ArialMT"/>
                      </a:endParaRPr>
                    </a:p>
                  </a:txBody>
                  <a:tcPr marL="9525" marR="9525" marT="9525" marB="0" anchor="ctr"/>
                </a:tc>
                <a:extLst>
                  <a:ext uri="{0D108BD9-81ED-4DB2-BD59-A6C34878D82A}">
                    <a16:rowId xmlns:a16="http://schemas.microsoft.com/office/drawing/2014/main" val="4150171304"/>
                  </a:ext>
                </a:extLst>
              </a:tr>
            </a:tbl>
          </a:graphicData>
        </a:graphic>
      </p:graphicFrame>
      <p:grpSp>
        <p:nvGrpSpPr>
          <p:cNvPr id="7" name="Group 6">
            <a:extLst>
              <a:ext uri="{FF2B5EF4-FFF2-40B4-BE49-F238E27FC236}">
                <a16:creationId xmlns:a16="http://schemas.microsoft.com/office/drawing/2014/main" id="{451DCA2B-8BF3-6745-A3C9-14D0DA9691F4}"/>
              </a:ext>
            </a:extLst>
          </p:cNvPr>
          <p:cNvGrpSpPr/>
          <p:nvPr/>
        </p:nvGrpSpPr>
        <p:grpSpPr>
          <a:xfrm>
            <a:off x="6707807" y="2492896"/>
            <a:ext cx="2016224" cy="1656184"/>
            <a:chOff x="6228184" y="2204864"/>
            <a:chExt cx="2016224" cy="1656184"/>
          </a:xfrm>
        </p:grpSpPr>
        <p:sp>
          <p:nvSpPr>
            <p:cNvPr id="5" name="TextBox 4">
              <a:extLst>
                <a:ext uri="{FF2B5EF4-FFF2-40B4-BE49-F238E27FC236}">
                  <a16:creationId xmlns:a16="http://schemas.microsoft.com/office/drawing/2014/main" id="{63170471-29B5-A54A-9F13-D2519D870BF9}"/>
                </a:ext>
              </a:extLst>
            </p:cNvPr>
            <p:cNvSpPr txBox="1"/>
            <p:nvPr/>
          </p:nvSpPr>
          <p:spPr>
            <a:xfrm>
              <a:off x="6732240" y="2733379"/>
              <a:ext cx="1512168" cy="707886"/>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r>
                <a:rPr kumimoji="0" lang="en-US" sz="4000" b="1" i="0" u="none" strike="noStrike" kern="1200" cap="none" spc="0" normalizeH="0" baseline="0" noProof="0">
                  <a:ln>
                    <a:noFill/>
                  </a:ln>
                  <a:solidFill>
                    <a:schemeClr val="accent2"/>
                  </a:solidFill>
                  <a:effectLst/>
                  <a:uLnTx/>
                  <a:uFillTx/>
                  <a:latin typeface="Sommet bold"/>
                  <a:ea typeface="+mn-ea"/>
                  <a:cs typeface="+mn-cs"/>
                </a:rPr>
                <a:t>50%</a:t>
              </a:r>
            </a:p>
          </p:txBody>
        </p:sp>
        <p:sp>
          <p:nvSpPr>
            <p:cNvPr id="6" name="Right Brace 5">
              <a:extLst>
                <a:ext uri="{FF2B5EF4-FFF2-40B4-BE49-F238E27FC236}">
                  <a16:creationId xmlns:a16="http://schemas.microsoft.com/office/drawing/2014/main" id="{D0B46E7B-421E-9B49-B4A7-A2BC3CBE7224}"/>
                </a:ext>
              </a:extLst>
            </p:cNvPr>
            <p:cNvSpPr/>
            <p:nvPr/>
          </p:nvSpPr>
          <p:spPr>
            <a:xfrm>
              <a:off x="6228184" y="2204864"/>
              <a:ext cx="504056" cy="1656184"/>
            </a:xfrm>
            <a:prstGeom prst="rightBrace">
              <a:avLst/>
            </a:prstGeom>
            <a:ln w="571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grpSp>
      <p:sp>
        <p:nvSpPr>
          <p:cNvPr id="8" name="TextBox 7">
            <a:extLst>
              <a:ext uri="{FF2B5EF4-FFF2-40B4-BE49-F238E27FC236}">
                <a16:creationId xmlns:a16="http://schemas.microsoft.com/office/drawing/2014/main" id="{891DAD2A-234F-824F-A0C8-CE63EEFA5E84}"/>
              </a:ext>
            </a:extLst>
          </p:cNvPr>
          <p:cNvSpPr txBox="1"/>
          <p:nvPr/>
        </p:nvSpPr>
        <p:spPr>
          <a:xfrm>
            <a:off x="7236296" y="4437112"/>
            <a:ext cx="1512168" cy="707886"/>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r>
              <a:rPr kumimoji="0" lang="en-US" sz="4000" b="1" i="0" u="none" strike="noStrike" kern="1200" cap="none" spc="0" normalizeH="0" baseline="0" noProof="0">
                <a:ln>
                  <a:noFill/>
                </a:ln>
                <a:solidFill>
                  <a:schemeClr val="accent2"/>
                </a:solidFill>
                <a:effectLst/>
                <a:uLnTx/>
                <a:uFillTx/>
                <a:latin typeface="Sommet bold"/>
                <a:ea typeface="+mn-ea"/>
                <a:cs typeface="+mn-cs"/>
              </a:rPr>
              <a:t>50%</a:t>
            </a:r>
          </a:p>
        </p:txBody>
      </p:sp>
    </p:spTree>
    <p:extLst>
      <p:ext uri="{BB962C8B-B14F-4D97-AF65-F5344CB8AC3E}">
        <p14:creationId xmlns:p14="http://schemas.microsoft.com/office/powerpoint/2010/main" val="212262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20C2-8F78-6841-9E95-65D7702BEF02}"/>
              </a:ext>
            </a:extLst>
          </p:cNvPr>
          <p:cNvSpPr>
            <a:spLocks noGrp="1"/>
          </p:cNvSpPr>
          <p:nvPr>
            <p:ph type="title"/>
          </p:nvPr>
        </p:nvSpPr>
        <p:spPr/>
        <p:txBody>
          <a:bodyPr>
            <a:normAutofit fontScale="90000"/>
          </a:bodyPr>
          <a:lstStyle/>
          <a:p>
            <a:r>
              <a:rPr lang="en-US"/>
              <a:t>Software and platforms</a:t>
            </a:r>
          </a:p>
        </p:txBody>
      </p:sp>
      <p:sp>
        <p:nvSpPr>
          <p:cNvPr id="3" name="Text Placeholder 2">
            <a:extLst>
              <a:ext uri="{FF2B5EF4-FFF2-40B4-BE49-F238E27FC236}">
                <a16:creationId xmlns:a16="http://schemas.microsoft.com/office/drawing/2014/main" id="{1F6B6B48-E535-D043-BCAA-61A2471CAAA4}"/>
              </a:ext>
            </a:extLst>
          </p:cNvPr>
          <p:cNvSpPr>
            <a:spLocks noGrp="1"/>
          </p:cNvSpPr>
          <p:nvPr>
            <p:ph type="body" idx="10"/>
          </p:nvPr>
        </p:nvSpPr>
        <p:spPr>
          <a:xfrm>
            <a:off x="3923927" y="3188303"/>
            <a:ext cx="2745609" cy="1227819"/>
          </a:xfrm>
        </p:spPr>
        <p:txBody>
          <a:bodyPr/>
          <a:lstStyle/>
          <a:p>
            <a:pPr>
              <a:buFont typeface="Arial" panose="020B0604020202020204" pitchFamily="34" charset="0"/>
              <a:buChar char="•"/>
            </a:pPr>
            <a:r>
              <a:rPr lang="en-US" sz="2000" dirty="0"/>
              <a:t>forecast</a:t>
            </a:r>
          </a:p>
          <a:p>
            <a:pPr>
              <a:buFont typeface="Arial" panose="020B0604020202020204" pitchFamily="34" charset="0"/>
              <a:buChar char="•"/>
            </a:pPr>
            <a:r>
              <a:rPr lang="en-US" sz="2000" dirty="0" err="1"/>
              <a:t>MatchIt</a:t>
            </a:r>
            <a:endParaRPr lang="en-US" sz="2000" dirty="0"/>
          </a:p>
          <a:p>
            <a:pPr>
              <a:buFont typeface="Arial" panose="020B0604020202020204" pitchFamily="34" charset="0"/>
              <a:buChar char="•"/>
            </a:pPr>
            <a:r>
              <a:rPr lang="en-US" sz="2000" dirty="0"/>
              <a:t>lme4</a:t>
            </a:r>
          </a:p>
        </p:txBody>
      </p:sp>
      <p:pic>
        <p:nvPicPr>
          <p:cNvPr id="5" name="Picture 4" descr="A drawing of a face&#10;&#10;Description automatically generated">
            <a:extLst>
              <a:ext uri="{FF2B5EF4-FFF2-40B4-BE49-F238E27FC236}">
                <a16:creationId xmlns:a16="http://schemas.microsoft.com/office/drawing/2014/main" id="{E87A4214-B737-B244-AE24-5F8B38045A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13" y="3139367"/>
            <a:ext cx="2400300" cy="838200"/>
          </a:xfrm>
          <a:prstGeom prst="rect">
            <a:avLst/>
          </a:prstGeom>
        </p:spPr>
      </p:pic>
      <p:pic>
        <p:nvPicPr>
          <p:cNvPr id="7" name="Picture 6" descr="A close up of a sign&#10;&#10;Description automatically generated">
            <a:extLst>
              <a:ext uri="{FF2B5EF4-FFF2-40B4-BE49-F238E27FC236}">
                <a16:creationId xmlns:a16="http://schemas.microsoft.com/office/drawing/2014/main" id="{E7519975-D1F4-934E-9535-2095A121E4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313" y="4256819"/>
            <a:ext cx="1148622" cy="1336378"/>
          </a:xfrm>
          <a:prstGeom prst="rect">
            <a:avLst/>
          </a:prstGeom>
        </p:spPr>
      </p:pic>
      <p:pic>
        <p:nvPicPr>
          <p:cNvPr id="9" name="Picture 8" descr="A picture containing drawing, cup, plate&#10;&#10;Description automatically generated">
            <a:extLst>
              <a:ext uri="{FF2B5EF4-FFF2-40B4-BE49-F238E27FC236}">
                <a16:creationId xmlns:a16="http://schemas.microsoft.com/office/drawing/2014/main" id="{11DE2407-52A7-9349-8166-B515F748A2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313" y="5721731"/>
            <a:ext cx="2664296" cy="884546"/>
          </a:xfrm>
          <a:prstGeom prst="rect">
            <a:avLst/>
          </a:prstGeom>
        </p:spPr>
      </p:pic>
      <p:sp>
        <p:nvSpPr>
          <p:cNvPr id="10" name="Text Placeholder 2">
            <a:extLst>
              <a:ext uri="{FF2B5EF4-FFF2-40B4-BE49-F238E27FC236}">
                <a16:creationId xmlns:a16="http://schemas.microsoft.com/office/drawing/2014/main" id="{DC016B40-CA76-1D4C-BF50-43BA4DBC2800}"/>
              </a:ext>
            </a:extLst>
          </p:cNvPr>
          <p:cNvSpPr txBox="1">
            <a:spLocks/>
          </p:cNvSpPr>
          <p:nvPr/>
        </p:nvSpPr>
        <p:spPr bwMode="auto">
          <a:xfrm>
            <a:off x="4470580" y="4925008"/>
            <a:ext cx="2664296" cy="2138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1" fontAlgn="base" hangingPunct="1">
              <a:spcBef>
                <a:spcPts val="1200"/>
              </a:spcBef>
              <a:spcAft>
                <a:spcPct val="0"/>
              </a:spcAft>
              <a:buFont typeface="Arial" panose="020B0604020202020204" pitchFamily="34" charset="0"/>
              <a:defRPr sz="1600" kern="1200">
                <a:solidFill>
                  <a:schemeClr val="tx1"/>
                </a:solidFill>
                <a:latin typeface="+mn-lt"/>
                <a:ea typeface="ＭＳ Ｐゴシック" charset="-128"/>
                <a:cs typeface="ＭＳ Ｐゴシック" charset="-128"/>
              </a:defRPr>
            </a:lvl1pPr>
            <a:lvl2pPr marL="269875" indent="-269875" algn="l" rtl="0" eaLnBrk="1" fontAlgn="base" hangingPunct="1">
              <a:spcBef>
                <a:spcPts val="900"/>
              </a:spcBef>
              <a:spcAft>
                <a:spcPct val="0"/>
              </a:spcAft>
              <a:buFont typeface="Arial" panose="020B0604020202020204" pitchFamily="34" charset="0"/>
              <a:buChar char="•"/>
              <a:defRPr sz="1600" kern="1200">
                <a:solidFill>
                  <a:schemeClr val="tx1"/>
                </a:solidFill>
                <a:latin typeface="+mn-lt"/>
                <a:ea typeface="ＭＳ Ｐゴシック" charset="-128"/>
                <a:cs typeface="ＭＳ Ｐゴシック" panose="020B0600070205080204" pitchFamily="34" charset="-128"/>
              </a:defRPr>
            </a:lvl2pPr>
            <a:lvl3pPr marL="539750" indent="-269875" algn="l" rtl="0" eaLnBrk="1" fontAlgn="base" hangingPunct="1">
              <a:spcBef>
                <a:spcPts val="600"/>
              </a:spcBef>
              <a:spcAft>
                <a:spcPct val="0"/>
              </a:spcAft>
              <a:buFont typeface="Lucida Grande" panose="020B0600040502020204" pitchFamily="34" charset="0"/>
              <a:buChar char="–"/>
              <a:defRPr sz="1600" kern="1200">
                <a:solidFill>
                  <a:schemeClr val="tx1"/>
                </a:solidFill>
                <a:latin typeface="+mn-lt"/>
                <a:ea typeface="ヒラギノ角ゴ Pro W3" pitchFamily="-60" charset="-128"/>
                <a:cs typeface="ヒラギノ角ゴ Pro W3" charset="-128"/>
              </a:defRPr>
            </a:lvl3pPr>
            <a:lvl4pPr marL="809625" indent="-269875" algn="l" rtl="0" eaLnBrk="1" fontAlgn="base" hangingPunct="1">
              <a:spcBef>
                <a:spcPts val="600"/>
              </a:spcBef>
              <a:spcAft>
                <a:spcPct val="0"/>
              </a:spcAft>
              <a:buFont typeface="Lucida Grande" panose="020B0600040502020204" pitchFamily="34" charset="0"/>
              <a:buChar char="»"/>
              <a:defRPr sz="1600" kern="1200">
                <a:solidFill>
                  <a:schemeClr val="tx1"/>
                </a:solidFill>
                <a:latin typeface="+mn-lt"/>
                <a:ea typeface="ヒラギノ角ゴ Pro W3" pitchFamily="-60" charset="-128"/>
                <a:cs typeface="ヒラギノ角ゴ Pro W3" charset="-128"/>
              </a:defRPr>
            </a:lvl4pPr>
            <a:lvl5pPr marL="1095375" indent="-285750" algn="l" rtl="0" eaLnBrk="1" fontAlgn="base" hangingPunct="1">
              <a:spcBef>
                <a:spcPts val="600"/>
              </a:spcBef>
              <a:spcAft>
                <a:spcPct val="0"/>
              </a:spcAft>
              <a:buFont typeface="Wingdings" pitchFamily="2" charset="2"/>
              <a:buChar char="§"/>
              <a:defRPr sz="1600" kern="1200">
                <a:solidFill>
                  <a:schemeClr val="tx1"/>
                </a:solidFill>
                <a:latin typeface="+mn-lt"/>
                <a:ea typeface="ヒラギノ角ゴ Pro W3" pitchFamily="-60" charset="-128"/>
                <a:cs typeface="ヒラギノ角ゴ Pro W3" charset="-12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r>
              <a:rPr lang="en-US" sz="2000" dirty="0"/>
              <a:t>Getting started?</a:t>
            </a:r>
          </a:p>
          <a:p>
            <a:pPr>
              <a:buFont typeface="Arial" panose="020B0604020202020204" pitchFamily="34" charset="0"/>
              <a:buChar char="•"/>
            </a:pPr>
            <a:r>
              <a:rPr lang="en-US" sz="2000" dirty="0" err="1"/>
              <a:t>happygitwithr.com</a:t>
            </a:r>
            <a:endParaRPr lang="en-US" sz="2000" dirty="0"/>
          </a:p>
          <a:p>
            <a:pPr>
              <a:buFont typeface="Arial" panose="020B0604020202020204" pitchFamily="34" charset="0"/>
              <a:buChar char="•"/>
            </a:pPr>
            <a:r>
              <a:rPr lang="en-US" sz="2000" dirty="0" err="1"/>
              <a:t>Rmarkdown</a:t>
            </a:r>
            <a:r>
              <a:rPr lang="en-US" sz="2000" dirty="0"/>
              <a:t> </a:t>
            </a:r>
            <a:r>
              <a:rPr lang="en-US" sz="2000" dirty="0" err="1"/>
              <a:t>cheatsheet</a:t>
            </a:r>
            <a:endParaRPr lang="en-US" sz="2000" dirty="0"/>
          </a:p>
          <a:p>
            <a:pPr marL="0" indent="0"/>
            <a:endParaRPr lang="en-US" sz="2000" dirty="0"/>
          </a:p>
        </p:txBody>
      </p:sp>
      <p:pic>
        <p:nvPicPr>
          <p:cNvPr id="1026" name="Picture 2" descr="Microsoft Teams - Wikipedia">
            <a:extLst>
              <a:ext uri="{FF2B5EF4-FFF2-40B4-BE49-F238E27FC236}">
                <a16:creationId xmlns:a16="http://schemas.microsoft.com/office/drawing/2014/main" id="{728C8D15-8DB9-3F01-F17C-E4A6E5334A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1795181"/>
            <a:ext cx="1143107" cy="1059704"/>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2">
            <a:extLst>
              <a:ext uri="{FF2B5EF4-FFF2-40B4-BE49-F238E27FC236}">
                <a16:creationId xmlns:a16="http://schemas.microsoft.com/office/drawing/2014/main" id="{99A9F486-9A9F-65FF-8625-FCE994CDDBF5}"/>
              </a:ext>
            </a:extLst>
          </p:cNvPr>
          <p:cNvSpPr txBox="1">
            <a:spLocks/>
          </p:cNvSpPr>
          <p:nvPr/>
        </p:nvSpPr>
        <p:spPr>
          <a:xfrm>
            <a:off x="3923927" y="2059390"/>
            <a:ext cx="3500603" cy="7954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Online tutorials</a:t>
            </a:r>
          </a:p>
          <a:p>
            <a:r>
              <a:rPr lang="en-US" sz="2000" dirty="0"/>
              <a:t>Notifications &amp; Discussion</a:t>
            </a:r>
          </a:p>
          <a:p>
            <a:endParaRPr lang="en-US" sz="2000" dirty="0"/>
          </a:p>
        </p:txBody>
      </p:sp>
      <p:sp>
        <p:nvSpPr>
          <p:cNvPr id="13" name="Text Placeholder 2">
            <a:extLst>
              <a:ext uri="{FF2B5EF4-FFF2-40B4-BE49-F238E27FC236}">
                <a16:creationId xmlns:a16="http://schemas.microsoft.com/office/drawing/2014/main" id="{F94FD5C6-0638-31E1-9076-55675B3A1E5A}"/>
              </a:ext>
            </a:extLst>
          </p:cNvPr>
          <p:cNvSpPr txBox="1">
            <a:spLocks/>
          </p:cNvSpPr>
          <p:nvPr/>
        </p:nvSpPr>
        <p:spPr>
          <a:xfrm>
            <a:off x="468313" y="1109824"/>
            <a:ext cx="4949934" cy="4708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Course website: </a:t>
            </a:r>
            <a:r>
              <a:rPr lang="en-US" sz="2000" dirty="0">
                <a:hlinkClick r:id="rId7"/>
              </a:rPr>
              <a:t>cbdrh-hdat9700.github.io</a:t>
            </a:r>
            <a:endParaRPr lang="en-US" sz="2000" dirty="0"/>
          </a:p>
        </p:txBody>
      </p:sp>
    </p:spTree>
    <p:extLst>
      <p:ext uri="{BB962C8B-B14F-4D97-AF65-F5344CB8AC3E}">
        <p14:creationId xmlns:p14="http://schemas.microsoft.com/office/powerpoint/2010/main" val="3787501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1DE81-D691-A94B-B5A1-90062BFCCE03}"/>
              </a:ext>
            </a:extLst>
          </p:cNvPr>
          <p:cNvSpPr>
            <a:spLocks noGrp="1"/>
          </p:cNvSpPr>
          <p:nvPr>
            <p:ph type="title"/>
          </p:nvPr>
        </p:nvSpPr>
        <p:spPr/>
        <p:txBody>
          <a:bodyPr>
            <a:normAutofit fontScale="90000"/>
          </a:bodyPr>
          <a:lstStyle/>
          <a:p>
            <a:r>
              <a:rPr lang="en-US"/>
              <a:t>Workflow expectations</a:t>
            </a:r>
          </a:p>
        </p:txBody>
      </p:sp>
      <p:sp>
        <p:nvSpPr>
          <p:cNvPr id="3" name="Text Placeholder 2">
            <a:extLst>
              <a:ext uri="{FF2B5EF4-FFF2-40B4-BE49-F238E27FC236}">
                <a16:creationId xmlns:a16="http://schemas.microsoft.com/office/drawing/2014/main" id="{5F2EC5FC-A0A5-D942-BA0F-C7C28E6B32FD}"/>
              </a:ext>
            </a:extLst>
          </p:cNvPr>
          <p:cNvSpPr>
            <a:spLocks noGrp="1"/>
          </p:cNvSpPr>
          <p:nvPr>
            <p:ph type="body" idx="10"/>
          </p:nvPr>
        </p:nvSpPr>
        <p:spPr>
          <a:xfrm>
            <a:off x="468313" y="1396104"/>
            <a:ext cx="8208962" cy="4606925"/>
          </a:xfrm>
        </p:spPr>
        <p:txBody>
          <a:bodyPr/>
          <a:lstStyle/>
          <a:p>
            <a:pPr marL="0" indent="0">
              <a:buNone/>
            </a:pPr>
            <a:r>
              <a:rPr lang="en-US" sz="2000" dirty="0"/>
              <a:t>UNSW expectation is </a:t>
            </a:r>
            <a:r>
              <a:rPr lang="en-US" sz="2000" b="1" dirty="0"/>
              <a:t>10-15 hours</a:t>
            </a:r>
            <a:r>
              <a:rPr lang="en-US" sz="2000" dirty="0"/>
              <a:t> of study and learning activities per week for a six-units-of-credit course</a:t>
            </a:r>
          </a:p>
          <a:p>
            <a:pPr>
              <a:buFont typeface="Arial" panose="020B0604020202020204" pitchFamily="34" charset="0"/>
              <a:buChar char="•"/>
            </a:pPr>
            <a:endParaRPr lang="en-US" sz="2000" dirty="0"/>
          </a:p>
          <a:p>
            <a:pPr marL="0" indent="0">
              <a:buNone/>
            </a:pPr>
            <a:r>
              <a:rPr lang="en-US" sz="2000" dirty="0"/>
              <a:t>Each week you are expected to complete:</a:t>
            </a:r>
          </a:p>
          <a:p>
            <a:pPr>
              <a:buFont typeface="Arial" panose="020B0604020202020204" pitchFamily="34" charset="0"/>
              <a:buChar char="•"/>
            </a:pPr>
            <a:r>
              <a:rPr lang="en-US" sz="2000" dirty="0"/>
              <a:t>Core chapter readings </a:t>
            </a:r>
          </a:p>
          <a:p>
            <a:pPr>
              <a:buFont typeface="Arial" panose="020B0604020202020204" pitchFamily="34" charset="0"/>
              <a:buChar char="•"/>
            </a:pPr>
            <a:r>
              <a:rPr lang="en-US" sz="2000" dirty="0"/>
              <a:t>Interactive </a:t>
            </a:r>
            <a:r>
              <a:rPr lang="en-US" sz="2000" dirty="0" err="1"/>
              <a:t>learnr</a:t>
            </a:r>
            <a:r>
              <a:rPr lang="en-US" sz="2000" dirty="0"/>
              <a:t> tutorials </a:t>
            </a:r>
          </a:p>
          <a:p>
            <a:pPr>
              <a:buFont typeface="Arial" panose="020B0604020202020204" pitchFamily="34" charset="0"/>
              <a:buChar char="•"/>
            </a:pPr>
            <a:r>
              <a:rPr lang="en-US" sz="2000" dirty="0"/>
              <a:t>Weekly online sessions (Mondays 5-7pm)</a:t>
            </a:r>
          </a:p>
          <a:p>
            <a:pPr>
              <a:buFont typeface="Arial" panose="020B0604020202020204" pitchFamily="34" charset="0"/>
              <a:buChar char="•"/>
            </a:pPr>
            <a:r>
              <a:rPr lang="en-US" sz="2000" dirty="0"/>
              <a:t>Be present on Teams, e.g. keep an eye out for posts and discussions</a:t>
            </a:r>
          </a:p>
        </p:txBody>
      </p:sp>
    </p:spTree>
    <p:extLst>
      <p:ext uri="{BB962C8B-B14F-4D97-AF65-F5344CB8AC3E}">
        <p14:creationId xmlns:p14="http://schemas.microsoft.com/office/powerpoint/2010/main" val="1910029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718B8-7DEE-2A4D-9C03-FEB56D84DF32}"/>
              </a:ext>
            </a:extLst>
          </p:cNvPr>
          <p:cNvSpPr>
            <a:spLocks noGrp="1"/>
          </p:cNvSpPr>
          <p:nvPr>
            <p:ph type="title"/>
          </p:nvPr>
        </p:nvSpPr>
        <p:spPr/>
        <p:txBody>
          <a:bodyPr>
            <a:normAutofit fontScale="90000"/>
          </a:bodyPr>
          <a:lstStyle/>
          <a:p>
            <a:r>
              <a:rPr lang="en-US"/>
              <a:t>Contact and questions</a:t>
            </a:r>
          </a:p>
        </p:txBody>
      </p:sp>
      <p:sp>
        <p:nvSpPr>
          <p:cNvPr id="3" name="Text Placeholder 2">
            <a:extLst>
              <a:ext uri="{FF2B5EF4-FFF2-40B4-BE49-F238E27FC236}">
                <a16:creationId xmlns:a16="http://schemas.microsoft.com/office/drawing/2014/main" id="{1320BA50-4ABA-8947-9224-B98BBB890609}"/>
              </a:ext>
            </a:extLst>
          </p:cNvPr>
          <p:cNvSpPr>
            <a:spLocks noGrp="1"/>
          </p:cNvSpPr>
          <p:nvPr>
            <p:ph type="body" idx="10"/>
          </p:nvPr>
        </p:nvSpPr>
        <p:spPr>
          <a:xfrm>
            <a:off x="468313" y="1227137"/>
            <a:ext cx="8208962" cy="4290095"/>
          </a:xfrm>
        </p:spPr>
        <p:txBody>
          <a:bodyPr/>
          <a:lstStyle/>
          <a:p>
            <a:pPr>
              <a:buFont typeface="Arial" panose="020B0604020202020204" pitchFamily="34" charset="0"/>
              <a:buChar char="•"/>
            </a:pPr>
            <a:r>
              <a:rPr lang="en-US" sz="2400" dirty="0"/>
              <a:t>Teams best </a:t>
            </a:r>
            <a:r>
              <a:rPr lang="en-US" sz="2400" dirty="0">
                <a:sym typeface="Wingdings" pitchFamily="2" charset="2"/>
              </a:rPr>
              <a:t></a:t>
            </a:r>
          </a:p>
          <a:p>
            <a:pPr lvl="2"/>
            <a:r>
              <a:rPr lang="en-US" sz="1800" dirty="0">
                <a:sym typeface="Wingdings" pitchFamily="2" charset="2"/>
              </a:rPr>
              <a:t>Remember to tag me! </a:t>
            </a:r>
            <a:endParaRPr lang="en-AU" sz="1800" b="1" dirty="0">
              <a:solidFill>
                <a:schemeClr val="accent3"/>
              </a:solidFill>
            </a:endParaRPr>
          </a:p>
          <a:p>
            <a:pPr marL="269875" lvl="2" indent="0">
              <a:buNone/>
            </a:pPr>
            <a:endParaRPr lang="en-US" sz="2400" b="1" dirty="0">
              <a:solidFill>
                <a:schemeClr val="accent3"/>
              </a:solidFill>
            </a:endParaRPr>
          </a:p>
          <a:p>
            <a:pPr>
              <a:buFont typeface="Arial" panose="020B0604020202020204" pitchFamily="34" charset="0"/>
              <a:buChar char="•"/>
            </a:pPr>
            <a:r>
              <a:rPr lang="en-US" sz="2400" dirty="0"/>
              <a:t>Weekly online sessions (Monday 5-7pm)</a:t>
            </a:r>
          </a:p>
          <a:p>
            <a:pPr>
              <a:buFont typeface="Arial" panose="020B0604020202020204" pitchFamily="34" charset="0"/>
              <a:buChar char="•"/>
            </a:pPr>
            <a:endParaRPr lang="en-US" sz="2400" dirty="0"/>
          </a:p>
          <a:p>
            <a:pPr>
              <a:buFont typeface="Arial" panose="020B0604020202020204" pitchFamily="34" charset="0"/>
              <a:buChar char="•"/>
            </a:pPr>
            <a:r>
              <a:rPr lang="en-US" sz="2400" dirty="0"/>
              <a:t>Weekly office hours (flexible times – email/message to arrange)</a:t>
            </a:r>
          </a:p>
        </p:txBody>
      </p:sp>
    </p:spTree>
    <p:extLst>
      <p:ext uri="{BB962C8B-B14F-4D97-AF65-F5344CB8AC3E}">
        <p14:creationId xmlns:p14="http://schemas.microsoft.com/office/powerpoint/2010/main" val="18167301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TotalTime>
  <Words>694</Words>
  <Application>Microsoft Macintosh PowerPoint</Application>
  <PresentationFormat>On-screen Show (4:3)</PresentationFormat>
  <Paragraphs>105</Paragraphs>
  <Slides>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ArialMT</vt:lpstr>
      <vt:lpstr>Calibri</vt:lpstr>
      <vt:lpstr>Calibri Light</vt:lpstr>
      <vt:lpstr>Sommet bold</vt:lpstr>
      <vt:lpstr>Office Theme</vt:lpstr>
      <vt:lpstr>PowerPoint Presentation</vt:lpstr>
      <vt:lpstr>Hi, I’m Mark</vt:lpstr>
      <vt:lpstr>My research</vt:lpstr>
      <vt:lpstr>People</vt:lpstr>
      <vt:lpstr>Course Content</vt:lpstr>
      <vt:lpstr>Assessments</vt:lpstr>
      <vt:lpstr>Software and platforms</vt:lpstr>
      <vt:lpstr>Workflow expectations</vt:lpstr>
      <vt:lpstr>Contact and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Hanly</dc:creator>
  <cp:lastModifiedBy>Mark Hanly</cp:lastModifiedBy>
  <cp:revision>9</cp:revision>
  <dcterms:created xsi:type="dcterms:W3CDTF">2022-05-30T05:39:25Z</dcterms:created>
  <dcterms:modified xsi:type="dcterms:W3CDTF">2022-05-30T23:35:28Z</dcterms:modified>
</cp:coreProperties>
</file>