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Gothic A1 SemiBold"/>
      <p:regular r:id="rId27"/>
      <p:bold r:id="rId28"/>
    </p:embeddedFont>
    <p:embeddedFont>
      <p:font typeface="Gothic A1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Z366Ajdr8Nn+vZqOPWPAuOEx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othicA1SemiBold-bold.fntdata"/><Relationship Id="rId27" Type="http://schemas.openxmlformats.org/officeDocument/2006/relationships/font" Target="fonts/GothicA1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thicA1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GothicA1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highlight>
                  <a:srgbClr val="FFFFFF"/>
                </a:highlight>
              </a:rPr>
              <a:t>연어 표현을 기계가 이해할 수 있는 다른 표현으로 변환시키는 것을 뜻한다.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200">
                <a:highlight>
                  <a:srgbClr val="FFFFFF"/>
                </a:highlight>
              </a:rPr>
              <a:t>html, css, ddd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5ed48fa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35ed48fa7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5ed48fa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635ed48fa7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5ed48f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35ed48fa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라벨링 목록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쇼핑, 음식, SNS - 인터넷 서핑, 명절, 프로젝트, 독서 / EHTJRH</a:t>
            </a:r>
            <a:endParaRPr/>
          </a:p>
        </p:txBody>
      </p:sp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400"/>
              <a:t>빅데이터 기반 자연어 처리 기술로 사용자가 녹음한 음성을 실시간으로 문법 체크 및 채점하는 AI 튜터이다.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400"/>
              <a:t>모든 학습자가 1대1 맞춤형 교육을 받을 수 있는 환경을 만들고자 기존 교육 시장에 AI와 딥러닝을 도입했습니다.</a:t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BF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076701" y="5728776"/>
            <a:ext cx="49856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A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818675" y="3425058"/>
            <a:ext cx="5506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accent4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영어회화 실력 향상을 위한 </a:t>
            </a:r>
            <a:endParaRPr b="1" sz="3000">
              <a:solidFill>
                <a:schemeClr val="accent4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accent4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챗봇시스템</a:t>
            </a:r>
            <a:endParaRPr b="1" sz="3000">
              <a:solidFill>
                <a:schemeClr val="accent4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117225" y="2280750"/>
            <a:ext cx="498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A757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Wanna mean</a:t>
            </a:r>
            <a:endParaRPr b="1" sz="5000">
              <a:solidFill>
                <a:srgbClr val="5A757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072075" y="4833138"/>
            <a:ext cx="3192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2013122045 김욱성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2013122135 송환의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2013122265 조민수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2014122112 박승우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337930" y="167969"/>
            <a:ext cx="26035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필요 기술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27000" y="1595025"/>
            <a:ext cx="2653200" cy="17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5"/>
          <p:cNvGrpSpPr/>
          <p:nvPr/>
        </p:nvGrpSpPr>
        <p:grpSpPr>
          <a:xfrm>
            <a:off x="227011" y="1082612"/>
            <a:ext cx="2653200" cy="2324376"/>
            <a:chOff x="226989" y="1623505"/>
            <a:chExt cx="2653200" cy="1997745"/>
          </a:xfrm>
        </p:grpSpPr>
        <p:sp>
          <p:nvSpPr>
            <p:cNvPr id="179" name="Google Shape;179;p15"/>
            <p:cNvSpPr txBox="1"/>
            <p:nvPr/>
          </p:nvSpPr>
          <p:spPr>
            <a:xfrm>
              <a:off x="226989" y="1623505"/>
              <a:ext cx="2653200" cy="55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chemeClr val="lt1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 NLP</a:t>
              </a:r>
              <a:endParaRPr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endParaRPr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227000" y="2153950"/>
              <a:ext cx="2412000" cy="14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- 형태소 분석 </a:t>
              </a:r>
              <a:endParaRPr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- 구문 분석</a:t>
              </a:r>
              <a:endParaRPr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- 의미분석</a:t>
              </a:r>
              <a:endParaRPr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- 담론 분석</a:t>
              </a:r>
              <a:endParaRPr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rPr>
                <a:t>-word embbeding</a:t>
              </a:r>
              <a:endParaRPr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4487860" y="1050062"/>
            <a:ext cx="4224726" cy="2077833"/>
            <a:chOff x="4165814" y="416705"/>
            <a:chExt cx="2692623" cy="2077833"/>
          </a:xfrm>
        </p:grpSpPr>
        <p:sp>
          <p:nvSpPr>
            <p:cNvPr id="182" name="Google Shape;182;p15"/>
            <p:cNvSpPr/>
            <p:nvPr/>
          </p:nvSpPr>
          <p:spPr>
            <a:xfrm>
              <a:off x="4165825" y="967125"/>
              <a:ext cx="2653200" cy="142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15"/>
            <p:cNvGrpSpPr/>
            <p:nvPr/>
          </p:nvGrpSpPr>
          <p:grpSpPr>
            <a:xfrm>
              <a:off x="4165814" y="416705"/>
              <a:ext cx="2692623" cy="2077833"/>
              <a:chOff x="226989" y="1623505"/>
              <a:chExt cx="2692623" cy="2077833"/>
            </a:xfrm>
          </p:grpSpPr>
          <p:sp>
            <p:nvSpPr>
              <p:cNvPr id="184" name="Google Shape;184;p15"/>
              <p:cNvSpPr txBox="1"/>
              <p:nvPr/>
            </p:nvSpPr>
            <p:spPr>
              <a:xfrm>
                <a:off x="226989" y="1623505"/>
                <a:ext cx="2653200" cy="55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3000">
                    <a:solidFill>
                      <a:schemeClr val="lt1"/>
                    </a:solidFill>
                    <a:latin typeface="Gothic A1 Medium"/>
                    <a:ea typeface="Gothic A1 Medium"/>
                    <a:cs typeface="Gothic A1 Medium"/>
                    <a:sym typeface="Gothic A1 Medium"/>
                  </a:rPr>
                  <a:t> NLU &amp; NLG</a:t>
                </a:r>
                <a:endParaRPr b="1" sz="3000">
                  <a:solidFill>
                    <a:schemeClr val="lt1"/>
                  </a:solidFill>
                  <a:latin typeface="Gothic A1 Medium"/>
                  <a:ea typeface="Gothic A1 Medium"/>
                  <a:cs typeface="Gothic A1 Medium"/>
                  <a:sym typeface="Gothic A1 Medium"/>
                </a:endParaRPr>
              </a:p>
            </p:txBody>
          </p:sp>
          <p:sp>
            <p:nvSpPr>
              <p:cNvPr id="185" name="Google Shape;185;p15"/>
              <p:cNvSpPr txBox="1"/>
              <p:nvPr/>
            </p:nvSpPr>
            <p:spPr>
              <a:xfrm>
                <a:off x="266412" y="2234038"/>
                <a:ext cx="2653200" cy="14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>
                    <a:solidFill>
                      <a:srgbClr val="525252"/>
                    </a:solidFill>
                    <a:latin typeface="Gothic A1 Medium"/>
                    <a:ea typeface="Gothic A1 Medium"/>
                    <a:cs typeface="Gothic A1 Medium"/>
                    <a:sym typeface="Gothic A1 Medium"/>
                  </a:rPr>
                  <a:t>- 문장 추론</a:t>
                </a:r>
                <a:endParaRPr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endParaRPr>
              </a:p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>
                    <a:solidFill>
                      <a:srgbClr val="525252"/>
                    </a:solidFill>
                    <a:latin typeface="Gothic A1 Medium"/>
                    <a:ea typeface="Gothic A1 Medium"/>
                    <a:cs typeface="Gothic A1 Medium"/>
                    <a:sym typeface="Gothic A1 Medium"/>
                  </a:rPr>
                  <a:t>- 문장 이해</a:t>
                </a:r>
                <a:endParaRPr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endParaRPr>
              </a:p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>
                    <a:solidFill>
                      <a:srgbClr val="525252"/>
                    </a:solidFill>
                    <a:latin typeface="Gothic A1 Medium"/>
                    <a:ea typeface="Gothic A1 Medium"/>
                    <a:cs typeface="Gothic A1 Medium"/>
                    <a:sym typeface="Gothic A1 Medium"/>
                  </a:rPr>
                  <a:t>- 문장 생성</a:t>
                </a:r>
                <a:endParaRPr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endParaRPr>
              </a:p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25252"/>
                  </a:solidFill>
                  <a:latin typeface="Gothic A1 Medium"/>
                  <a:ea typeface="Gothic A1 Medium"/>
                  <a:cs typeface="Gothic A1 Medium"/>
                  <a:sym typeface="Gothic A1 Medium"/>
                </a:endParaRPr>
              </a:p>
            </p:txBody>
          </p:sp>
        </p:grpSp>
      </p:grpSp>
      <p:sp>
        <p:nvSpPr>
          <p:cNvPr id="186" name="Google Shape;186;p15"/>
          <p:cNvSpPr/>
          <p:nvPr/>
        </p:nvSpPr>
        <p:spPr>
          <a:xfrm>
            <a:off x="218200" y="3596875"/>
            <a:ext cx="24855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기계학습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064" y="4294915"/>
            <a:ext cx="3023508" cy="60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691" y="5043581"/>
            <a:ext cx="2365232" cy="685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/>
          <p:nvPr/>
        </p:nvSpPr>
        <p:spPr>
          <a:xfrm>
            <a:off x="3226536" y="3622037"/>
            <a:ext cx="31230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Web framework</a:t>
            </a:r>
            <a:endParaRPr b="1"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6589175" y="3639200"/>
            <a:ext cx="21234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language</a:t>
            </a:r>
            <a:endParaRPr b="1"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5">
            <a:alphaModFix/>
          </a:blip>
          <a:srcRect b="33743" l="-1502" r="0" t="31756"/>
          <a:stretch/>
        </p:blipFill>
        <p:spPr>
          <a:xfrm>
            <a:off x="6480582" y="4445048"/>
            <a:ext cx="25781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173" y="4294916"/>
            <a:ext cx="2939706" cy="165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5ed48fa7_1_64"/>
          <p:cNvSpPr/>
          <p:nvPr/>
        </p:nvSpPr>
        <p:spPr>
          <a:xfrm>
            <a:off x="1712166" y="2734465"/>
            <a:ext cx="5719800" cy="141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635ed48fa7_1_64"/>
          <p:cNvSpPr txBox="1"/>
          <p:nvPr/>
        </p:nvSpPr>
        <p:spPr>
          <a:xfrm>
            <a:off x="2098596" y="3075057"/>
            <a:ext cx="494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시스템 구성도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5ed48fa7_1_70"/>
          <p:cNvSpPr/>
          <p:nvPr/>
        </p:nvSpPr>
        <p:spPr>
          <a:xfrm>
            <a:off x="219076" y="248693"/>
            <a:ext cx="1188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635ed48fa7_1_70"/>
          <p:cNvSpPr txBox="1"/>
          <p:nvPr/>
        </p:nvSpPr>
        <p:spPr>
          <a:xfrm>
            <a:off x="337923" y="167975"/>
            <a:ext cx="339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시스템 구성도</a:t>
            </a:r>
            <a:endParaRPr/>
          </a:p>
        </p:txBody>
      </p:sp>
      <p:sp>
        <p:nvSpPr>
          <p:cNvPr id="205" name="Google Shape;205;g635ed48fa7_1_70"/>
          <p:cNvSpPr txBox="1"/>
          <p:nvPr/>
        </p:nvSpPr>
        <p:spPr>
          <a:xfrm>
            <a:off x="425997" y="1677288"/>
            <a:ext cx="19515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Web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06" name="Google Shape;206;g635ed48fa7_1_70"/>
          <p:cNvSpPr/>
          <p:nvPr/>
        </p:nvSpPr>
        <p:spPr>
          <a:xfrm>
            <a:off x="3449294" y="1845725"/>
            <a:ext cx="2572200" cy="854400"/>
          </a:xfrm>
          <a:prstGeom prst="rect">
            <a:avLst/>
          </a:prstGeom>
          <a:solidFill>
            <a:srgbClr val="D8EB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635ed48fa7_1_70"/>
          <p:cNvSpPr txBox="1"/>
          <p:nvPr/>
        </p:nvSpPr>
        <p:spPr>
          <a:xfrm>
            <a:off x="3414164" y="1291630"/>
            <a:ext cx="26532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서버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08" name="Google Shape;208;g635ed48fa7_1_70"/>
          <p:cNvSpPr txBox="1"/>
          <p:nvPr/>
        </p:nvSpPr>
        <p:spPr>
          <a:xfrm>
            <a:off x="4283450" y="2013475"/>
            <a:ext cx="9462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모델\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cxnSp>
        <p:nvCxnSpPr>
          <p:cNvPr id="209" name="Google Shape;209;g635ed48fa7_1_70"/>
          <p:cNvCxnSpPr/>
          <p:nvPr/>
        </p:nvCxnSpPr>
        <p:spPr>
          <a:xfrm flipH="1" rot="10800000">
            <a:off x="2639750" y="1887175"/>
            <a:ext cx="457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635ed48fa7_1_70"/>
          <p:cNvCxnSpPr/>
          <p:nvPr/>
        </p:nvCxnSpPr>
        <p:spPr>
          <a:xfrm flipH="1" rot="10800000">
            <a:off x="6317600" y="1953600"/>
            <a:ext cx="457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g635ed48fa7_1_70"/>
          <p:cNvSpPr txBox="1"/>
          <p:nvPr/>
        </p:nvSpPr>
        <p:spPr>
          <a:xfrm>
            <a:off x="7135595" y="1677300"/>
            <a:ext cx="13437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DB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cxnSp>
        <p:nvCxnSpPr>
          <p:cNvPr id="212" name="Google Shape;212;g635ed48fa7_1_70"/>
          <p:cNvCxnSpPr/>
          <p:nvPr/>
        </p:nvCxnSpPr>
        <p:spPr>
          <a:xfrm rot="10800000">
            <a:off x="6326400" y="2120475"/>
            <a:ext cx="409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635ed48fa7_1_70"/>
          <p:cNvCxnSpPr/>
          <p:nvPr/>
        </p:nvCxnSpPr>
        <p:spPr>
          <a:xfrm rot="10800000">
            <a:off x="2663600" y="2082375"/>
            <a:ext cx="409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4" name="Google Shape;214;g635ed48fa7_1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150" y="2727525"/>
            <a:ext cx="3394500" cy="4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35ed48fa7_1_0"/>
          <p:cNvSpPr/>
          <p:nvPr/>
        </p:nvSpPr>
        <p:spPr>
          <a:xfrm>
            <a:off x="219076" y="248693"/>
            <a:ext cx="1188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635ed48fa7_1_0"/>
          <p:cNvSpPr txBox="1"/>
          <p:nvPr/>
        </p:nvSpPr>
        <p:spPr>
          <a:xfrm>
            <a:off x="337922" y="167975"/>
            <a:ext cx="423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데이터 수집</a:t>
            </a:r>
            <a:endParaRPr/>
          </a:p>
        </p:txBody>
      </p:sp>
      <p:sp>
        <p:nvSpPr>
          <p:cNvPr id="221" name="Google Shape;221;g635ed48fa7_1_0"/>
          <p:cNvSpPr txBox="1"/>
          <p:nvPr/>
        </p:nvSpPr>
        <p:spPr>
          <a:xfrm>
            <a:off x="607989" y="1623505"/>
            <a:ext cx="26532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학습데이터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22" name="Google Shape;222;g635ed48fa7_1_0"/>
          <p:cNvSpPr/>
          <p:nvPr/>
        </p:nvSpPr>
        <p:spPr>
          <a:xfrm>
            <a:off x="608000" y="2177500"/>
            <a:ext cx="5864100" cy="1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635ed48fa7_1_0"/>
          <p:cNvSpPr txBox="1"/>
          <p:nvPr/>
        </p:nvSpPr>
        <p:spPr>
          <a:xfrm>
            <a:off x="723355" y="2241522"/>
            <a:ext cx="563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영어학원 사이트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각종 학습 교재 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영어 회화 앱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검색엔진 키워드 검색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cxnSp>
        <p:nvCxnSpPr>
          <p:cNvPr id="224" name="Google Shape;224;g635ed48fa7_1_0"/>
          <p:cNvCxnSpPr/>
          <p:nvPr/>
        </p:nvCxnSpPr>
        <p:spPr>
          <a:xfrm flipH="1" rot="-5400000">
            <a:off x="1151850" y="3807725"/>
            <a:ext cx="1194900" cy="1139100"/>
          </a:xfrm>
          <a:prstGeom prst="bentConnector3">
            <a:avLst>
              <a:gd fmla="val 50000" name="adj1"/>
            </a:avLst>
          </a:prstGeom>
          <a:noFill/>
          <a:ln cap="flat" cmpd="sng" w="34925">
            <a:solidFill>
              <a:schemeClr val="accent4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25" name="Google Shape;225;g635ed48fa7_1_0"/>
          <p:cNvSpPr/>
          <p:nvPr/>
        </p:nvSpPr>
        <p:spPr>
          <a:xfrm>
            <a:off x="2242640" y="3915062"/>
            <a:ext cx="6406800" cy="2399100"/>
          </a:xfrm>
          <a:prstGeom prst="rect">
            <a:avLst/>
          </a:prstGeom>
          <a:solidFill>
            <a:srgbClr val="D8EB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635ed48fa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02" y="4622878"/>
            <a:ext cx="2255157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635ed48fa7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441" y="5497256"/>
            <a:ext cx="946302" cy="8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635ed48fa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05" y="5410388"/>
            <a:ext cx="16002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635ed48fa7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0851" y="4104150"/>
            <a:ext cx="2505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635ed48fa7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8996" y="4141788"/>
            <a:ext cx="2228479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635ed48fa7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1989" y="5410400"/>
            <a:ext cx="20859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635ed48fa7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0774" y="4844302"/>
            <a:ext cx="1446580" cy="12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/>
          <p:nvPr/>
        </p:nvSpPr>
        <p:spPr>
          <a:xfrm>
            <a:off x="1712166" y="2734465"/>
            <a:ext cx="5719800" cy="141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2098596" y="3075057"/>
            <a:ext cx="494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분석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337923" y="167975"/>
            <a:ext cx="165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CNN</a:t>
            </a:r>
            <a:endParaRPr b="1" sz="4000">
              <a:solidFill>
                <a:schemeClr val="accent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1275862" y="4527757"/>
            <a:ext cx="68836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자연어 Input에 대하여 Convolution layer (filter)를 적용하여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max-pooling으로 특징을 추출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Convolution, pooling은 단어들의 순서에 관한 정보를 보존하지 않음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🡪 주제 분류에 적합 (다중 분류이기 때문에 softmax 함수 사용) </a:t>
            </a:r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300" y="1118637"/>
            <a:ext cx="6121400" cy="29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337923" y="167975"/>
            <a:ext cx="196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LSTM</a:t>
            </a:r>
            <a:endParaRPr b="1" sz="4000">
              <a:solidFill>
                <a:schemeClr val="accent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1651000"/>
            <a:ext cx="5842000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2302791" y="4518374"/>
            <a:ext cx="45384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기존 RNN의 gradient vanishing 문제를 완화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🡪 문맥정보 보존을 위해 사용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337923" y="167975"/>
            <a:ext cx="49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LSTM-attention</a:t>
            </a:r>
            <a:endParaRPr b="1" sz="4000">
              <a:solidFill>
                <a:schemeClr val="accent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253" y="901255"/>
            <a:ext cx="6307494" cy="4351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/>
        </p:nvSpPr>
        <p:spPr>
          <a:xfrm>
            <a:off x="1152161" y="5602802"/>
            <a:ext cx="66111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LSTM에서 도출된 hidden state에 대해 attention을 적용함으로써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중요한 단어를 좀더 부각시킨다.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337922" y="167975"/>
            <a:ext cx="826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LSTM-attention 시각화</a:t>
            </a:r>
            <a:endParaRPr/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25912"/>
            <a:ext cx="9143998" cy="34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2556397" y="5602802"/>
            <a:ext cx="38026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attention을 통해 부각된 중요한 단어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1712166" y="2734465"/>
            <a:ext cx="5719666" cy="1413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2098596" y="3075057"/>
            <a:ext cx="49468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개발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219075" y="248693"/>
            <a:ext cx="151641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96350" y="248700"/>
            <a:ext cx="126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목차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262961" y="1706750"/>
            <a:ext cx="4618078" cy="599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019581" y="1724774"/>
            <a:ext cx="29306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            목표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262961" y="1706750"/>
            <a:ext cx="536521" cy="599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333033" y="1748502"/>
            <a:ext cx="38664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1</a:t>
            </a:r>
            <a:endParaRPr b="1" sz="30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268913" y="2476334"/>
            <a:ext cx="4618080" cy="599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25533" y="2494358"/>
            <a:ext cx="364234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        필요 기술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2268913" y="2476334"/>
            <a:ext cx="536521" cy="599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338985" y="2518086"/>
            <a:ext cx="38664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2</a:t>
            </a:r>
            <a:endParaRPr b="1" sz="30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262960" y="3245918"/>
            <a:ext cx="4618079" cy="599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019577" y="3263950"/>
            <a:ext cx="27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          시스템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262961" y="3245918"/>
            <a:ext cx="536521" cy="599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333033" y="3287670"/>
            <a:ext cx="38664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3</a:t>
            </a:r>
            <a:endParaRPr b="1" sz="30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262961" y="4015502"/>
            <a:ext cx="4618080" cy="599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019563" y="4033525"/>
            <a:ext cx="38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        기대효과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2262961" y="4015502"/>
            <a:ext cx="536521" cy="599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333033" y="4057254"/>
            <a:ext cx="38664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4</a:t>
            </a:r>
            <a:endParaRPr b="1" sz="30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262959" y="4781320"/>
            <a:ext cx="4618080" cy="599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019574" y="4799350"/>
            <a:ext cx="37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참고 문헌 및 Q&amp;A</a:t>
            </a:r>
            <a:endParaRPr b="1" sz="30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262959" y="4781320"/>
            <a:ext cx="536521" cy="599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333031" y="4823072"/>
            <a:ext cx="38664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5</a:t>
            </a:r>
            <a:endParaRPr b="1" sz="3000">
              <a:solidFill>
                <a:schemeClr val="lt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337925" y="167975"/>
            <a:ext cx="199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서비스</a:t>
            </a:r>
            <a:endParaRPr/>
          </a:p>
        </p:txBody>
      </p:sp>
      <p:pic>
        <p:nvPicPr>
          <p:cNvPr id="283" name="Google Shape;2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152" y="1581343"/>
            <a:ext cx="1847657" cy="1847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2"/>
          <p:cNvCxnSpPr/>
          <p:nvPr/>
        </p:nvCxnSpPr>
        <p:spPr>
          <a:xfrm>
            <a:off x="6736663" y="3546988"/>
            <a:ext cx="0" cy="993058"/>
          </a:xfrm>
          <a:prstGeom prst="straightConnector1">
            <a:avLst/>
          </a:prstGeom>
          <a:noFill/>
          <a:ln cap="flat" cmpd="sng" w="95250">
            <a:solidFill>
              <a:schemeClr val="accent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85" name="Google Shape;285;p32"/>
          <p:cNvSpPr/>
          <p:nvPr/>
        </p:nvSpPr>
        <p:spPr>
          <a:xfrm>
            <a:off x="964989" y="1027345"/>
            <a:ext cx="3935721" cy="553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사용자 질문 입력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965000" y="1581350"/>
            <a:ext cx="3935700" cy="75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예) Where did you go in last summer</a:t>
            </a:r>
            <a:endParaRPr sz="1800"/>
          </a:p>
        </p:txBody>
      </p:sp>
      <p:sp>
        <p:nvSpPr>
          <p:cNvPr id="287" name="Google Shape;287;p32"/>
          <p:cNvSpPr/>
          <p:nvPr/>
        </p:nvSpPr>
        <p:spPr>
          <a:xfrm>
            <a:off x="964989" y="2846502"/>
            <a:ext cx="3935700" cy="5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BiLSTM-attention</a:t>
            </a:r>
            <a:endParaRPr b="1"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964989" y="3400500"/>
            <a:ext cx="3935700" cy="11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 쇼핑 95%,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은행</a:t>
            </a:r>
            <a:r>
              <a:rPr b="1"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3.47%,</a:t>
            </a:r>
            <a:endParaRPr b="1" sz="30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영화 1.33%, ...</a:t>
            </a:r>
            <a:endParaRPr b="1" sz="30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959896" y="5035074"/>
            <a:ext cx="39357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질문에 대한 답변 생성</a:t>
            </a:r>
            <a:endParaRPr sz="2400"/>
          </a:p>
        </p:txBody>
      </p:sp>
      <p:sp>
        <p:nvSpPr>
          <p:cNvPr id="290" name="Google Shape;290;p32"/>
          <p:cNvSpPr/>
          <p:nvPr/>
        </p:nvSpPr>
        <p:spPr>
          <a:xfrm>
            <a:off x="959896" y="5589072"/>
            <a:ext cx="3935700" cy="11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NLU, NLG(??)</a:t>
            </a:r>
            <a:endParaRPr b="1" sz="30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cxnSp>
        <p:nvCxnSpPr>
          <p:cNvPr id="291" name="Google Shape;291;p32"/>
          <p:cNvCxnSpPr/>
          <p:nvPr/>
        </p:nvCxnSpPr>
        <p:spPr>
          <a:xfrm>
            <a:off x="2932550" y="2339152"/>
            <a:ext cx="600" cy="482700"/>
          </a:xfrm>
          <a:prstGeom prst="straightConnector1">
            <a:avLst/>
          </a:prstGeom>
          <a:noFill/>
          <a:ln cap="flat" cmpd="sng" w="53975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32"/>
          <p:cNvCxnSpPr>
            <a:stCxn id="288" idx="2"/>
            <a:endCxn id="289" idx="0"/>
          </p:cNvCxnSpPr>
          <p:nvPr/>
        </p:nvCxnSpPr>
        <p:spPr>
          <a:xfrm flipH="1">
            <a:off x="2927739" y="4552500"/>
            <a:ext cx="5100" cy="482700"/>
          </a:xfrm>
          <a:prstGeom prst="straightConnector1">
            <a:avLst/>
          </a:prstGeom>
          <a:noFill/>
          <a:ln cap="flat" cmpd="sng" w="50800">
            <a:solidFill>
              <a:schemeClr val="accent4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137" y="4806603"/>
            <a:ext cx="1485069" cy="164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-1" y="0"/>
            <a:ext cx="922351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617254" y="3588850"/>
            <a:ext cx="198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chemeClr val="accent4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Q&amp;A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2079150" y="2519800"/>
            <a:ext cx="498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A757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Wanna mean</a:t>
            </a:r>
            <a:endParaRPr b="1" sz="5000">
              <a:solidFill>
                <a:srgbClr val="5A757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1712166" y="2734465"/>
            <a:ext cx="5719800" cy="141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098596" y="3075057"/>
            <a:ext cx="494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제작 배경 및 목적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2201350" y="1929000"/>
            <a:ext cx="498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A757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Wanna mean</a:t>
            </a:r>
            <a:endParaRPr b="1" sz="5000">
              <a:solidFill>
                <a:srgbClr val="5A757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337923" y="167975"/>
            <a:ext cx="247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챗봇</a:t>
            </a: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?</a:t>
            </a:r>
            <a:endParaRPr b="1" sz="4000">
              <a:solidFill>
                <a:schemeClr val="accent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37930" y="2505171"/>
            <a:ext cx="550663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사용자와 챗봇이 영어로 대화</a:t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사용자의 음성을 인식하여 끊이지 않는 대화 유도</a:t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464" y="1032168"/>
            <a:ext cx="1847657" cy="1847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4"/>
          <p:cNvCxnSpPr/>
          <p:nvPr/>
        </p:nvCxnSpPr>
        <p:spPr>
          <a:xfrm>
            <a:off x="7038075" y="3546988"/>
            <a:ext cx="0" cy="993000"/>
          </a:xfrm>
          <a:prstGeom prst="straightConnector1">
            <a:avLst/>
          </a:prstGeom>
          <a:noFill/>
          <a:ln cap="flat" cmpd="sng" w="95250">
            <a:solidFill>
              <a:schemeClr val="accent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0" name="Google Shape;130;p4"/>
          <p:cNvCxnSpPr/>
          <p:nvPr/>
        </p:nvCxnSpPr>
        <p:spPr>
          <a:xfrm rot="10800000">
            <a:off x="7038075" y="3134313"/>
            <a:ext cx="0" cy="1007100"/>
          </a:xfrm>
          <a:prstGeom prst="straightConnector1">
            <a:avLst/>
          </a:prstGeom>
          <a:noFill/>
          <a:ln cap="flat" cmpd="sng" w="95250">
            <a:solidFill>
              <a:schemeClr val="accent4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131" name="Google Shape;1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537" y="4905828"/>
            <a:ext cx="1485069" cy="164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2855098" y="1147550"/>
            <a:ext cx="34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52525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영어의 중요성 증가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37924" y="167975"/>
            <a:ext cx="267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제작 배경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63" y="1973225"/>
            <a:ext cx="740027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37922" y="167975"/>
            <a:ext cx="331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제작 배경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525" y="1535125"/>
            <a:ext cx="4473475" cy="43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5125"/>
            <a:ext cx="4670525" cy="43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2498250" y="5986300"/>
            <a:ext cx="414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52525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취업 면접 시 영어 필요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337925" y="167975"/>
            <a:ext cx="242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제작 배경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1177900"/>
            <a:ext cx="4751300" cy="41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2498250" y="5912250"/>
            <a:ext cx="414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52525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IT </a:t>
            </a:r>
            <a:r>
              <a:rPr lang="ko-KR" sz="3000">
                <a:solidFill>
                  <a:srgbClr val="52525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업무에</a:t>
            </a:r>
            <a:r>
              <a:rPr lang="ko-KR" sz="3000">
                <a:solidFill>
                  <a:srgbClr val="52525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도움 된다.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050" y="1177900"/>
            <a:ext cx="4044848" cy="41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1419532" y="2422999"/>
            <a:ext cx="63048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highlight>
                  <a:srgbClr val="FFFF00"/>
                </a:highlight>
                <a:latin typeface="Gothic A1 Medium"/>
                <a:ea typeface="Gothic A1 Medium"/>
                <a:cs typeface="Gothic A1 Medium"/>
                <a:sym typeface="Gothic A1 Medium"/>
              </a:rPr>
              <a:t>사람</a:t>
            </a:r>
            <a:r>
              <a:rPr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들의 </a:t>
            </a:r>
            <a:r>
              <a:rPr b="1" lang="ko-KR" sz="3000">
                <a:solidFill>
                  <a:schemeClr val="dk1"/>
                </a:solidFill>
                <a:highlight>
                  <a:srgbClr val="FFFF00"/>
                </a:highlight>
                <a:latin typeface="Gothic A1 Medium"/>
                <a:ea typeface="Gothic A1 Medium"/>
                <a:cs typeface="Gothic A1 Medium"/>
                <a:sym typeface="Gothic A1 Medium"/>
              </a:rPr>
              <a:t>문법</a:t>
            </a:r>
            <a:r>
              <a:rPr b="1" lang="ko-KR" sz="3000">
                <a:solidFill>
                  <a:schemeClr val="dk1"/>
                </a:solidFill>
                <a:highlight>
                  <a:srgbClr val="FFFF00"/>
                </a:highlight>
                <a:latin typeface="Gothic A1 Medium"/>
                <a:ea typeface="Gothic A1 Medium"/>
                <a:cs typeface="Gothic A1 Medium"/>
                <a:sym typeface="Gothic A1 Medium"/>
              </a:rPr>
              <a:t>, 어법</a:t>
            </a:r>
            <a:r>
              <a:rPr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를 분석하여</a:t>
            </a:r>
            <a:endParaRPr sz="30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highlight>
                  <a:srgbClr val="FFFF00"/>
                </a:highlight>
                <a:latin typeface="Gothic A1 Medium"/>
                <a:ea typeface="Gothic A1 Medium"/>
                <a:cs typeface="Gothic A1 Medium"/>
                <a:sym typeface="Gothic A1 Medium"/>
              </a:rPr>
              <a:t>부족한 부분을 보완</a:t>
            </a:r>
            <a:r>
              <a:rPr lang="ko-KR" sz="30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하여 보여줌으로써</a:t>
            </a:r>
            <a:endParaRPr sz="30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취업생들의 </a:t>
            </a:r>
            <a:r>
              <a:rPr b="1" lang="ko-KR" sz="3000">
                <a:solidFill>
                  <a:schemeClr val="dk1"/>
                </a:solidFill>
                <a:highlight>
                  <a:srgbClr val="FFFF00"/>
                </a:highlight>
                <a:latin typeface="Gothic A1 Medium"/>
                <a:ea typeface="Gothic A1 Medium"/>
                <a:cs typeface="Gothic A1 Medium"/>
                <a:sym typeface="Gothic A1 Medium"/>
              </a:rPr>
              <a:t>영어 말하기</a:t>
            </a:r>
            <a:r>
              <a:rPr lang="ko-KR" sz="3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능력을 향상 시킬 수 있다.</a:t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219076" y="248693"/>
            <a:ext cx="118854" cy="546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337923" y="167975"/>
            <a:ext cx="150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목적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1712166" y="2734465"/>
            <a:ext cx="5719666" cy="1413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2098596" y="3075057"/>
            <a:ext cx="49468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필요 기술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오늘의PPT색상테마060_팬톤블루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2015-01-21T11:35:38Z</dcterms:created>
  <dc:creator>Saebyeol Yu</dc:creator>
</cp:coreProperties>
</file>