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Gothic A1 SemiBold"/>
      <p:regular r:id="rId17"/>
      <p:bold r:id="rId18"/>
    </p:embeddedFont>
    <p:embeddedFont>
      <p:font typeface="Gothic A1 Medium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rq2+nQl8t8iM3IZt73fjcEcqK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othicA1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othicA1SemiBol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othicA1Medium-regular.fntdata"/><Relationship Id="rId6" Type="http://schemas.openxmlformats.org/officeDocument/2006/relationships/slide" Target="slides/slide1.xml"/><Relationship Id="rId18" Type="http://schemas.openxmlformats.org/officeDocument/2006/relationships/font" Target="fonts/GothicA1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1d6eea44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10월 중순까지 토픽, 키워드 추출 모델 10월 까지 답변 생성 모델  그 이후부터 토픽 분류모델 및  서비스 개발  집중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시험적으로 mini size의 데이터를 수집한뒤 learning curve 보면서 최종 모델을 만들어나갈 계획 </a:t>
            </a:r>
            <a:endParaRPr/>
          </a:p>
        </p:txBody>
      </p:sp>
      <p:sp>
        <p:nvSpPr>
          <p:cNvPr id="171" name="Google Shape;171;g61d6eea442_1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400"/>
              <a:t>빅데이터 기반 자연어 처리 기술로 사용자가 녹음한 음성을 실시간으로 문법 체크 및 채점하는 AI 튜터이다.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400"/>
              <a:t>모든 학습자가 1대1 맞춤형 교육을 받을 수 있는 환경을 만들고자 기존 교육 시장에 AI와 딥러닝을 도입했습니다.</a:t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d6eea44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61d6eea442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d6eea44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61d6eea442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1d6eea44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61d6eea442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d6eea44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61d6eea442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1d6eea4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61d6eea44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1d6eea4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61d6eea44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1d6eea442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61d6eea442_1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8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2000"/>
              <a:buNone/>
              <a:defRPr sz="2000">
                <a:solidFill>
                  <a:srgbClr val="8F8E8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800"/>
              <a:buNone/>
              <a:defRPr sz="1800">
                <a:solidFill>
                  <a:srgbClr val="8F8E8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9pPr>
          </a:lstStyle>
          <a:p/>
        </p:txBody>
      </p:sp>
      <p:sp>
        <p:nvSpPr>
          <p:cNvPr id="30" name="Google Shape;30;p4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3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3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5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CFBF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F8E8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076701" y="5728776"/>
            <a:ext cx="498566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DAFFF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818675" y="3425058"/>
            <a:ext cx="55068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accent4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영어회화 실력 향상을 위한 </a:t>
            </a:r>
            <a:endParaRPr b="1" sz="3000">
              <a:solidFill>
                <a:schemeClr val="accent4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accent4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챗봇시스템</a:t>
            </a:r>
            <a:endParaRPr b="1" sz="3000">
              <a:solidFill>
                <a:schemeClr val="accent4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117225" y="2280750"/>
            <a:ext cx="498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0">
                <a:solidFill>
                  <a:srgbClr val="5A757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Wanna mean</a:t>
            </a:r>
            <a:endParaRPr b="1" sz="5000">
              <a:solidFill>
                <a:srgbClr val="5A7575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072075" y="4833138"/>
            <a:ext cx="3192600" cy="19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2013122045 김욱성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2013122135 송환의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2013122265 조민수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2014122112 박승우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1d6eea442_1_80"/>
          <p:cNvSpPr/>
          <p:nvPr/>
        </p:nvSpPr>
        <p:spPr>
          <a:xfrm>
            <a:off x="219076" y="248693"/>
            <a:ext cx="118800" cy="54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61d6eea442_1_80"/>
          <p:cNvSpPr txBox="1"/>
          <p:nvPr/>
        </p:nvSpPr>
        <p:spPr>
          <a:xfrm>
            <a:off x="337925" y="167975"/>
            <a:ext cx="4104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accent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프로젝트 계획</a:t>
            </a:r>
            <a:endParaRPr/>
          </a:p>
        </p:txBody>
      </p:sp>
      <p:sp>
        <p:nvSpPr>
          <p:cNvPr id="175" name="Google Shape;175;g61d6eea442_1_80"/>
          <p:cNvSpPr/>
          <p:nvPr/>
        </p:nvSpPr>
        <p:spPr>
          <a:xfrm>
            <a:off x="337880" y="1349100"/>
            <a:ext cx="1284600" cy="5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9월 </a:t>
            </a:r>
            <a:endParaRPr/>
          </a:p>
        </p:txBody>
      </p:sp>
      <p:sp>
        <p:nvSpPr>
          <p:cNvPr id="176" name="Google Shape;176;g61d6eea442_1_80"/>
          <p:cNvSpPr/>
          <p:nvPr/>
        </p:nvSpPr>
        <p:spPr>
          <a:xfrm>
            <a:off x="337875" y="1903200"/>
            <a:ext cx="4020300" cy="166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othic A1 Medium"/>
              <a:buChar char="-"/>
            </a:pPr>
            <a:r>
              <a:rPr b="1" lang="ko-KR" sz="18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NLU, NLG 관련 지식 공부</a:t>
            </a:r>
            <a:endParaRPr b="1" sz="18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othic A1 Medium"/>
              <a:buChar char="-"/>
            </a:pPr>
            <a:r>
              <a:rPr b="1" lang="ko-KR" sz="18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mini-size 데이터 수집</a:t>
            </a:r>
            <a:endParaRPr b="1" sz="18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othic A1 Medium"/>
              <a:buChar char="-"/>
            </a:pPr>
            <a:r>
              <a:rPr b="1" lang="ko-KR" sz="18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(NLU)  TestModel 구현</a:t>
            </a:r>
            <a:endParaRPr b="1" sz="18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sp>
        <p:nvSpPr>
          <p:cNvPr id="177" name="Google Shape;177;g61d6eea442_1_80"/>
          <p:cNvSpPr/>
          <p:nvPr/>
        </p:nvSpPr>
        <p:spPr>
          <a:xfrm>
            <a:off x="337880" y="4039875"/>
            <a:ext cx="1284600" cy="5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11</a:t>
            </a:r>
            <a:r>
              <a:rPr b="1" lang="ko-KR" sz="3000">
                <a:solidFill>
                  <a:schemeClr val="lt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월 </a:t>
            </a:r>
            <a:endParaRPr/>
          </a:p>
        </p:txBody>
      </p:sp>
      <p:sp>
        <p:nvSpPr>
          <p:cNvPr id="178" name="Google Shape;178;g61d6eea442_1_80"/>
          <p:cNvSpPr/>
          <p:nvPr/>
        </p:nvSpPr>
        <p:spPr>
          <a:xfrm>
            <a:off x="337875" y="4593975"/>
            <a:ext cx="4020300" cy="166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othic A1 Medium"/>
              <a:buChar char="-"/>
            </a:pPr>
            <a:r>
              <a:rPr b="1" lang="ko-KR" sz="18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장고 프레임워크를 이용한 웹, 서버구현 + 모델 연동</a:t>
            </a:r>
            <a:endParaRPr b="1" sz="18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</a:t>
            </a:r>
            <a:endParaRPr b="1" sz="18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othic A1 Medium"/>
              <a:buChar char="-"/>
            </a:pPr>
            <a:r>
              <a:rPr b="1" lang="ko-KR" sz="18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테스팅 및 프로젝트 완성</a:t>
            </a:r>
            <a:endParaRPr b="1" sz="18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sp>
        <p:nvSpPr>
          <p:cNvPr id="179" name="Google Shape;179;g61d6eea442_1_80"/>
          <p:cNvSpPr/>
          <p:nvPr/>
        </p:nvSpPr>
        <p:spPr>
          <a:xfrm>
            <a:off x="4961330" y="1349100"/>
            <a:ext cx="1284600" cy="5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10</a:t>
            </a:r>
            <a:r>
              <a:rPr b="1" lang="ko-KR" sz="3000">
                <a:solidFill>
                  <a:schemeClr val="lt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월 </a:t>
            </a:r>
            <a:endParaRPr/>
          </a:p>
        </p:txBody>
      </p:sp>
      <p:sp>
        <p:nvSpPr>
          <p:cNvPr id="180" name="Google Shape;180;g61d6eea442_1_80"/>
          <p:cNvSpPr/>
          <p:nvPr/>
        </p:nvSpPr>
        <p:spPr>
          <a:xfrm>
            <a:off x="4961325" y="1903200"/>
            <a:ext cx="3981300" cy="20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othic A1 Medium"/>
              <a:buChar char="-"/>
            </a:pPr>
            <a:r>
              <a:rPr b="1" lang="ko-KR" sz="18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데이터 확장 수집, 답변 생성 (NLG) Model 구현</a:t>
            </a:r>
            <a:endParaRPr b="1" sz="18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othic A1 Medium"/>
              <a:buChar char="-"/>
            </a:pPr>
            <a:r>
              <a:rPr b="1" lang="ko-KR" sz="18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모델 성능 검증 및 테스팅</a:t>
            </a:r>
            <a:endParaRPr b="1" sz="18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othic A1 Medium"/>
              <a:buChar char="-"/>
            </a:pPr>
            <a:r>
              <a:rPr b="1" lang="ko-KR" sz="18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최종 분류 모델과 답변 생성 모델 생성 </a:t>
            </a:r>
            <a:endParaRPr b="1" sz="18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sp>
        <p:nvSpPr>
          <p:cNvPr id="181" name="Google Shape;181;g61d6eea442_1_80"/>
          <p:cNvSpPr txBox="1"/>
          <p:nvPr/>
        </p:nvSpPr>
        <p:spPr>
          <a:xfrm>
            <a:off x="4266525" y="4593025"/>
            <a:ext cx="49461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othic A1 Medium"/>
              <a:buChar char="-"/>
            </a:pPr>
            <a:r>
              <a:rPr b="1" lang="ko-KR" sz="18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10월 중순까지 토픽/키워드 추출 모델</a:t>
            </a:r>
            <a:endParaRPr b="1" sz="18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10월 말까지 답변 생성 모델</a:t>
            </a:r>
            <a:endParaRPr b="1" sz="18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11월부터 토픽 분류 모델 및 서비스 개발</a:t>
            </a:r>
            <a:endParaRPr b="1" sz="18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othic A1 Medium"/>
              <a:buChar char="-"/>
            </a:pPr>
            <a:r>
              <a:rPr b="1" lang="ko-KR" sz="18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TestModel을 학습시키면서 나온 learning curve 와 성능을 테스트 해보면서 최종 모델을 만들어갈 계획</a:t>
            </a:r>
            <a:endParaRPr b="1" sz="18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/>
          <p:nvPr/>
        </p:nvSpPr>
        <p:spPr>
          <a:xfrm>
            <a:off x="-1" y="0"/>
            <a:ext cx="922351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5"/>
          <p:cNvSpPr txBox="1"/>
          <p:nvPr/>
        </p:nvSpPr>
        <p:spPr>
          <a:xfrm>
            <a:off x="3617254" y="3588850"/>
            <a:ext cx="1989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0">
                <a:solidFill>
                  <a:schemeClr val="accent4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Q&amp;A</a:t>
            </a:r>
            <a:endParaRPr/>
          </a:p>
        </p:txBody>
      </p:sp>
      <p:sp>
        <p:nvSpPr>
          <p:cNvPr id="188" name="Google Shape;188;p35"/>
          <p:cNvSpPr txBox="1"/>
          <p:nvPr/>
        </p:nvSpPr>
        <p:spPr>
          <a:xfrm>
            <a:off x="2079150" y="2519800"/>
            <a:ext cx="498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0">
                <a:solidFill>
                  <a:srgbClr val="5A757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Wanna mean</a:t>
            </a:r>
            <a:endParaRPr b="1" sz="5000">
              <a:solidFill>
                <a:srgbClr val="5A7575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1712166" y="2734465"/>
            <a:ext cx="5719800" cy="141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1173350" y="3075050"/>
            <a:ext cx="6756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데이터 수집 / 크롤러 제작</a:t>
            </a:r>
            <a:endParaRPr/>
          </a:p>
        </p:txBody>
      </p:sp>
      <p:sp>
        <p:nvSpPr>
          <p:cNvPr id="94" name="Google Shape;94;p3"/>
          <p:cNvSpPr txBox="1"/>
          <p:nvPr/>
        </p:nvSpPr>
        <p:spPr>
          <a:xfrm>
            <a:off x="2201350" y="1929000"/>
            <a:ext cx="498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0">
                <a:solidFill>
                  <a:srgbClr val="5A757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Wanna mean</a:t>
            </a:r>
            <a:endParaRPr b="1" sz="5000">
              <a:solidFill>
                <a:srgbClr val="5A7575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1d6eea442_0_70"/>
          <p:cNvSpPr/>
          <p:nvPr/>
        </p:nvSpPr>
        <p:spPr>
          <a:xfrm>
            <a:off x="219076" y="248693"/>
            <a:ext cx="118800" cy="54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61d6eea442_0_70"/>
          <p:cNvSpPr txBox="1"/>
          <p:nvPr/>
        </p:nvSpPr>
        <p:spPr>
          <a:xfrm>
            <a:off x="337922" y="167975"/>
            <a:ext cx="4234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accent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데이터 수집</a:t>
            </a:r>
            <a:endParaRPr/>
          </a:p>
        </p:txBody>
      </p:sp>
      <p:sp>
        <p:nvSpPr>
          <p:cNvPr id="101" name="Google Shape;101;g61d6eea442_0_70"/>
          <p:cNvSpPr txBox="1"/>
          <p:nvPr/>
        </p:nvSpPr>
        <p:spPr>
          <a:xfrm>
            <a:off x="607989" y="1623505"/>
            <a:ext cx="2653200" cy="5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학습데이터</a:t>
            </a:r>
            <a:endParaRPr sz="3000">
              <a:solidFill>
                <a:schemeClr val="lt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sp>
        <p:nvSpPr>
          <p:cNvPr id="102" name="Google Shape;102;g61d6eea442_0_70"/>
          <p:cNvSpPr/>
          <p:nvPr/>
        </p:nvSpPr>
        <p:spPr>
          <a:xfrm>
            <a:off x="608000" y="2177500"/>
            <a:ext cx="5864100" cy="1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61d6eea442_0_70"/>
          <p:cNvSpPr txBox="1"/>
          <p:nvPr/>
        </p:nvSpPr>
        <p:spPr>
          <a:xfrm>
            <a:off x="723355" y="2241522"/>
            <a:ext cx="563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Font typeface="Gothic A1 Medium"/>
              <a:buChar char="-"/>
            </a:pPr>
            <a:r>
              <a:rPr lang="ko-KR"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영어학원 사이트</a:t>
            </a:r>
            <a:endParaRPr sz="2000">
              <a:solidFill>
                <a:srgbClr val="525252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Font typeface="Gothic A1 Medium"/>
              <a:buChar char="-"/>
            </a:pPr>
            <a:r>
              <a:rPr lang="ko-KR"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각종 학습 교재 </a:t>
            </a:r>
            <a:endParaRPr sz="2000">
              <a:solidFill>
                <a:srgbClr val="525252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Font typeface="Gothic A1 Medium"/>
              <a:buChar char="-"/>
            </a:pPr>
            <a:r>
              <a:rPr lang="ko-KR"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영어 회화 앱</a:t>
            </a:r>
            <a:endParaRPr sz="2000">
              <a:solidFill>
                <a:srgbClr val="525252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Font typeface="Gothic A1 Medium"/>
              <a:buChar char="-"/>
            </a:pPr>
            <a:r>
              <a:rPr lang="ko-KR"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검색엔진 키워드 검색</a:t>
            </a:r>
            <a:endParaRPr sz="2000">
              <a:solidFill>
                <a:srgbClr val="525252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cxnSp>
        <p:nvCxnSpPr>
          <p:cNvPr id="104" name="Google Shape;104;g61d6eea442_0_70"/>
          <p:cNvCxnSpPr/>
          <p:nvPr/>
        </p:nvCxnSpPr>
        <p:spPr>
          <a:xfrm flipH="1" rot="-5400000">
            <a:off x="1151850" y="3807725"/>
            <a:ext cx="1194900" cy="1139100"/>
          </a:xfrm>
          <a:prstGeom prst="bentConnector3">
            <a:avLst>
              <a:gd fmla="val 50000" name="adj1"/>
            </a:avLst>
          </a:prstGeom>
          <a:noFill/>
          <a:ln cap="flat" cmpd="sng" w="34925">
            <a:solidFill>
              <a:schemeClr val="accent4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05" name="Google Shape;105;g61d6eea442_0_70"/>
          <p:cNvSpPr/>
          <p:nvPr/>
        </p:nvSpPr>
        <p:spPr>
          <a:xfrm>
            <a:off x="2242640" y="3915062"/>
            <a:ext cx="6406800" cy="2399100"/>
          </a:xfrm>
          <a:prstGeom prst="rect">
            <a:avLst/>
          </a:prstGeom>
          <a:solidFill>
            <a:srgbClr val="D8EB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g61d6eea442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005" y="5410388"/>
            <a:ext cx="16002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61d6eea442_0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851" y="4104150"/>
            <a:ext cx="25055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61d6eea442_0_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8996" y="4141788"/>
            <a:ext cx="2228479" cy="11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61d6eea442_0_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89" y="5410400"/>
            <a:ext cx="20859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61d6eea442_0_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0774" y="4844302"/>
            <a:ext cx="1446580" cy="126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1d6eea442_0_104"/>
          <p:cNvSpPr/>
          <p:nvPr/>
        </p:nvSpPr>
        <p:spPr>
          <a:xfrm>
            <a:off x="219076" y="248693"/>
            <a:ext cx="118800" cy="54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61d6eea442_0_104"/>
          <p:cNvSpPr txBox="1"/>
          <p:nvPr/>
        </p:nvSpPr>
        <p:spPr>
          <a:xfrm>
            <a:off x="337922" y="167975"/>
            <a:ext cx="4234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accent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데이터 수집</a:t>
            </a:r>
            <a:endParaRPr/>
          </a:p>
        </p:txBody>
      </p:sp>
      <p:pic>
        <p:nvPicPr>
          <p:cNvPr id="117" name="Google Shape;117;g61d6eea442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75" y="1082837"/>
            <a:ext cx="4572126" cy="3044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61d6eea442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024" y="812400"/>
            <a:ext cx="3367026" cy="3584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61d6eea442_0_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275" y="4333801"/>
            <a:ext cx="2774869" cy="24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1d6eea442_1_7"/>
          <p:cNvSpPr/>
          <p:nvPr/>
        </p:nvSpPr>
        <p:spPr>
          <a:xfrm>
            <a:off x="219076" y="248693"/>
            <a:ext cx="118800" cy="54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61d6eea442_1_7"/>
          <p:cNvSpPr txBox="1"/>
          <p:nvPr/>
        </p:nvSpPr>
        <p:spPr>
          <a:xfrm>
            <a:off x="337922" y="167975"/>
            <a:ext cx="4234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accent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데이터 수집</a:t>
            </a:r>
            <a:endParaRPr/>
          </a:p>
        </p:txBody>
      </p:sp>
      <p:sp>
        <p:nvSpPr>
          <p:cNvPr id="126" name="Google Shape;126;g61d6eea442_1_7"/>
          <p:cNvSpPr txBox="1"/>
          <p:nvPr/>
        </p:nvSpPr>
        <p:spPr>
          <a:xfrm>
            <a:off x="607989" y="1623505"/>
            <a:ext cx="2653200" cy="5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크롤러 제작</a:t>
            </a:r>
            <a:endParaRPr sz="3000">
              <a:solidFill>
                <a:schemeClr val="lt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sp>
        <p:nvSpPr>
          <p:cNvPr id="127" name="Google Shape;127;g61d6eea442_1_7"/>
          <p:cNvSpPr/>
          <p:nvPr/>
        </p:nvSpPr>
        <p:spPr>
          <a:xfrm>
            <a:off x="608000" y="2177500"/>
            <a:ext cx="5864100" cy="1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61d6eea442_1_7"/>
          <p:cNvSpPr txBox="1"/>
          <p:nvPr/>
        </p:nvSpPr>
        <p:spPr>
          <a:xfrm>
            <a:off x="665750" y="2376400"/>
            <a:ext cx="574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Font typeface="Gothic A1 Medium"/>
              <a:buChar char="-"/>
            </a:pPr>
            <a:r>
              <a:rPr lang="ko-KR"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BeautifulSoup과 Selector를 이용 크롤러 제작</a:t>
            </a:r>
            <a:endParaRPr sz="2000">
              <a:solidFill>
                <a:srgbClr val="525252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</a:t>
            </a:r>
            <a:endParaRPr sz="2000">
              <a:solidFill>
                <a:srgbClr val="525252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Font typeface="Gothic A1 Medium"/>
              <a:buChar char="-"/>
            </a:pPr>
            <a:r>
              <a:rPr lang="ko-KR"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수집한 데이터를 SQLite3를 통해 DB 저장</a:t>
            </a:r>
            <a:endParaRPr sz="2000">
              <a:solidFill>
                <a:srgbClr val="525252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sp>
        <p:nvSpPr>
          <p:cNvPr id="129" name="Google Shape;129;g61d6eea442_1_7"/>
          <p:cNvSpPr txBox="1"/>
          <p:nvPr/>
        </p:nvSpPr>
        <p:spPr>
          <a:xfrm>
            <a:off x="558089" y="4243980"/>
            <a:ext cx="2653200" cy="55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lt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전처리 과정</a:t>
            </a:r>
            <a:endParaRPr sz="3000">
              <a:solidFill>
                <a:schemeClr val="lt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sp>
        <p:nvSpPr>
          <p:cNvPr id="130" name="Google Shape;130;g61d6eea442_1_7"/>
          <p:cNvSpPr/>
          <p:nvPr/>
        </p:nvSpPr>
        <p:spPr>
          <a:xfrm>
            <a:off x="558100" y="4797975"/>
            <a:ext cx="5864100" cy="141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61d6eea442_1_7"/>
          <p:cNvSpPr txBox="1"/>
          <p:nvPr/>
        </p:nvSpPr>
        <p:spPr>
          <a:xfrm>
            <a:off x="673455" y="4861997"/>
            <a:ext cx="563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Font typeface="Gothic A1 Medium"/>
              <a:buChar char="-"/>
            </a:pPr>
            <a:r>
              <a:rPr lang="ko-KR"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Regular Expression</a:t>
            </a:r>
            <a:endParaRPr sz="2000">
              <a:solidFill>
                <a:srgbClr val="525252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(영어 Text만 추출, 광고성 문구 제거)</a:t>
            </a:r>
            <a:endParaRPr sz="2000">
              <a:solidFill>
                <a:srgbClr val="525252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525252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000"/>
              <a:buFont typeface="Gothic A1 Medium"/>
              <a:buChar char="-"/>
            </a:pPr>
            <a:r>
              <a:rPr lang="ko-KR" sz="2000">
                <a:solidFill>
                  <a:srgbClr val="525252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형태소 분석기(NLTK) 형태소 분석</a:t>
            </a:r>
            <a:endParaRPr sz="2000">
              <a:solidFill>
                <a:srgbClr val="525252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pic>
        <p:nvPicPr>
          <p:cNvPr id="132" name="Google Shape;132;g61d6eea442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3561" y="167978"/>
            <a:ext cx="2255157" cy="969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61d6eea442_1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7979" y="1056831"/>
            <a:ext cx="946302" cy="85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61d6eea442_1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1625" y="2105770"/>
            <a:ext cx="2107100" cy="115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61d6eea442_1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1613" y="3712981"/>
            <a:ext cx="2333075" cy="2861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61d6eea442_1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3950" y="3917280"/>
            <a:ext cx="1319200" cy="771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61d6eea442_1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775" y="3624500"/>
            <a:ext cx="5309228" cy="32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61d6eea442_1_28"/>
          <p:cNvSpPr/>
          <p:nvPr/>
        </p:nvSpPr>
        <p:spPr>
          <a:xfrm>
            <a:off x="219076" y="248693"/>
            <a:ext cx="118800" cy="54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61d6eea442_1_28"/>
          <p:cNvSpPr txBox="1"/>
          <p:nvPr/>
        </p:nvSpPr>
        <p:spPr>
          <a:xfrm>
            <a:off x="337922" y="167975"/>
            <a:ext cx="4234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accent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데이터 수집</a:t>
            </a:r>
            <a:endParaRPr/>
          </a:p>
        </p:txBody>
      </p:sp>
      <p:pic>
        <p:nvPicPr>
          <p:cNvPr id="144" name="Google Shape;144;g61d6eea442_1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75976"/>
            <a:ext cx="4571999" cy="295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1d6eea442_1_0"/>
          <p:cNvSpPr/>
          <p:nvPr/>
        </p:nvSpPr>
        <p:spPr>
          <a:xfrm>
            <a:off x="1712166" y="2734465"/>
            <a:ext cx="5719800" cy="141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61d6eea442_1_0"/>
          <p:cNvSpPr txBox="1"/>
          <p:nvPr/>
        </p:nvSpPr>
        <p:spPr>
          <a:xfrm>
            <a:off x="2098596" y="3075057"/>
            <a:ext cx="4946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NLU / NLG ??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d6eea442_0_0"/>
          <p:cNvSpPr txBox="1"/>
          <p:nvPr/>
        </p:nvSpPr>
        <p:spPr>
          <a:xfrm>
            <a:off x="463650" y="167975"/>
            <a:ext cx="469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Gothic A1 SemiBold"/>
              <a:buAutoNum type="arabicParenR"/>
            </a:pPr>
            <a:r>
              <a:rPr b="1" lang="ko-KR" sz="4000">
                <a:solidFill>
                  <a:schemeClr val="accent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워드 임베딩</a:t>
            </a:r>
            <a:endParaRPr b="1" sz="4000">
              <a:solidFill>
                <a:schemeClr val="accent5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sp>
        <p:nvSpPr>
          <p:cNvPr id="156" name="Google Shape;156;g61d6eea442_0_0"/>
          <p:cNvSpPr txBox="1"/>
          <p:nvPr/>
        </p:nvSpPr>
        <p:spPr>
          <a:xfrm>
            <a:off x="838000" y="991900"/>
            <a:ext cx="65319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문장/문서를 학습을 위해 벡터화 </a:t>
            </a:r>
            <a:endParaRPr b="1" sz="3000">
              <a:solidFill>
                <a:schemeClr val="dk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sp>
        <p:nvSpPr>
          <p:cNvPr id="157" name="Google Shape;157;g61d6eea442_0_0"/>
          <p:cNvSpPr txBox="1"/>
          <p:nvPr/>
        </p:nvSpPr>
        <p:spPr>
          <a:xfrm>
            <a:off x="179275" y="1976488"/>
            <a:ext cx="8661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accent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2) 개체명 인식</a:t>
            </a:r>
            <a:r>
              <a:rPr b="1" lang="ko-KR" sz="3000">
                <a:solidFill>
                  <a:schemeClr val="accent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(Named Entity Recognition)</a:t>
            </a:r>
            <a:endParaRPr b="1" sz="3000">
              <a:solidFill>
                <a:schemeClr val="accent5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sp>
        <p:nvSpPr>
          <p:cNvPr id="158" name="Google Shape;158;g61d6eea442_0_0"/>
          <p:cNvSpPr txBox="1"/>
          <p:nvPr/>
        </p:nvSpPr>
        <p:spPr>
          <a:xfrm>
            <a:off x="552100" y="2880475"/>
            <a:ext cx="3440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도연이는 2018년에 </a:t>
            </a:r>
            <a:endParaRPr b="1" sz="2400">
              <a:solidFill>
                <a:schemeClr val="dk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골드만삭스에 입사했다.</a:t>
            </a:r>
            <a:endParaRPr b="1" sz="2400">
              <a:solidFill>
                <a:schemeClr val="dk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sp>
        <p:nvSpPr>
          <p:cNvPr id="159" name="Google Shape;159;g61d6eea442_0_0"/>
          <p:cNvSpPr txBox="1"/>
          <p:nvPr/>
        </p:nvSpPr>
        <p:spPr>
          <a:xfrm>
            <a:off x="179275" y="4199375"/>
            <a:ext cx="8661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accent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3) MRC</a:t>
            </a:r>
            <a:r>
              <a:rPr b="1" lang="ko-KR" sz="3000">
                <a:solidFill>
                  <a:schemeClr val="accent5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(Machine Reading Comprehension</a:t>
            </a:r>
            <a:endParaRPr b="1" sz="3000">
              <a:solidFill>
                <a:schemeClr val="accent5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sp>
        <p:nvSpPr>
          <p:cNvPr id="160" name="Google Shape;160;g61d6eea442_0_0"/>
          <p:cNvSpPr txBox="1"/>
          <p:nvPr/>
        </p:nvSpPr>
        <p:spPr>
          <a:xfrm>
            <a:off x="748000" y="5109750"/>
            <a:ext cx="5820600" cy="2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딥러닝 알고리즘 기반 </a:t>
            </a:r>
            <a:endParaRPr b="1" sz="3000">
              <a:solidFill>
                <a:schemeClr val="dk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모델을 통해 질의응답 형태의 </a:t>
            </a:r>
            <a:endParaRPr b="1" sz="3000">
              <a:solidFill>
                <a:schemeClr val="dk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chemeClr val="dk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대화가 가능하도록 한다.</a:t>
            </a:r>
            <a:endParaRPr b="1" sz="3000">
              <a:solidFill>
                <a:schemeClr val="dk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cxnSp>
        <p:nvCxnSpPr>
          <p:cNvPr id="161" name="Google Shape;161;g61d6eea442_0_0"/>
          <p:cNvCxnSpPr/>
          <p:nvPr/>
        </p:nvCxnSpPr>
        <p:spPr>
          <a:xfrm>
            <a:off x="4284375" y="3346327"/>
            <a:ext cx="644400" cy="26100"/>
          </a:xfrm>
          <a:prstGeom prst="straightConnector1">
            <a:avLst/>
          </a:prstGeom>
          <a:noFill/>
          <a:ln cap="flat" cmpd="sng" w="53975">
            <a:solidFill>
              <a:schemeClr val="accent4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2" name="Google Shape;162;g61d6eea442_0_0"/>
          <p:cNvSpPr txBox="1"/>
          <p:nvPr/>
        </p:nvSpPr>
        <p:spPr>
          <a:xfrm>
            <a:off x="5387850" y="2684488"/>
            <a:ext cx="3440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도연 - 사람</a:t>
            </a:r>
            <a:endParaRPr b="1" sz="2400">
              <a:solidFill>
                <a:schemeClr val="dk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2018년 - 시간</a:t>
            </a:r>
            <a:endParaRPr b="1" sz="2400">
              <a:solidFill>
                <a:schemeClr val="dk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골드만사스 - 조직</a:t>
            </a:r>
            <a:endParaRPr b="1" sz="2400">
              <a:solidFill>
                <a:schemeClr val="dk1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d6eea442_1_75"/>
          <p:cNvSpPr/>
          <p:nvPr/>
        </p:nvSpPr>
        <p:spPr>
          <a:xfrm>
            <a:off x="1712166" y="2734465"/>
            <a:ext cx="5719800" cy="141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61d6eea442_1_75"/>
          <p:cNvSpPr txBox="1"/>
          <p:nvPr/>
        </p:nvSpPr>
        <p:spPr>
          <a:xfrm>
            <a:off x="2098596" y="3075057"/>
            <a:ext cx="4946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프로젝트 계획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오늘의PPT색상테마060_팬톤블루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2015-01-21T11:35:38Z</dcterms:created>
  <dc:creator>Saebyeol Yu</dc:creator>
</cp:coreProperties>
</file>