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8" r:id="rId4"/>
    <p:sldId id="257" r:id="rId5"/>
    <p:sldId id="266" r:id="rId6"/>
    <p:sldId id="267" r:id="rId7"/>
    <p:sldId id="268" r:id="rId8"/>
    <p:sldId id="269" r:id="rId9"/>
    <p:sldId id="260" r:id="rId10"/>
    <p:sldId id="261" r:id="rId11"/>
    <p:sldId id="274" r:id="rId12"/>
    <p:sldId id="263" r:id="rId13"/>
    <p:sldId id="264" r:id="rId14"/>
    <p:sldId id="265" r:id="rId15"/>
    <p:sldId id="270" r:id="rId16"/>
    <p:sldId id="271" r:id="rId17"/>
    <p:sldId id="262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EB0049"/>
    <a:srgbClr val="0000FF"/>
    <a:srgbClr val="7F7F7F"/>
    <a:srgbClr val="7900DC"/>
    <a:srgbClr val="FFFFFF"/>
    <a:srgbClr val="548235"/>
    <a:srgbClr val="F4B183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654" autoAdjust="0"/>
  </p:normalViewPr>
  <p:slideViewPr>
    <p:cSldViewPr snapToGrid="0">
      <p:cViewPr>
        <p:scale>
          <a:sx n="75" d="100"/>
          <a:sy n="75" d="100"/>
        </p:scale>
        <p:origin x="974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FBF26-4BA9-426D-93F1-68D1BEA91C48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96DE2-6F6B-40D1-AB91-483BF9BC1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82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Peptide atlas claims build contains </a:t>
            </a:r>
            <a:r>
              <a:rPr lang="en-GB" b="1" i="0" dirty="0">
                <a:solidFill>
                  <a:srgbClr val="002664"/>
                </a:solidFill>
                <a:effectLst/>
                <a:latin typeface="Barlow" panose="00000500000000000000" pitchFamily="2" charset="0"/>
              </a:rPr>
              <a:t>365 </a:t>
            </a:r>
            <a:r>
              <a:rPr lang="en-GB" dirty="0"/>
              <a:t>experiments, we have received 254 from Eric, are some of them missing? </a:t>
            </a:r>
          </a:p>
          <a:p>
            <a:endParaRPr lang="en-GB" dirty="0"/>
          </a:p>
          <a:p>
            <a:r>
              <a:rPr lang="en-GB" dirty="0"/>
              <a:t>The number of </a:t>
            </a:r>
            <a:r>
              <a:rPr lang="en-GB" dirty="0" err="1"/>
              <a:t>peptidoform</a:t>
            </a:r>
            <a:r>
              <a:rPr lang="en-GB" dirty="0"/>
              <a:t> IDs we have after aggregating the data seems high – close to the total number of distinct modified peptides (</a:t>
            </a:r>
            <a:r>
              <a:rPr lang="en-GB" b="1" i="0" dirty="0">
                <a:solidFill>
                  <a:srgbClr val="002664"/>
                </a:solidFill>
                <a:effectLst/>
                <a:latin typeface="Barlow" panose="020F0502020204030204" pitchFamily="2" charset="0"/>
              </a:rPr>
              <a:t>2,326,743</a:t>
            </a:r>
            <a:r>
              <a:rPr lang="en-GB" dirty="0"/>
              <a:t>)</a:t>
            </a:r>
          </a:p>
          <a:p>
            <a:r>
              <a:rPr lang="en-GB" dirty="0"/>
              <a:t>- could be because distinct modified peptides only takes into account peptide sequence and not the type of modification so we have multiple </a:t>
            </a:r>
            <a:r>
              <a:rPr lang="en-GB" dirty="0" err="1"/>
              <a:t>peptidoforoms</a:t>
            </a:r>
            <a:r>
              <a:rPr lang="en-GB" dirty="0"/>
              <a:t> for some peptides</a:t>
            </a:r>
          </a:p>
          <a:p>
            <a:endParaRPr lang="en-GB" dirty="0"/>
          </a:p>
          <a:p>
            <a:r>
              <a:rPr lang="en-GB" dirty="0"/>
              <a:t>- still it’s more than double the sum of phosphorylated SITES:</a:t>
            </a:r>
          </a:p>
          <a:p>
            <a:r>
              <a:rPr lang="en-GB" dirty="0" err="1">
                <a:effectLst/>
              </a:rPr>
              <a:t>PhosphoProteome</a:t>
            </a:r>
            <a:r>
              <a:rPr lang="en-GB" dirty="0">
                <a:effectLst/>
              </a:rPr>
              <a:t> Summary # of Phosphorylated Sites in Modified Peptides  Singly Phosphorylated </a:t>
            </a:r>
            <a:r>
              <a:rPr lang="en-GB" b="1" dirty="0">
                <a:effectLst/>
              </a:rPr>
              <a:t>478498</a:t>
            </a:r>
            <a:r>
              <a:rPr lang="en-GB" dirty="0">
                <a:effectLst/>
              </a:rPr>
              <a:t>  Doubly Phosphorylated </a:t>
            </a:r>
            <a:r>
              <a:rPr lang="en-GB" b="1" dirty="0">
                <a:effectLst/>
              </a:rPr>
              <a:t>178533</a:t>
            </a:r>
            <a:r>
              <a:rPr lang="en-GB" dirty="0">
                <a:effectLst/>
              </a:rPr>
              <a:t>  Over 2 Phosphorylated </a:t>
            </a:r>
            <a:r>
              <a:rPr lang="en-GB" b="1" dirty="0">
                <a:effectLst/>
              </a:rPr>
              <a:t>55958</a:t>
            </a:r>
          </a:p>
          <a:p>
            <a:r>
              <a:rPr lang="en-GB" b="1" dirty="0">
                <a:effectLst/>
              </a:rPr>
              <a:t>TOTAL = 478498 + 178533 + 55958 = 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712,989</a:t>
            </a:r>
          </a:p>
          <a:p>
            <a:endParaRPr lang="en-GB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SITES -&gt; are two overlapping peptides (that result in separate </a:t>
            </a:r>
            <a:r>
              <a:rPr lang="en-GB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peptidoform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IDs) counted as the SAME site?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96DE2-6F6B-40D1-AB91-483BF9BC1A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97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this be in some way prone to the same </a:t>
            </a:r>
            <a:r>
              <a:rPr lang="en-GB" dirty="0" err="1"/>
              <a:t>peptidoform</a:t>
            </a:r>
            <a:r>
              <a:rPr lang="en-GB" dirty="0"/>
              <a:t> being split in more than one ID?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96DE2-6F6B-40D1-AB91-483BF9BC1A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1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96DE2-6F6B-40D1-AB91-483BF9BC1A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15BA-19EB-0E0A-87A5-FB52214EE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88083-ADF1-8F28-4E9B-13B296E00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EC7A7-5432-92C9-03A6-B7B5679E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85FB-1685-4DEB-80DB-1CF6E486439B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0151-7FB4-3C37-5E35-4F3A6618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E005-49B0-9B64-909B-68E7EB64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EADB-17F9-4093-8D8F-A3FE545C3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30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6E04-5B44-8706-DA9F-43057DB2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34C91-D427-A5BF-127E-8C3DD7A7D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4131E-6A29-0B40-73C4-B8C6C11D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85FB-1685-4DEB-80DB-1CF6E486439B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2D29F-12E7-0585-C9D1-F8308A0C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07C6-4CFD-2A0B-B5DF-D9E7F4C3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EADB-17F9-4093-8D8F-A3FE545C3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93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3778D-6E91-C361-773D-7AEED1DA4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9C5D2-EA34-2F29-BF15-C6717D0E6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E67D-DF40-BD8F-AEE2-C3DC47AF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85FB-1685-4DEB-80DB-1CF6E486439B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F027-5A29-C232-1AFA-43C2FF72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A4BC-D288-30A6-EDFE-086C0078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EADB-17F9-4093-8D8F-A3FE545C3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72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EC67-28D8-8DA4-9A00-D1072D30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05BD0-8202-FBB8-82DF-87DE1B0D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B06FF-8ECF-47CA-6C80-463ACA7B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85FB-1685-4DEB-80DB-1CF6E486439B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B40C7-D5E0-FAFE-FD2E-0F7DEB4C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46D0B-E358-5257-83EE-A3FB2CF1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EADB-17F9-4093-8D8F-A3FE545C3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9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0944-1E6A-7DCF-CB52-D115B32A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8958F-53DE-2EB0-BAFD-53ED6EF6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00199-07B7-0CAF-0271-8ABB5B93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85FB-1685-4DEB-80DB-1CF6E486439B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EB96-B41F-161B-9F28-A8727F2B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E8A7-2E0B-079B-BABE-7328D4DC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EADB-17F9-4093-8D8F-A3FE545C3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02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F205-79A7-B8D3-F6E0-E5955DE9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E3105-F690-8C45-C46A-076202EF6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F09B6-DDD1-FFBF-BCEE-EE009AEBA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0B49A-55E9-BD57-57C5-81C028C2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85FB-1685-4DEB-80DB-1CF6E486439B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F8B08-AFFE-1158-46D5-CC6492C5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1000E-7F92-3466-3C32-DDF5B74B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EADB-17F9-4093-8D8F-A3FE545C3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0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D5D4-81FD-5E0A-D44E-83CFE219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14BC6-71A2-1942-46A2-940B5112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5F85-DA57-FEA9-F1A7-2A7DC32F1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98FC4-4397-802D-52DD-FD48E3064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5B6BB-EBEB-0F94-38BE-349E384C1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98659-1CDD-6642-B83B-CA3732A5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85FB-1685-4DEB-80DB-1CF6E486439B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25AEC-97E2-CD82-C1A4-92349D1D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6CB73-E784-085E-719E-048D372C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EADB-17F9-4093-8D8F-A3FE545C3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5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3C65-95C1-21AD-FD2E-210B2C55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8B97D-3A65-61C3-4668-6E737F59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85FB-1685-4DEB-80DB-1CF6E486439B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E4515-734D-DA7A-9757-CFD856D9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4E093-667A-9655-5204-505BB08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EADB-17F9-4093-8D8F-A3FE545C3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17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E0367-919F-4AD9-FAE5-34034F3C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85FB-1685-4DEB-80DB-1CF6E486439B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23ABF-C1ED-927E-ADFA-22F699A4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6888A-09A9-41DC-3480-31FFE570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EADB-17F9-4093-8D8F-A3FE545C3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20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1AF7-B079-3E86-467C-264AB55F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FA4B-D175-52BC-EDA8-4CE195A96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B32A9-C43C-492A-F61F-B8AD31551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4C910-ADB5-BBD3-829A-38356EA3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85FB-1685-4DEB-80DB-1CF6E486439B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EFF55-6271-E7A3-6036-8CC7FF21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8297E-1BBF-3D1B-269B-9E1BE45C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EADB-17F9-4093-8D8F-A3FE545C3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9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D4DA-8398-75DF-63E6-67F2EB49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A9626-C816-C6BE-F8E9-884164D50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7032F-71F5-1AB9-156F-F7C98BC3D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DF35-A60F-E402-4EE8-3F302270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85FB-1685-4DEB-80DB-1CF6E486439B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D450E-FA48-E591-7E64-806E9A03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434BD-13EA-2B80-455A-8BAA7BA9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EADB-17F9-4093-8D8F-A3FE545C3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13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025AE-9AB0-DFB8-73E6-1800FB5F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DC4C4-FB0B-DF86-3CFD-4CEB45BB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DA65-98E6-3535-C0A8-BBF63D035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E85FB-1685-4DEB-80DB-1CF6E486439B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42EC5-4227-DFC2-12AB-4CF7E68EF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C242-253B-774F-704B-6994F3D32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EADB-17F9-4093-8D8F-A3FE545C3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8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2801-6A9A-3FC9-5A5D-ABCB3B845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Meeting with Eva and Anthony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173DF-4E71-1C04-4029-DE5E22768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18/01/24</a:t>
            </a:r>
          </a:p>
        </p:txBody>
      </p:sp>
    </p:spTree>
    <p:extLst>
      <p:ext uri="{BB962C8B-B14F-4D97-AF65-F5344CB8AC3E}">
        <p14:creationId xmlns:p14="http://schemas.microsoft.com/office/powerpoint/2010/main" val="278442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E00B-0AE7-1601-7CE5-5AF3A37BBC8E}"/>
              </a:ext>
            </a:extLst>
          </p:cNvPr>
          <p:cNvSpPr txBox="1">
            <a:spLocks/>
          </p:cNvSpPr>
          <p:nvPr/>
        </p:nvSpPr>
        <p:spPr>
          <a:xfrm>
            <a:off x="-67519" y="0"/>
            <a:ext cx="1232703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Bin also has higher proportion of phosphorylated tyrosine within the subpopulation of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peptidoforms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that contain a tyrosine (NB: different y ranges)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92AE9-51A8-F354-6E5A-E2D6A95C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9" y="2781020"/>
            <a:ext cx="3810330" cy="3101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54CACA-4C55-0EC9-3FC5-E45BC723D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531" y="2857227"/>
            <a:ext cx="3825572" cy="302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34B0A6-4D31-368E-7769-999C8D9AA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123" y="2811503"/>
            <a:ext cx="3787468" cy="3071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6225D7-3DB4-EBD3-ECFA-7AFFA719A4D9}"/>
              </a:ext>
            </a:extLst>
          </p:cNvPr>
          <p:cNvSpPr txBox="1"/>
          <p:nvPr/>
        </p:nvSpPr>
        <p:spPr>
          <a:xfrm>
            <a:off x="16409" y="2165172"/>
            <a:ext cx="3490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GB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-containing/</a:t>
            </a:r>
            <a:r>
              <a:rPr lang="en-GB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Y-containing </a:t>
            </a:r>
            <a:r>
              <a:rPr lang="en-GB" sz="1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peptidoforms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65112-2D59-8888-71E2-136AAAFF04A6}"/>
              </a:ext>
            </a:extLst>
          </p:cNvPr>
          <p:cNvSpPr txBox="1"/>
          <p:nvPr/>
        </p:nvSpPr>
        <p:spPr>
          <a:xfrm>
            <a:off x="4350634" y="2165172"/>
            <a:ext cx="3490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-containing/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T-containing </a:t>
            </a: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peptidoforms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FE106-FD4C-2AFA-C533-5667250F4226}"/>
              </a:ext>
            </a:extLst>
          </p:cNvPr>
          <p:cNvSpPr txBox="1"/>
          <p:nvPr/>
        </p:nvSpPr>
        <p:spPr>
          <a:xfrm>
            <a:off x="8503700" y="2165172"/>
            <a:ext cx="3490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-containing/S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-containing </a:t>
            </a: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peptidoforms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4CCA2-FAD6-DED7-BC8A-DF99179534E1}"/>
              </a:ext>
            </a:extLst>
          </p:cNvPr>
          <p:cNvCxnSpPr>
            <a:cxnSpLocks/>
          </p:cNvCxnSpPr>
          <p:nvPr/>
        </p:nvCxnSpPr>
        <p:spPr>
          <a:xfrm flipV="1">
            <a:off x="1628751" y="5384206"/>
            <a:ext cx="0" cy="8445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472422-1338-36CF-BBCF-5097A9888E69}"/>
              </a:ext>
            </a:extLst>
          </p:cNvPr>
          <p:cNvCxnSpPr>
            <a:cxnSpLocks/>
          </p:cNvCxnSpPr>
          <p:nvPr/>
        </p:nvCxnSpPr>
        <p:spPr>
          <a:xfrm flipV="1">
            <a:off x="5819751" y="5384206"/>
            <a:ext cx="0" cy="8445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D69877-FF39-6B28-7065-4AC78955614E}"/>
              </a:ext>
            </a:extLst>
          </p:cNvPr>
          <p:cNvCxnSpPr>
            <a:cxnSpLocks/>
          </p:cNvCxnSpPr>
          <p:nvPr/>
        </p:nvCxnSpPr>
        <p:spPr>
          <a:xfrm flipV="1">
            <a:off x="9843111" y="5384206"/>
            <a:ext cx="0" cy="8445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8BA122-B6A1-7E31-F5A4-100DB70E9437}"/>
              </a:ext>
            </a:extLst>
          </p:cNvPr>
          <p:cNvCxnSpPr>
            <a:cxnSpLocks/>
          </p:cNvCxnSpPr>
          <p:nvPr/>
        </p:nvCxnSpPr>
        <p:spPr>
          <a:xfrm flipV="1">
            <a:off x="11291346" y="5384206"/>
            <a:ext cx="0" cy="84456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29015E-2781-A02D-0B57-692D63BD8317}"/>
              </a:ext>
            </a:extLst>
          </p:cNvPr>
          <p:cNvCxnSpPr>
            <a:cxnSpLocks/>
          </p:cNvCxnSpPr>
          <p:nvPr/>
        </p:nvCxnSpPr>
        <p:spPr>
          <a:xfrm flipV="1">
            <a:off x="7253711" y="5384206"/>
            <a:ext cx="0" cy="84456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837E51-B5E3-3620-4E5E-3AB73E2D0B77}"/>
              </a:ext>
            </a:extLst>
          </p:cNvPr>
          <p:cNvCxnSpPr>
            <a:cxnSpLocks/>
          </p:cNvCxnSpPr>
          <p:nvPr/>
        </p:nvCxnSpPr>
        <p:spPr>
          <a:xfrm flipV="1">
            <a:off x="3088754" y="5384206"/>
            <a:ext cx="0" cy="84456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5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9967B6-EBDC-9AFC-2341-D26A58E6A47D}"/>
              </a:ext>
            </a:extLst>
          </p:cNvPr>
          <p:cNvSpPr txBox="1">
            <a:spLocks/>
          </p:cNvSpPr>
          <p:nvPr/>
        </p:nvSpPr>
        <p:spPr>
          <a:xfrm>
            <a:off x="0" y="111813"/>
            <a:ext cx="1208397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Enrichment analysis: Filtering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313D5-7D0F-2A29-B39A-48472BFB7B1A}"/>
              </a:ext>
            </a:extLst>
          </p:cNvPr>
          <p:cNvSpPr/>
          <p:nvPr/>
        </p:nvSpPr>
        <p:spPr>
          <a:xfrm>
            <a:off x="108029" y="1052532"/>
            <a:ext cx="11890095" cy="1667520"/>
          </a:xfrm>
          <a:prstGeom prst="rect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Tyrosine-containing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phosphorylated 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peptidoforms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 </a:t>
            </a:r>
            <a:r>
              <a:rPr lang="en-GB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PTMs might be mis-assigned to incorrect amino acid and we’ve not done FDR thresholding on this (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fully understand assignment but it’s based on PTM prophet; Andy advised to go with Y-containing 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GB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6EF34-8452-95BC-DDEF-2D3111F794AE}"/>
              </a:ext>
            </a:extLst>
          </p:cNvPr>
          <p:cNvSpPr/>
          <p:nvPr/>
        </p:nvSpPr>
        <p:spPr>
          <a:xfrm>
            <a:off x="4165920" y="2944793"/>
            <a:ext cx="3860159" cy="1667520"/>
          </a:xfrm>
          <a:prstGeom prst="rect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DECOY Foreground:</a:t>
            </a:r>
          </a:p>
          <a:p>
            <a:pPr algn="ctr"/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Y-containing in </a:t>
            </a:r>
          </a:p>
          <a:p>
            <a:pPr algn="ctr"/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DECOY Bin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39021-0D67-CF33-D48C-114A766F59A2}"/>
              </a:ext>
            </a:extLst>
          </p:cNvPr>
          <p:cNvSpPr/>
          <p:nvPr/>
        </p:nvSpPr>
        <p:spPr>
          <a:xfrm>
            <a:off x="108029" y="2944793"/>
            <a:ext cx="3860159" cy="16675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Foreground:</a:t>
            </a:r>
          </a:p>
          <a:p>
            <a:pPr algn="ctr"/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Y-containing in </a:t>
            </a:r>
          </a:p>
          <a:p>
            <a:pPr algn="ctr"/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 of interest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E591BF-3245-407B-0298-92228668E5B5}"/>
              </a:ext>
            </a:extLst>
          </p:cNvPr>
          <p:cNvSpPr/>
          <p:nvPr/>
        </p:nvSpPr>
        <p:spPr>
          <a:xfrm>
            <a:off x="8137965" y="2944793"/>
            <a:ext cx="3860159" cy="16675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Background:</a:t>
            </a:r>
          </a:p>
          <a:p>
            <a:pPr algn="ctr"/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Y-containing in </a:t>
            </a:r>
          </a:p>
          <a:p>
            <a:pPr algn="ctr"/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bins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3995C4-2FA8-315A-B22D-44F97DC9F030}"/>
              </a:ext>
            </a:extLst>
          </p:cNvPr>
          <p:cNvCxnSpPr>
            <a:cxnSpLocks/>
          </p:cNvCxnSpPr>
          <p:nvPr/>
        </p:nvCxnSpPr>
        <p:spPr>
          <a:xfrm>
            <a:off x="6096000" y="4803494"/>
            <a:ext cx="0" cy="70605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E10086-D607-3BA9-64D8-A1B93F9225BB}"/>
              </a:ext>
            </a:extLst>
          </p:cNvPr>
          <p:cNvSpPr/>
          <p:nvPr/>
        </p:nvSpPr>
        <p:spPr>
          <a:xfrm>
            <a:off x="108029" y="5220182"/>
            <a:ext cx="11890091" cy="16675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include </a:t>
            </a:r>
            <a:r>
              <a:rPr lang="en-GB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peptidoforms</a:t>
            </a:r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assigned protein IDs that are part of </a:t>
            </a:r>
            <a:r>
              <a:rPr lang="en-GB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SwissProt</a:t>
            </a:r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(reviewed human proteome, ~20,000 proteins)</a:t>
            </a:r>
          </a:p>
          <a:p>
            <a:pPr algn="ctr"/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~ 6500 of these in our background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6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purpl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696CF190-947B-DC3E-42BD-BE084DF90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088"/>
            <a:ext cx="7411484" cy="3543795"/>
          </a:xfrm>
          <a:prstGeom prst="rect">
            <a:avLst/>
          </a:prstGeom>
        </p:spPr>
      </p:pic>
      <p:pic>
        <p:nvPicPr>
          <p:cNvPr id="10" name="Picture 9" descr="A diagram of a structure&#10;&#10;Description automatically generated">
            <a:extLst>
              <a:ext uri="{FF2B5EF4-FFF2-40B4-BE49-F238E27FC236}">
                <a16:creationId xmlns:a16="http://schemas.microsoft.com/office/drawing/2014/main" id="{2675D96F-8A25-96E7-67DC-95D607135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8" r="40988"/>
          <a:stretch/>
        </p:blipFill>
        <p:spPr>
          <a:xfrm>
            <a:off x="8186988" y="931627"/>
            <a:ext cx="2672080" cy="46488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3ED3656-0336-19FA-17BD-2A530B41CB24}"/>
              </a:ext>
            </a:extLst>
          </p:cNvPr>
          <p:cNvSpPr txBox="1">
            <a:spLocks/>
          </p:cNvSpPr>
          <p:nvPr/>
        </p:nvSpPr>
        <p:spPr>
          <a:xfrm>
            <a:off x="0" y="111813"/>
            <a:ext cx="1208397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Enrichment analysis: Cellular Component GO terms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03E2A-E881-CA4D-9F39-87AC4380BBEF}"/>
              </a:ext>
            </a:extLst>
          </p:cNvPr>
          <p:cNvSpPr txBox="1"/>
          <p:nvPr/>
        </p:nvSpPr>
        <p:spPr>
          <a:xfrm>
            <a:off x="330671" y="5528137"/>
            <a:ext cx="75835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significant CC hits in DECOY bin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4EBE2-1022-90D8-7A72-A9EF018D01C3}"/>
              </a:ext>
            </a:extLst>
          </p:cNvPr>
          <p:cNvSpPr txBox="1"/>
          <p:nvPr/>
        </p:nvSpPr>
        <p:spPr>
          <a:xfrm>
            <a:off x="1020416" y="4475882"/>
            <a:ext cx="620403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1F1F1F"/>
                </a:solidFill>
                <a:effectLst/>
                <a:latin typeface="ElsevierGulliver"/>
              </a:rPr>
              <a:t>The Tyrosine </a:t>
            </a:r>
            <a:r>
              <a:rPr lang="en-GB" b="1" i="0" dirty="0" err="1">
                <a:solidFill>
                  <a:srgbClr val="1F1F1F"/>
                </a:solidFill>
                <a:effectLst/>
                <a:latin typeface="ElsevierGulliver"/>
              </a:rPr>
              <a:t>Sulfate</a:t>
            </a:r>
            <a:r>
              <a:rPr lang="en-GB" b="1" i="0" dirty="0">
                <a:solidFill>
                  <a:srgbClr val="1F1F1F"/>
                </a:solidFill>
                <a:effectLst/>
                <a:latin typeface="ElsevierGulliver"/>
              </a:rPr>
              <a:t> Domain of Fibromodulin Binds Collagen and Enhances Fibril Formation</a:t>
            </a:r>
          </a:p>
          <a:p>
            <a:pPr algn="l"/>
            <a:r>
              <a:rPr lang="en-GB" sz="1600" b="0" i="0" dirty="0">
                <a:solidFill>
                  <a:srgbClr val="1F1F1F"/>
                </a:solidFill>
                <a:effectLst/>
                <a:latin typeface="ElsevierGulliver"/>
              </a:rPr>
              <a:t>https://www.sciencedirect.com/science/article/pii/S0021925820356519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3DB7E-A0ED-F80A-E770-120FC7412FC0}"/>
              </a:ext>
            </a:extLst>
          </p:cNvPr>
          <p:cNvSpPr txBox="1"/>
          <p:nvPr/>
        </p:nvSpPr>
        <p:spPr>
          <a:xfrm>
            <a:off x="0" y="6211669"/>
            <a:ext cx="11447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To look into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set significance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thrreshodl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to 1 and manually look at the terms that are most significant,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Even if it’s not above the 0.05 threshold?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72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D08D-6F01-63DE-3D3C-549D39C24139}"/>
              </a:ext>
            </a:extLst>
          </p:cNvPr>
          <p:cNvSpPr txBox="1">
            <a:spLocks/>
          </p:cNvSpPr>
          <p:nvPr/>
        </p:nvSpPr>
        <p:spPr>
          <a:xfrm>
            <a:off x="0" y="-39572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Enrichment analysis: Molecular Function GO terms</a:t>
            </a:r>
          </a:p>
        </p:txBody>
      </p:sp>
      <p:pic>
        <p:nvPicPr>
          <p:cNvPr id="14" name="Picture 13" descr="A diagram of a structure&#10;&#10;Description automatically generated">
            <a:extLst>
              <a:ext uri="{FF2B5EF4-FFF2-40B4-BE49-F238E27FC236}">
                <a16:creationId xmlns:a16="http://schemas.microsoft.com/office/drawing/2014/main" id="{693FD38E-C426-857A-59B6-A145E868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945" y="1358829"/>
            <a:ext cx="8717526" cy="5468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3E38F3-DC4C-B65D-8C30-3CD2F15626D1}"/>
              </a:ext>
            </a:extLst>
          </p:cNvPr>
          <p:cNvSpPr txBox="1"/>
          <p:nvPr/>
        </p:nvSpPr>
        <p:spPr>
          <a:xfrm>
            <a:off x="4225025" y="6467394"/>
            <a:ext cx="7000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https://www.sciencedirect.com/science/article/pii/S2451945620303810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619A0-C226-7A82-DC2C-4A268F85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025" y="5749256"/>
            <a:ext cx="6104149" cy="769687"/>
          </a:xfrm>
          <a:prstGeom prst="rect">
            <a:avLst/>
          </a:prstGeom>
          <a:ln w="38100">
            <a:solidFill>
              <a:srgbClr val="7900DC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402D64-AAEA-95FD-1199-416C0212105E}"/>
              </a:ext>
            </a:extLst>
          </p:cNvPr>
          <p:cNvSpPr/>
          <p:nvPr/>
        </p:nvSpPr>
        <p:spPr>
          <a:xfrm>
            <a:off x="161484" y="653777"/>
            <a:ext cx="7000096" cy="769688"/>
          </a:xfrm>
          <a:prstGeom prst="rect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 – binding:</a:t>
            </a:r>
          </a:p>
          <a:p>
            <a:pPr algn="ctr"/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important in  increasing binding affinity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https://www.jbc.org/article/S0021-9258(22)00674-3/fulltext#secsectitle0030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3DC62-D02D-C6DD-1B2B-1ACB503A4D2E}"/>
              </a:ext>
            </a:extLst>
          </p:cNvPr>
          <p:cNvSpPr txBox="1"/>
          <p:nvPr/>
        </p:nvSpPr>
        <p:spPr>
          <a:xfrm>
            <a:off x="7277100" y="576956"/>
            <a:ext cx="43323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e.g. peptide hormone–receptor pairs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helvetica" panose="020B0604020202020204" pitchFamily="34" charset="0"/>
              </a:rPr>
              <a:t>(which could be why we’re seeing protein kinase binding come up)</a:t>
            </a:r>
          </a:p>
          <a:p>
            <a:pPr algn="ctr"/>
            <a:endParaRPr lang="en-GB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helvetica" panose="020B0604020202020204" pitchFamily="34" charset="0"/>
              </a:rPr>
              <a:t>But also, protein kinases are activated by phosphorylation: what does the BINDING GO term entail? (is there a separate one for activation?)</a:t>
            </a:r>
            <a:endParaRPr lang="en-GB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F33E2B-8751-EC88-1441-396B786AA2EC}"/>
              </a:ext>
            </a:extLst>
          </p:cNvPr>
          <p:cNvSpPr/>
          <p:nvPr/>
        </p:nvSpPr>
        <p:spPr>
          <a:xfrm>
            <a:off x="5058135" y="3715473"/>
            <a:ext cx="1999271" cy="4514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79E835-8E8A-42C7-FDD3-346538C3E818}"/>
              </a:ext>
            </a:extLst>
          </p:cNvPr>
          <p:cNvSpPr/>
          <p:nvPr/>
        </p:nvSpPr>
        <p:spPr>
          <a:xfrm>
            <a:off x="8843058" y="2911323"/>
            <a:ext cx="2766350" cy="9230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Why is </a:t>
            </a:r>
            <a:r>
              <a:rPr lang="en-GB" dirty="0" err="1">
                <a:solidFill>
                  <a:schemeClr val="tx1"/>
                </a:solidFill>
              </a:rPr>
              <a:t>sulfur</a:t>
            </a:r>
            <a:r>
              <a:rPr lang="en-GB" dirty="0">
                <a:solidFill>
                  <a:schemeClr val="tx1"/>
                </a:solidFill>
              </a:rPr>
              <a:t> compound binging not significant? Check p value and q value.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D1F26C-C9A2-0B28-A2A1-4277B3FA2704}"/>
              </a:ext>
            </a:extLst>
          </p:cNvPr>
          <p:cNvSpPr txBox="1"/>
          <p:nvPr/>
        </p:nvSpPr>
        <p:spPr>
          <a:xfrm>
            <a:off x="903091" y="5595613"/>
            <a:ext cx="2904980" cy="923330"/>
          </a:xfrm>
          <a:prstGeom prst="rect">
            <a:avLst/>
          </a:prstGeom>
          <a:noFill/>
          <a:ln w="38100">
            <a:solidFill>
              <a:srgbClr val="EB0049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p62 Association with RNA Is Regulated by Tyrosine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Phosphorylation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25C067-CA81-15BD-0E18-589353CE5337}"/>
              </a:ext>
            </a:extLst>
          </p:cNvPr>
          <p:cNvSpPr txBox="1"/>
          <p:nvPr/>
        </p:nvSpPr>
        <p:spPr>
          <a:xfrm>
            <a:off x="8843058" y="3897042"/>
            <a:ext cx="2766350" cy="1754326"/>
          </a:xfrm>
          <a:prstGeom prst="rect">
            <a:avLst/>
          </a:prstGeom>
          <a:noFill/>
          <a:ln w="38100">
            <a:solidFill>
              <a:srgbClr val="EB0049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 is the Tyrosine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Sulfated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before being phosphorylated? Or does this mean we’re not really enriching for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Sulfation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F2F4E5-6257-CA55-5FE3-37D20172AC73}"/>
              </a:ext>
            </a:extLst>
          </p:cNvPr>
          <p:cNvSpPr/>
          <p:nvPr/>
        </p:nvSpPr>
        <p:spPr>
          <a:xfrm>
            <a:off x="7323064" y="630627"/>
            <a:ext cx="4112723" cy="219490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6A4E66-F365-292B-7F51-E9FFA56AC0D1}"/>
              </a:ext>
            </a:extLst>
          </p:cNvPr>
          <p:cNvSpPr txBox="1"/>
          <p:nvPr/>
        </p:nvSpPr>
        <p:spPr>
          <a:xfrm>
            <a:off x="1912010" y="6504514"/>
            <a:ext cx="212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https://www.sciencedirect.com/science/article/pii/S0021925819479519#:~:text=The%20ability%20of%20p62%20to,of%20tyrosine%20kinase%20signaling%20pathways.</a:t>
            </a:r>
          </a:p>
        </p:txBody>
      </p:sp>
    </p:spTree>
    <p:extLst>
      <p:ext uri="{BB962C8B-B14F-4D97-AF65-F5344CB8AC3E}">
        <p14:creationId xmlns:p14="http://schemas.microsoft.com/office/powerpoint/2010/main" val="236893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diagram of different colored lines&#10;&#10;Description automatically generated">
            <a:extLst>
              <a:ext uri="{FF2B5EF4-FFF2-40B4-BE49-F238E27FC236}">
                <a16:creationId xmlns:a16="http://schemas.microsoft.com/office/drawing/2014/main" id="{9DC8DFD7-FA76-D90A-1E3F-12AF5525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8" y="1278074"/>
            <a:ext cx="10269383" cy="54681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A46259-CC6D-577B-82A3-0624E9ADEAC7}"/>
              </a:ext>
            </a:extLst>
          </p:cNvPr>
          <p:cNvSpPr txBox="1"/>
          <p:nvPr/>
        </p:nvSpPr>
        <p:spPr>
          <a:xfrm>
            <a:off x="0" y="762771"/>
            <a:ext cx="1219200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Adhesion and RNA binding are the TOP HITs for our bin of interest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7EB332-8676-4E26-2A37-FD08D513100B}"/>
              </a:ext>
            </a:extLst>
          </p:cNvPr>
          <p:cNvSpPr txBox="1">
            <a:spLocks/>
          </p:cNvSpPr>
          <p:nvPr/>
        </p:nvSpPr>
        <p:spPr>
          <a:xfrm>
            <a:off x="0" y="-39572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Enrichment analysis: Molecular Function GO terms</a:t>
            </a:r>
          </a:p>
        </p:txBody>
      </p:sp>
    </p:spTree>
    <p:extLst>
      <p:ext uri="{BB962C8B-B14F-4D97-AF65-F5344CB8AC3E}">
        <p14:creationId xmlns:p14="http://schemas.microsoft.com/office/powerpoint/2010/main" val="327816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cells&#10;&#10;Description automatically generated with medium confidence">
            <a:extLst>
              <a:ext uri="{FF2B5EF4-FFF2-40B4-BE49-F238E27FC236}">
                <a16:creationId xmlns:a16="http://schemas.microsoft.com/office/drawing/2014/main" id="{4F22C2AB-1C41-8CBB-5819-789B5726C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61" y="2768272"/>
            <a:ext cx="5992061" cy="3543795"/>
          </a:xfrm>
          <a:prstGeom prst="rect">
            <a:avLst/>
          </a:prstGeom>
        </p:spPr>
      </p:pic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5F19FF42-7FCD-9EBB-4B1C-E87F2ED72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8272"/>
            <a:ext cx="5992061" cy="35437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26A6B5-0B28-0305-478A-765327A20F36}"/>
              </a:ext>
            </a:extLst>
          </p:cNvPr>
          <p:cNvSpPr txBox="1">
            <a:spLocks/>
          </p:cNvSpPr>
          <p:nvPr/>
        </p:nvSpPr>
        <p:spPr>
          <a:xfrm>
            <a:off x="0" y="-39572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Enrichment analysis: Molecular Function GO terms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D2CB9-B6D3-D037-F49E-3F5759BC7E94}"/>
              </a:ext>
            </a:extLst>
          </p:cNvPr>
          <p:cNvSpPr txBox="1"/>
          <p:nvPr/>
        </p:nvSpPr>
        <p:spPr>
          <a:xfrm>
            <a:off x="1724629" y="2506662"/>
            <a:ext cx="3553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 of interest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DBFEE-E806-3187-DED4-21A584BE8F43}"/>
              </a:ext>
            </a:extLst>
          </p:cNvPr>
          <p:cNvSpPr txBox="1"/>
          <p:nvPr/>
        </p:nvSpPr>
        <p:spPr>
          <a:xfrm>
            <a:off x="8137002" y="2506662"/>
            <a:ext cx="2951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DECOY Bin</a:t>
            </a:r>
            <a:endParaRPr lang="en-GB" sz="2800" dirty="0">
              <a:solidFill>
                <a:srgbClr val="C55A1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C5C1C1-40CC-E7D4-D2F3-0B75750CB60E}"/>
              </a:ext>
            </a:extLst>
          </p:cNvPr>
          <p:cNvSpPr/>
          <p:nvPr/>
        </p:nvSpPr>
        <p:spPr>
          <a:xfrm>
            <a:off x="6423949" y="5139159"/>
            <a:ext cx="4664598" cy="729206"/>
          </a:xfrm>
          <a:prstGeom prst="rect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B3C1CC-F0D0-F87B-597E-240E53F0A132}"/>
              </a:ext>
            </a:extLst>
          </p:cNvPr>
          <p:cNvSpPr/>
          <p:nvPr/>
        </p:nvSpPr>
        <p:spPr>
          <a:xfrm>
            <a:off x="207877" y="4894162"/>
            <a:ext cx="5070179" cy="8931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EA19E-C8E8-A854-601A-5BB12222480B}"/>
              </a:ext>
            </a:extLst>
          </p:cNvPr>
          <p:cNvSpPr/>
          <p:nvPr/>
        </p:nvSpPr>
        <p:spPr>
          <a:xfrm>
            <a:off x="207877" y="4004840"/>
            <a:ext cx="5070179" cy="4296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E90DD-B7D7-76DD-AE8E-D8E170A9207E}"/>
              </a:ext>
            </a:extLst>
          </p:cNvPr>
          <p:cNvSpPr txBox="1"/>
          <p:nvPr/>
        </p:nvSpPr>
        <p:spPr>
          <a:xfrm>
            <a:off x="0" y="762771"/>
            <a:ext cx="1219200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also in the DECOY bin!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67CF3-E398-0142-D73B-BE42F0BE9944}"/>
              </a:ext>
            </a:extLst>
          </p:cNvPr>
          <p:cNvSpPr txBox="1"/>
          <p:nvPr/>
        </p:nvSpPr>
        <p:spPr>
          <a:xfrm>
            <a:off x="0" y="1452527"/>
            <a:ext cx="11447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To look into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What specific proteins representing these GO terms are in each bin? 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Can this be explained by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sulfo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phospho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tryrosine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involvement in these processes?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79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8A1A-AB0B-5035-5927-7ED465F7A115}"/>
              </a:ext>
            </a:extLst>
          </p:cNvPr>
          <p:cNvSpPr txBox="1">
            <a:spLocks/>
          </p:cNvSpPr>
          <p:nvPr/>
        </p:nvSpPr>
        <p:spPr>
          <a:xfrm>
            <a:off x="0" y="-39572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Enrichment analysis: Biological Processes GO terms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053B4-60CC-A4B7-C11F-2D4535EFC24B}"/>
              </a:ext>
            </a:extLst>
          </p:cNvPr>
          <p:cNvSpPr txBox="1"/>
          <p:nvPr/>
        </p:nvSpPr>
        <p:spPr>
          <a:xfrm>
            <a:off x="659757" y="2464250"/>
            <a:ext cx="1219200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No significant results for both </a:t>
            </a:r>
            <a:r>
              <a:rPr lang="en-GB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 of interest 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800" b="1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DECOY bin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73597-6F64-49BC-CA47-03FAA1E02436}"/>
              </a:ext>
            </a:extLst>
          </p:cNvPr>
          <p:cNvSpPr txBox="1"/>
          <p:nvPr/>
        </p:nvSpPr>
        <p:spPr>
          <a:xfrm>
            <a:off x="659757" y="4531393"/>
            <a:ext cx="11447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To look into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set significance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thrreshodl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to 1 and manually look at the terms that are most significant,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Even if it’s not above the 0.05 threshold?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1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733448-0795-38AF-8DD1-0D49203D21C6}"/>
              </a:ext>
            </a:extLst>
          </p:cNvPr>
          <p:cNvSpPr txBox="1">
            <a:spLocks/>
          </p:cNvSpPr>
          <p:nvPr/>
        </p:nvSpPr>
        <p:spPr>
          <a:xfrm>
            <a:off x="0" y="11181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Enrichment analysis: KEGG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(no FDR-corrected significant hits but some significant p values)</a:t>
            </a:r>
          </a:p>
        </p:txBody>
      </p:sp>
      <p:pic>
        <p:nvPicPr>
          <p:cNvPr id="6" name="Picture 5" descr="A graph with red dots and blue dots&#10;&#10;Description automatically generated">
            <a:extLst>
              <a:ext uri="{FF2B5EF4-FFF2-40B4-BE49-F238E27FC236}">
                <a16:creationId xmlns:a16="http://schemas.microsoft.com/office/drawing/2014/main" id="{871E7ECE-6037-C563-9E74-763FCD593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866"/>
            <a:ext cx="5958268" cy="3972178"/>
          </a:xfrm>
          <a:prstGeom prst="rect">
            <a:avLst/>
          </a:prstGeom>
        </p:spPr>
      </p:pic>
      <p:pic>
        <p:nvPicPr>
          <p:cNvPr id="3" name="Picture 2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0212792A-E6A8-1CF8-F12E-C461079B2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7685"/>
            <a:ext cx="5486411" cy="3657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4A0797-0A27-1333-92F1-B0E5A152AA92}"/>
              </a:ext>
            </a:extLst>
          </p:cNvPr>
          <p:cNvSpPr txBox="1"/>
          <p:nvPr/>
        </p:nvSpPr>
        <p:spPr>
          <a:xfrm>
            <a:off x="1851951" y="1338720"/>
            <a:ext cx="3553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 of interest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6A458-C948-F049-F077-46339EE33AC2}"/>
              </a:ext>
            </a:extLst>
          </p:cNvPr>
          <p:cNvSpPr txBox="1"/>
          <p:nvPr/>
        </p:nvSpPr>
        <p:spPr>
          <a:xfrm>
            <a:off x="8264324" y="1338720"/>
            <a:ext cx="2951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DECOY Bin</a:t>
            </a:r>
            <a:endParaRPr lang="en-GB" sz="2800" dirty="0">
              <a:solidFill>
                <a:srgbClr val="C55A1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DC06A-310C-9AB5-AD9B-E379585DCE80}"/>
              </a:ext>
            </a:extLst>
          </p:cNvPr>
          <p:cNvSpPr/>
          <p:nvPr/>
        </p:nvSpPr>
        <p:spPr>
          <a:xfrm>
            <a:off x="231494" y="2027685"/>
            <a:ext cx="4896091" cy="1060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803782-C035-5965-DB89-9EC6364D1C61}"/>
              </a:ext>
            </a:extLst>
          </p:cNvPr>
          <p:cNvSpPr/>
          <p:nvPr/>
        </p:nvSpPr>
        <p:spPr>
          <a:xfrm>
            <a:off x="0" y="5685292"/>
            <a:ext cx="5864506" cy="1060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ADIPOCYTOKINES – good, secreted; need to look into rest – however, no significant results post-FDR </a:t>
            </a:r>
          </a:p>
          <a:p>
            <a:pPr algn="ctr"/>
            <a:r>
              <a:rPr lang="en-GB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 value ~ 0.3-0.4 for top 2 hits here;</a:t>
            </a:r>
          </a:p>
          <a:p>
            <a:pPr algn="ctr"/>
            <a:r>
              <a:rPr lang="en-GB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&gt;0.95 for rest)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E0FEC5-B29E-63D8-E6FE-0B95E9ABFB69}"/>
              </a:ext>
            </a:extLst>
          </p:cNvPr>
          <p:cNvSpPr/>
          <p:nvPr/>
        </p:nvSpPr>
        <p:spPr>
          <a:xfrm>
            <a:off x="7379441" y="5544552"/>
            <a:ext cx="4721309" cy="1060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remotely significant results post-FDR </a:t>
            </a:r>
          </a:p>
          <a:p>
            <a:pPr algn="ctr"/>
            <a:r>
              <a:rPr lang="en-GB" b="1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 value ~0.99 for all)</a:t>
            </a:r>
          </a:p>
        </p:txBody>
      </p:sp>
    </p:spTree>
    <p:extLst>
      <p:ext uri="{BB962C8B-B14F-4D97-AF65-F5344CB8AC3E}">
        <p14:creationId xmlns:p14="http://schemas.microsoft.com/office/powerpoint/2010/main" val="8495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EB57-0188-365F-B076-BE92454D3DCB}"/>
              </a:ext>
            </a:extLst>
          </p:cNvPr>
          <p:cNvSpPr txBox="1">
            <a:spLocks/>
          </p:cNvSpPr>
          <p:nvPr/>
        </p:nvSpPr>
        <p:spPr>
          <a:xfrm>
            <a:off x="0" y="-39573"/>
            <a:ext cx="12192000" cy="64635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Motif enrichment analysis with code from Kerry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u="sng" dirty="0">
                <a:latin typeface="Arial" panose="020B0604020202020204" pitchFamily="34" charset="0"/>
                <a:cs typeface="Arial" panose="020B0604020202020204" pitchFamily="34" charset="0"/>
              </a:rPr>
              <a:t>Potential next steps? </a:t>
            </a:r>
          </a:p>
          <a:p>
            <a:endParaRPr lang="en-GB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What if we looked at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phosphotyrosines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-containing only? 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Different DECOY bin? 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What if we looked at only more modern and mass-sensitive datasets? 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Reactome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– why am I getting 0 hits even with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pvalue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cutoff at 1? </a:t>
            </a:r>
          </a:p>
        </p:txBody>
      </p:sp>
    </p:spTree>
    <p:extLst>
      <p:ext uri="{BB962C8B-B14F-4D97-AF65-F5344CB8AC3E}">
        <p14:creationId xmlns:p14="http://schemas.microsoft.com/office/powerpoint/2010/main" val="64944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DD6DF4-C892-2F77-63FA-5A96B7E6BCD1}"/>
              </a:ext>
            </a:extLst>
          </p:cNvPr>
          <p:cNvSpPr txBox="1"/>
          <p:nvPr/>
        </p:nvSpPr>
        <p:spPr>
          <a:xfrm>
            <a:off x="8293261" y="1850232"/>
            <a:ext cx="2911033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1) Filter to only include peptides with phosphorylated S, T, or Y</a:t>
            </a:r>
          </a:p>
          <a:p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2) Generate non-strict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peptidoform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IDs and aggregate the data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09404-4F63-0E95-8C18-56E5A95E9C69}"/>
              </a:ext>
            </a:extLst>
          </p:cNvPr>
          <p:cNvSpPr txBox="1"/>
          <p:nvPr/>
        </p:nvSpPr>
        <p:spPr>
          <a:xfrm>
            <a:off x="3379807" y="719353"/>
            <a:ext cx="32756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Extract,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Convert to .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tsv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Calculate FDR and threshold,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Recalibrate 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1F126-0979-A1A5-290B-11C90B4D4943}"/>
              </a:ext>
            </a:extLst>
          </p:cNvPr>
          <p:cNvSpPr/>
          <p:nvPr/>
        </p:nvSpPr>
        <p:spPr>
          <a:xfrm>
            <a:off x="104172" y="787082"/>
            <a:ext cx="3148313" cy="1064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129 proteomic mass spec datasets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0BC894-40DB-E227-55CB-0E42FB97956B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252485" y="1319517"/>
            <a:ext cx="35302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863CB2-E005-D881-3FF7-A9A12924163A}"/>
              </a:ext>
            </a:extLst>
          </p:cNvPr>
          <p:cNvSpPr txBox="1"/>
          <p:nvPr/>
        </p:nvSpPr>
        <p:spPr>
          <a:xfrm>
            <a:off x="-332291" y="0"/>
            <a:ext cx="4021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</a:t>
            </a:r>
          </a:p>
          <a:p>
            <a:pPr algn="ctr"/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PHOSPHOPROTEOME</a:t>
            </a:r>
            <a:endParaRPr lang="en-GB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F759FA-6CFC-DF52-25BA-F3FCA384CDA9}"/>
              </a:ext>
            </a:extLst>
          </p:cNvPr>
          <p:cNvSpPr/>
          <p:nvPr/>
        </p:nvSpPr>
        <p:spPr>
          <a:xfrm>
            <a:off x="6782766" y="787081"/>
            <a:ext cx="3148313" cy="1064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2,000,000 peptides with PTMs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6BF991-3A35-FB95-F99A-D29D8AB4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29" y="1934150"/>
            <a:ext cx="2286198" cy="39627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176924-C62B-76C4-8119-D23A810AF19F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8356923" y="1851952"/>
            <a:ext cx="0" cy="1891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BE74B0B-45AC-1B28-CE1C-58340BBE01AA}"/>
              </a:ext>
            </a:extLst>
          </p:cNvPr>
          <p:cNvSpPr/>
          <p:nvPr/>
        </p:nvSpPr>
        <p:spPr>
          <a:xfrm>
            <a:off x="6782766" y="3743457"/>
            <a:ext cx="3148313" cy="1064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1,747,947 </a:t>
            </a:r>
          </a:p>
          <a:p>
            <a:pPr algn="ctr"/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peptidoform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A6DF33-DE58-F4BC-029B-36FA713B2624}"/>
              </a:ext>
            </a:extLst>
          </p:cNvPr>
          <p:cNvCxnSpPr>
            <a:cxnSpLocks/>
            <a:stCxn id="20" idx="1"/>
            <a:endCxn id="28" idx="3"/>
          </p:cNvCxnSpPr>
          <p:nvPr/>
        </p:nvCxnSpPr>
        <p:spPr>
          <a:xfrm flipH="1">
            <a:off x="3252485" y="4275893"/>
            <a:ext cx="35302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AA81C3F-E8CE-BE0B-DF41-5F99B278F73C}"/>
              </a:ext>
            </a:extLst>
          </p:cNvPr>
          <p:cNvSpPr/>
          <p:nvPr/>
        </p:nvSpPr>
        <p:spPr>
          <a:xfrm>
            <a:off x="104172" y="3743457"/>
            <a:ext cx="3148313" cy="1064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Peptidoforms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assigned to m/z bins based on GMM distributions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419A9A-8427-C5EC-E16A-8D3DB61E79B0}"/>
              </a:ext>
            </a:extLst>
          </p:cNvPr>
          <p:cNvSpPr txBox="1"/>
          <p:nvPr/>
        </p:nvSpPr>
        <p:spPr>
          <a:xfrm>
            <a:off x="3347978" y="3316911"/>
            <a:ext cx="3275635" cy="3300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1) Filtering: IDs in 3+ datasets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90+ peptide-spectrum matches (PSMs)</a:t>
            </a:r>
          </a:p>
          <a:p>
            <a:pPr algn="ct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2) Fit Gaussian Mixture Models (GMMs) with 1, 2, or 3 components for the calibrated mass errors of each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peptidoform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3) Pick best model based on BIC score (lowest = best)</a:t>
            </a:r>
          </a:p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335520-CAF9-E1F7-EF8F-4235E53C15B0}"/>
              </a:ext>
            </a:extLst>
          </p:cNvPr>
          <p:cNvSpPr txBox="1"/>
          <p:nvPr/>
        </p:nvSpPr>
        <p:spPr>
          <a:xfrm>
            <a:off x="218298" y="1484982"/>
            <a:ext cx="944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nEQSPPPPLQTSSGAEVMDVGSGGDGQSELPAEDPFNFYGASLLSK_M147_1_n230_1_S167_1</a:t>
            </a:r>
            <a:r>
              <a:rPr lang="en-GB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A0CAB-032A-743F-5FB7-EF300EF5B63D}"/>
              </a:ext>
            </a:extLst>
          </p:cNvPr>
          <p:cNvSpPr/>
          <p:nvPr/>
        </p:nvSpPr>
        <p:spPr>
          <a:xfrm>
            <a:off x="83458" y="1404111"/>
            <a:ext cx="5878285" cy="52066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2D4FF-94B8-95A6-3712-5041451C6ABB}"/>
              </a:ext>
            </a:extLst>
          </p:cNvPr>
          <p:cNvSpPr txBox="1"/>
          <p:nvPr/>
        </p:nvSpPr>
        <p:spPr>
          <a:xfrm>
            <a:off x="0" y="9827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Peptide amino acid sequence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DE510-1E55-C3A9-E663-60DC7195FE40}"/>
              </a:ext>
            </a:extLst>
          </p:cNvPr>
          <p:cNvSpPr/>
          <p:nvPr/>
        </p:nvSpPr>
        <p:spPr>
          <a:xfrm>
            <a:off x="6075680" y="1404111"/>
            <a:ext cx="756000" cy="52066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5FA95-D94B-4759-1407-AFD0E283AECF}"/>
              </a:ext>
            </a:extLst>
          </p:cNvPr>
          <p:cNvSpPr txBox="1"/>
          <p:nvPr/>
        </p:nvSpPr>
        <p:spPr>
          <a:xfrm>
            <a:off x="5392662" y="982781"/>
            <a:ext cx="1678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PTM1_count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A8BB24-9AF1-10D2-F977-FCA0743E1E84}"/>
              </a:ext>
            </a:extLst>
          </p:cNvPr>
          <p:cNvSpPr/>
          <p:nvPr/>
        </p:nvSpPr>
        <p:spPr>
          <a:xfrm>
            <a:off x="6021002" y="2664095"/>
            <a:ext cx="720000" cy="5206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1F6A3-0FD6-19FD-6B8C-243D9499D5A6}"/>
              </a:ext>
            </a:extLst>
          </p:cNvPr>
          <p:cNvSpPr/>
          <p:nvPr/>
        </p:nvSpPr>
        <p:spPr>
          <a:xfrm>
            <a:off x="6858147" y="2677024"/>
            <a:ext cx="720000" cy="5206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EB9D28-F8D3-FE20-D822-DF5DDFBBBE9D}"/>
              </a:ext>
            </a:extLst>
          </p:cNvPr>
          <p:cNvSpPr txBox="1"/>
          <p:nvPr/>
        </p:nvSpPr>
        <p:spPr>
          <a:xfrm>
            <a:off x="5555556" y="3195169"/>
            <a:ext cx="1650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PTM2_count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0F96A-4CE5-D80D-D2A1-B8AF067E8759}"/>
              </a:ext>
            </a:extLst>
          </p:cNvPr>
          <p:cNvSpPr txBox="1"/>
          <p:nvPr/>
        </p:nvSpPr>
        <p:spPr>
          <a:xfrm>
            <a:off x="6773888" y="2255694"/>
            <a:ext cx="1650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PTM3_count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84DFF-762E-B4EE-AF3A-F8143CDDC97E}"/>
              </a:ext>
            </a:extLst>
          </p:cNvPr>
          <p:cNvSpPr txBox="1"/>
          <p:nvPr/>
        </p:nvSpPr>
        <p:spPr>
          <a:xfrm>
            <a:off x="1930" y="208897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non-strict = PTM position does not matter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1A0FEE6-33BF-BB60-C7DC-D6460B8D4289}"/>
              </a:ext>
            </a:extLst>
          </p:cNvPr>
          <p:cNvSpPr txBox="1">
            <a:spLocks/>
          </p:cNvSpPr>
          <p:nvPr/>
        </p:nvSpPr>
        <p:spPr>
          <a:xfrm>
            <a:off x="0" y="-267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Peptidoform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ID format (non-strict)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87C8-2ADB-A8FD-4147-6B10546C9244}"/>
              </a:ext>
            </a:extLst>
          </p:cNvPr>
          <p:cNvSpPr txBox="1">
            <a:spLocks/>
          </p:cNvSpPr>
          <p:nvPr/>
        </p:nvSpPr>
        <p:spPr>
          <a:xfrm>
            <a:off x="-20320" y="4147573"/>
            <a:ext cx="12192000" cy="22715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3 different bin sizes: 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wide (0.008), medium (0.006), narrow (0.005)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Data collected across 30 bins (10 of each width) 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spanning ~ m/z -0.03 to m/z 0.03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E05B78-1F1B-2F9D-F8A7-2A0A927C81A2}"/>
              </a:ext>
            </a:extLst>
          </p:cNvPr>
          <p:cNvSpPr txBox="1">
            <a:spLocks/>
          </p:cNvSpPr>
          <p:nvPr/>
        </p:nvSpPr>
        <p:spPr>
          <a:xfrm>
            <a:off x="-20320" y="3041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m/z Bins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DADCE-E719-44EE-0E35-81A67C18ACC2}"/>
              </a:ext>
            </a:extLst>
          </p:cNvPr>
          <p:cNvSpPr txBox="1"/>
          <p:nvPr/>
        </p:nvSpPr>
        <p:spPr>
          <a:xfrm>
            <a:off x="218297" y="2710427"/>
            <a:ext cx="944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nEQSPPPPLQTSSGAEVMDVGSGGDGQSELPAEDPFNFYGASLLSK_n230_1_S167_1</a:t>
            </a:r>
            <a:r>
              <a:rPr lang="en-GB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254CE-C564-CDB6-9A2E-7504CC2A996F}"/>
              </a:ext>
            </a:extLst>
          </p:cNvPr>
          <p:cNvSpPr/>
          <p:nvPr/>
        </p:nvSpPr>
        <p:spPr>
          <a:xfrm>
            <a:off x="83457" y="2658615"/>
            <a:ext cx="5878285" cy="52066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30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CC7-B3E0-0A5F-7E62-A98C48FD0EAF}"/>
              </a:ext>
            </a:extLst>
          </p:cNvPr>
          <p:cNvSpPr txBox="1">
            <a:spLocks/>
          </p:cNvSpPr>
          <p:nvPr/>
        </p:nvSpPr>
        <p:spPr>
          <a:xfrm>
            <a:off x="0" y="11181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bins based on calibrated m/z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7663EC-2285-6527-DEC9-5FA4B6DC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9" y="774594"/>
            <a:ext cx="7361791" cy="597261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BE7564-19FF-2B1D-2E26-742A87FF514E}"/>
              </a:ext>
            </a:extLst>
          </p:cNvPr>
          <p:cNvCxnSpPr/>
          <p:nvPr/>
        </p:nvCxnSpPr>
        <p:spPr>
          <a:xfrm>
            <a:off x="3055716" y="3784922"/>
            <a:ext cx="0" cy="151628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2BA6EF-4D85-A1F3-1D79-E10282459D8A}"/>
              </a:ext>
            </a:extLst>
          </p:cNvPr>
          <p:cNvSpPr txBox="1"/>
          <p:nvPr/>
        </p:nvSpPr>
        <p:spPr>
          <a:xfrm>
            <a:off x="1028217" y="2100157"/>
            <a:ext cx="29312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Calibrated m/z distribution of  </a:t>
            </a:r>
            <a:r>
              <a:rPr lang="en-GB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Sulfo</a:t>
            </a:r>
            <a:r>
              <a:rPr lang="en-GB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miss-ID as </a:t>
            </a:r>
            <a:r>
              <a:rPr lang="en-GB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Phospho</a:t>
            </a:r>
            <a:endParaRPr lang="en-GB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centre around –m/z 0.01</a:t>
            </a:r>
            <a:endParaRPr lang="en-GB" sz="2400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890BD-EE3E-299D-FC3E-9CBD71BDFE30}"/>
              </a:ext>
            </a:extLst>
          </p:cNvPr>
          <p:cNvSpPr txBox="1"/>
          <p:nvPr/>
        </p:nvSpPr>
        <p:spPr>
          <a:xfrm>
            <a:off x="8637609" y="2274838"/>
            <a:ext cx="3450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>
                <a:latin typeface="Arial" panose="020B0604020202020204" pitchFamily="34" charset="0"/>
                <a:cs typeface="Arial" panose="020B0604020202020204" pitchFamily="34" charset="0"/>
              </a:rPr>
              <a:t>Collect the data for ALL bins to serve as background for enrichment analyses</a:t>
            </a:r>
            <a:endParaRPr lang="en-GB" sz="24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ED93AD-EAC8-3695-D07A-C78C1302BBD1}"/>
              </a:ext>
            </a:extLst>
          </p:cNvPr>
          <p:cNvCxnSpPr/>
          <p:nvPr/>
        </p:nvCxnSpPr>
        <p:spPr>
          <a:xfrm>
            <a:off x="5789271" y="3784922"/>
            <a:ext cx="0" cy="15162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EC3F3E2-BA77-9C9A-C47B-90E3C4C1AFED}"/>
              </a:ext>
            </a:extLst>
          </p:cNvPr>
          <p:cNvSpPr txBox="1"/>
          <p:nvPr/>
        </p:nvSpPr>
        <p:spPr>
          <a:xfrm>
            <a:off x="4821818" y="2100157"/>
            <a:ext cx="29312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400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DECOY bin with similar number of </a:t>
            </a:r>
            <a:r>
              <a:rPr lang="en-GB" sz="2400" dirty="0" err="1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peptidoforms</a:t>
            </a:r>
            <a:r>
              <a:rPr lang="en-GB" sz="2400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use for enrichment analysis</a:t>
            </a:r>
            <a:endParaRPr lang="en-GB" sz="2400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3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30B237-C8E1-8CAA-D766-4DDCE3F7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266" y="708127"/>
            <a:ext cx="3787468" cy="2872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0B53B1-AF2C-FF93-BB91-1A42612F6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10" y="708127"/>
            <a:ext cx="3665538" cy="2872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EEE34-48B5-01B8-3743-D0C09740A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2" y="708127"/>
            <a:ext cx="3787468" cy="61498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2AE503-77A4-B15C-C9C4-9AD74C9B8A42}"/>
              </a:ext>
            </a:extLst>
          </p:cNvPr>
          <p:cNvSpPr txBox="1">
            <a:spLocks/>
          </p:cNvSpPr>
          <p:nvPr/>
        </p:nvSpPr>
        <p:spPr>
          <a:xfrm>
            <a:off x="0" y="111813"/>
            <a:ext cx="121769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Interesting hits 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mz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0.01 bin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(histograms of calibrated m/z)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8A4329-B944-D424-F6B5-30FF391FC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266" y="3783063"/>
            <a:ext cx="3817951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9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EFD3B1-62C6-6C9A-FD5C-6436963B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1" y="817580"/>
            <a:ext cx="3894157" cy="28196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7308BD-48F4-4E0E-C25E-34DE8B88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71" y="3880819"/>
            <a:ext cx="3711262" cy="28272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9B2666-79EC-ACC1-CDD2-B9363173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633" y="817580"/>
            <a:ext cx="3856054" cy="2880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5F9E5-6EBF-7318-97EF-7AB3596E7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633" y="3793058"/>
            <a:ext cx="3894157" cy="2872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D5143C-21B6-FC03-075E-5D5A3F157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6687" y="893273"/>
            <a:ext cx="3833192" cy="2857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E65CB-9CAE-14AC-8DBE-1A71FA89A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893" y="3880819"/>
            <a:ext cx="3756986" cy="28653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A8D420D-3A9D-D0F6-019F-569020A6050A}"/>
              </a:ext>
            </a:extLst>
          </p:cNvPr>
          <p:cNvSpPr txBox="1">
            <a:spLocks/>
          </p:cNvSpPr>
          <p:nvPr/>
        </p:nvSpPr>
        <p:spPr>
          <a:xfrm>
            <a:off x="0" y="111813"/>
            <a:ext cx="121769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Interesting hits 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mz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0.01 bin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(histograms of calibrated m/z)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58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EDC7D7-9B24-EC87-97B9-449830221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122"/>
            <a:ext cx="3886537" cy="59593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E9B72A-FFAB-0C75-FC29-170184233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43" y="754122"/>
            <a:ext cx="4282811" cy="59212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4AF157-7C5B-EE4E-8427-6D929C5D7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140" y="723642"/>
            <a:ext cx="4115157" cy="60203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AE221D-3348-2EA1-B146-5D0C2B506AB6}"/>
              </a:ext>
            </a:extLst>
          </p:cNvPr>
          <p:cNvSpPr/>
          <p:nvPr/>
        </p:nvSpPr>
        <p:spPr>
          <a:xfrm>
            <a:off x="3864244" y="708402"/>
            <a:ext cx="8147054" cy="6035562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6286CD-1152-0AE4-DC89-12C306908435}"/>
              </a:ext>
            </a:extLst>
          </p:cNvPr>
          <p:cNvSpPr txBox="1">
            <a:spLocks/>
          </p:cNvSpPr>
          <p:nvPr/>
        </p:nvSpPr>
        <p:spPr>
          <a:xfrm>
            <a:off x="0" y="111813"/>
            <a:ext cx="121769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Interesting hits 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mz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0.01 bin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(histograms of calibrated m/z)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0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F646-4A25-5194-29E6-B6B835D2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03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But also plenty of false positive hits and peptides that don’t even contain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rosine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0735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0056A7E-E70F-4CED-FACD-98FE0FFA2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819"/>
          <a:stretch/>
        </p:blipFill>
        <p:spPr>
          <a:xfrm>
            <a:off x="0" y="365755"/>
            <a:ext cx="3925331" cy="2617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C1342F-7A0A-F2D8-3666-6A78DEA43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30"/>
          <a:stretch/>
        </p:blipFill>
        <p:spPr>
          <a:xfrm>
            <a:off x="5636869" y="2043709"/>
            <a:ext cx="6367588" cy="419281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238873-6AB8-B4A1-2FE2-D9B505ADBA01}"/>
              </a:ext>
            </a:extLst>
          </p:cNvPr>
          <p:cNvCxnSpPr>
            <a:cxnSpLocks/>
          </p:cNvCxnSpPr>
          <p:nvPr/>
        </p:nvCxnSpPr>
        <p:spPr>
          <a:xfrm flipV="1">
            <a:off x="8075271" y="5795271"/>
            <a:ext cx="0" cy="8445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2ED183-E1E0-B262-8199-123C846FE802}"/>
              </a:ext>
            </a:extLst>
          </p:cNvPr>
          <p:cNvSpPr txBox="1"/>
          <p:nvPr/>
        </p:nvSpPr>
        <p:spPr>
          <a:xfrm>
            <a:off x="7586242" y="1674377"/>
            <a:ext cx="3490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GB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/total n </a:t>
            </a:r>
            <a:r>
              <a:rPr lang="en-GB" sz="1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peptidoforms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51BEEA-0039-9077-A05A-928EF11FD809}"/>
              </a:ext>
            </a:extLst>
          </p:cNvPr>
          <p:cNvSpPr txBox="1">
            <a:spLocks/>
          </p:cNvSpPr>
          <p:nvPr/>
        </p:nvSpPr>
        <p:spPr>
          <a:xfrm>
            <a:off x="3958542" y="111813"/>
            <a:ext cx="82334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Bin is enriched in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phosphotyrosine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-containing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peptidoforms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but not in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phosphothreonine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 or phosphoserine-containing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peptidoforms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; However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much less common in general, so could just be random?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(need to do some stats test here? Chi-squared?)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4ECCDA-29E3-66D5-88B2-3E087D11A9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40"/>
          <a:stretch/>
        </p:blipFill>
        <p:spPr>
          <a:xfrm>
            <a:off x="1" y="3533420"/>
            <a:ext cx="3985184" cy="3029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0ECC9D-84F7-90D9-94AF-091E0270EE26}"/>
              </a:ext>
            </a:extLst>
          </p:cNvPr>
          <p:cNvSpPr txBox="1"/>
          <p:nvPr/>
        </p:nvSpPr>
        <p:spPr>
          <a:xfrm>
            <a:off x="807336" y="0"/>
            <a:ext cx="3490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/total n </a:t>
            </a: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peptidoforms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578EE-8133-60E7-D492-4BDF1265F85A}"/>
              </a:ext>
            </a:extLst>
          </p:cNvPr>
          <p:cNvSpPr txBox="1"/>
          <p:nvPr/>
        </p:nvSpPr>
        <p:spPr>
          <a:xfrm>
            <a:off x="610201" y="3244334"/>
            <a:ext cx="3490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/total n </a:t>
            </a: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peptidoforms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9ACB173-1A31-27A5-90F9-BEAA60298751}"/>
              </a:ext>
            </a:extLst>
          </p:cNvPr>
          <p:cNvCxnSpPr>
            <a:cxnSpLocks/>
          </p:cNvCxnSpPr>
          <p:nvPr/>
        </p:nvCxnSpPr>
        <p:spPr>
          <a:xfrm flipV="1">
            <a:off x="10434819" y="5795271"/>
            <a:ext cx="0" cy="84456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15686C-99B9-A25C-8D11-3E1F818D2409}"/>
              </a:ext>
            </a:extLst>
          </p:cNvPr>
          <p:cNvCxnSpPr>
            <a:cxnSpLocks/>
          </p:cNvCxnSpPr>
          <p:nvPr/>
        </p:nvCxnSpPr>
        <p:spPr>
          <a:xfrm flipV="1">
            <a:off x="3005801" y="5718284"/>
            <a:ext cx="0" cy="84456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6962C-1E4A-87C5-47D8-CD389112C6A8}"/>
              </a:ext>
            </a:extLst>
          </p:cNvPr>
          <p:cNvCxnSpPr>
            <a:cxnSpLocks/>
          </p:cNvCxnSpPr>
          <p:nvPr/>
        </p:nvCxnSpPr>
        <p:spPr>
          <a:xfrm flipV="1">
            <a:off x="1537504" y="5718284"/>
            <a:ext cx="0" cy="8445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9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1143</Words>
  <Application>Microsoft Office PowerPoint</Application>
  <PresentationFormat>Widescreen</PresentationFormat>
  <Paragraphs>135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</vt:lpstr>
      <vt:lpstr>Barlow</vt:lpstr>
      <vt:lpstr>Calibri</vt:lpstr>
      <vt:lpstr>Calibri Light</vt:lpstr>
      <vt:lpstr>ElsevierGulliver</vt:lpstr>
      <vt:lpstr>helvetica</vt:lpstr>
      <vt:lpstr>Office Theme</vt:lpstr>
      <vt:lpstr>Meeting with Eva and Anthony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also plenty of false positive hits and peptides that don’t even contain tYrosine…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Tzvetkov</dc:creator>
  <cp:lastModifiedBy>Jordan Tzvetkov</cp:lastModifiedBy>
  <cp:revision>15</cp:revision>
  <dcterms:created xsi:type="dcterms:W3CDTF">2024-01-17T20:49:00Z</dcterms:created>
  <dcterms:modified xsi:type="dcterms:W3CDTF">2024-01-18T12:01:25Z</dcterms:modified>
</cp:coreProperties>
</file>