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6" r:id="rId3"/>
    <p:sldId id="259" r:id="rId4"/>
    <p:sldId id="289" r:id="rId5"/>
    <p:sldId id="261" r:id="rId6"/>
    <p:sldId id="291" r:id="rId7"/>
    <p:sldId id="292" r:id="rId8"/>
    <p:sldId id="263" r:id="rId9"/>
    <p:sldId id="290" r:id="rId10"/>
    <p:sldId id="287" r:id="rId11"/>
    <p:sldId id="260" r:id="rId12"/>
    <p:sldId id="262" r:id="rId1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72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p:scale>
          <a:sx n="100" d="100"/>
          <a:sy n="100" d="100"/>
        </p:scale>
        <p:origin x="946" y="-19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6DE65-833D-4C51-A0FD-E57ACE3AF32D}" type="datetimeFigureOut">
              <a:rPr lang="en-GB" smtClean="0"/>
              <a:t>15/03/2024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39498-F300-4EE7-9928-3851DEB95EBD}" type="slidenum">
              <a:rPr lang="en-GB" smtClean="0"/>
              <a:t>‹#›</a:t>
            </a:fld>
            <a:endParaRPr lang="en-GB"/>
          </a:p>
        </p:txBody>
      </p:sp>
    </p:spTree>
    <p:extLst>
      <p:ext uri="{BB962C8B-B14F-4D97-AF65-F5344CB8AC3E}">
        <p14:creationId xmlns:p14="http://schemas.microsoft.com/office/powerpoint/2010/main" val="79871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think about all these other peptidoforms that are sneaking through that do </a:t>
            </a:r>
            <a:r>
              <a:rPr lang="en-GB" b="1" dirty="0"/>
              <a:t>not contain Y </a:t>
            </a:r>
            <a:r>
              <a:rPr lang="en-GB" dirty="0"/>
              <a:t>– by random chance it will be more likely in the bin of interest that this is by chance than in the bins to the left; </a:t>
            </a:r>
          </a:p>
          <a:p>
            <a:endParaRPr lang="en-GB" dirty="0"/>
          </a:p>
          <a:p>
            <a:r>
              <a:rPr lang="en-GB" b="1" dirty="0"/>
              <a:t>Seems interesting we see more T and </a:t>
            </a:r>
            <a:r>
              <a:rPr lang="en-GB" b="1" dirty="0" err="1"/>
              <a:t>pT</a:t>
            </a:r>
            <a:r>
              <a:rPr lang="en-GB" b="1" dirty="0"/>
              <a:t> in these bins; could be by chance since small numbers but perhaps a Venn diagram showing how many of the T containing also have a Y and could be mis-assigned </a:t>
            </a:r>
            <a:r>
              <a:rPr lang="en-GB" b="1" dirty="0" err="1"/>
              <a:t>pT</a:t>
            </a:r>
            <a:r>
              <a:rPr lang="en-GB" b="1" dirty="0"/>
              <a:t> instead of </a:t>
            </a:r>
            <a:r>
              <a:rPr lang="en-GB" b="1" dirty="0" err="1"/>
              <a:t>pY</a:t>
            </a:r>
            <a:r>
              <a:rPr lang="en-GB" b="1" dirty="0"/>
              <a:t> might be nice here?</a:t>
            </a:r>
          </a:p>
          <a:p>
            <a:endParaRPr lang="en-GB" b="1" dirty="0"/>
          </a:p>
          <a:p>
            <a:r>
              <a:rPr lang="en-GB" b="1" dirty="0"/>
              <a:t>Do the last plots (fraction of T-containing assigned </a:t>
            </a:r>
            <a:r>
              <a:rPr lang="en-GB" b="1" dirty="0" err="1"/>
              <a:t>pT</a:t>
            </a:r>
            <a:r>
              <a:rPr lang="en-GB" b="1" dirty="0"/>
              <a:t> and fraction of Y-containing assigned </a:t>
            </a:r>
            <a:r>
              <a:rPr lang="en-GB" b="1" dirty="0" err="1"/>
              <a:t>pY</a:t>
            </a:r>
            <a:r>
              <a:rPr lang="en-GB" b="1" dirty="0"/>
              <a:t> need to be part of the fig? – not really, looks like we’re doing some gymnastics, better leave other row</a:t>
            </a:r>
          </a:p>
          <a:p>
            <a:endParaRPr lang="en-GB" dirty="0"/>
          </a:p>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2</a:t>
            </a:fld>
            <a:endParaRPr lang="en-GB"/>
          </a:p>
        </p:txBody>
      </p:sp>
    </p:spTree>
    <p:extLst>
      <p:ext uri="{BB962C8B-B14F-4D97-AF65-F5344CB8AC3E}">
        <p14:creationId xmlns:p14="http://schemas.microsoft.com/office/powerpoint/2010/main" val="417155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3</a:t>
            </a:fld>
            <a:endParaRPr lang="en-GB"/>
          </a:p>
        </p:txBody>
      </p:sp>
    </p:spTree>
    <p:extLst>
      <p:ext uri="{BB962C8B-B14F-4D97-AF65-F5344CB8AC3E}">
        <p14:creationId xmlns:p14="http://schemas.microsoft.com/office/powerpoint/2010/main" val="232931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NEED HELP MAKING CHOICE HERE – better way to visualise these?</a:t>
            </a:r>
          </a:p>
          <a:p>
            <a:endParaRPr lang="en-GB" b="1" dirty="0"/>
          </a:p>
          <a:p>
            <a:r>
              <a:rPr lang="en-GB" b="1" dirty="0"/>
              <a:t>Cytokines known to be sulfated -</a:t>
            </a:r>
          </a:p>
          <a:p>
            <a:endParaRPr lang="en-GB" dirty="0"/>
          </a:p>
          <a:p>
            <a:r>
              <a:rPr lang="en-GB" dirty="0"/>
              <a:t>TODO: change plot margins individually so all terms fit; do we even want to do q 0.1 just to show some of the close to significant hits? </a:t>
            </a:r>
          </a:p>
          <a:p>
            <a:endParaRPr lang="en-GB" dirty="0"/>
          </a:p>
          <a:p>
            <a:endParaRPr lang="en-GB" dirty="0"/>
          </a:p>
          <a:p>
            <a:r>
              <a:rPr lang="en-GB" dirty="0"/>
              <a:t>I think these are interesting to show for the DECOY bins especially since we have large enough counts in the significant terms. This can tie in with later on results showing specific instruments seem to contribute to these bins more – next thing to consider here is if it is the instrument or the specific tissue/conditions studied and if it’s more prone to changes in these significant processes/functions? </a:t>
            </a:r>
          </a:p>
          <a:p>
            <a:endParaRPr lang="en-GB" dirty="0"/>
          </a:p>
          <a:p>
            <a:r>
              <a:rPr lang="en-GB" dirty="0"/>
              <a:t>OR is there some other bias in the enrichment terms themselves and the current ways in which we do such analyses?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4</a:t>
            </a:fld>
            <a:endParaRPr lang="en-GB"/>
          </a:p>
        </p:txBody>
      </p:sp>
    </p:spTree>
    <p:extLst>
      <p:ext uri="{BB962C8B-B14F-4D97-AF65-F5344CB8AC3E}">
        <p14:creationId xmlns:p14="http://schemas.microsoft.com/office/powerpoint/2010/main" val="414226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7</a:t>
            </a:fld>
            <a:endParaRPr lang="en-GB"/>
          </a:p>
        </p:txBody>
      </p:sp>
    </p:spTree>
    <p:extLst>
      <p:ext uri="{BB962C8B-B14F-4D97-AF65-F5344CB8AC3E}">
        <p14:creationId xmlns:p14="http://schemas.microsoft.com/office/powerpoint/2010/main" val="290836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be supplementary plots</a:t>
            </a:r>
          </a:p>
          <a:p>
            <a:endParaRPr lang="en-GB" dirty="0"/>
          </a:p>
          <a:p>
            <a:pPr marL="171450" indent="-171450">
              <a:buFontTx/>
              <a:buChar char="-"/>
            </a:pPr>
            <a:r>
              <a:rPr lang="en-GB" dirty="0"/>
              <a:t>To answer why not just use the best instruments? </a:t>
            </a:r>
          </a:p>
          <a:p>
            <a:pPr marL="171450" indent="-171450">
              <a:buFontTx/>
              <a:buChar char="-"/>
            </a:pPr>
            <a:endParaRPr lang="en-GB" dirty="0"/>
          </a:p>
          <a:p>
            <a:pPr marL="171450" indent="-171450">
              <a:buFontTx/>
              <a:buChar char="-"/>
            </a:pPr>
            <a:r>
              <a:rPr lang="en-GB" dirty="0"/>
              <a:t>Ones that are convincing and or known </a:t>
            </a:r>
            <a:r>
              <a:rPr lang="en-GB" dirty="0" err="1"/>
              <a:t>sY</a:t>
            </a:r>
            <a:r>
              <a:rPr lang="en-GB" dirty="0"/>
              <a:t> – do enrichment of instruments for that. </a:t>
            </a:r>
          </a:p>
        </p:txBody>
      </p:sp>
      <p:sp>
        <p:nvSpPr>
          <p:cNvPr id="4" name="Slide Number Placeholder 3"/>
          <p:cNvSpPr>
            <a:spLocks noGrp="1"/>
          </p:cNvSpPr>
          <p:nvPr>
            <p:ph type="sldNum" sz="quarter" idx="5"/>
          </p:nvPr>
        </p:nvSpPr>
        <p:spPr/>
        <p:txBody>
          <a:bodyPr/>
          <a:lstStyle/>
          <a:p>
            <a:fld id="{12039498-F300-4EE7-9928-3851DEB95EBD}" type="slidenum">
              <a:rPr lang="en-GB" smtClean="0"/>
              <a:t>8</a:t>
            </a:fld>
            <a:endParaRPr lang="en-GB"/>
          </a:p>
        </p:txBody>
      </p:sp>
    </p:spTree>
    <p:extLst>
      <p:ext uri="{BB962C8B-B14F-4D97-AF65-F5344CB8AC3E}">
        <p14:creationId xmlns:p14="http://schemas.microsoft.com/office/powerpoint/2010/main" val="68908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11</a:t>
            </a:fld>
            <a:endParaRPr lang="en-GB"/>
          </a:p>
        </p:txBody>
      </p:sp>
    </p:spTree>
    <p:extLst>
      <p:ext uri="{BB962C8B-B14F-4D97-AF65-F5344CB8AC3E}">
        <p14:creationId xmlns:p14="http://schemas.microsoft.com/office/powerpoint/2010/main" val="274240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12CB-4354-1D9E-4AB5-7B160D295EE9}"/>
              </a:ext>
            </a:extLst>
          </p:cNvPr>
          <p:cNvSpPr>
            <a:spLocks noGrp="1"/>
          </p:cNvSpPr>
          <p:nvPr>
            <p:ph type="ctrTitle"/>
          </p:nvPr>
        </p:nvSpPr>
        <p:spPr>
          <a:xfrm>
            <a:off x="857250" y="1621191"/>
            <a:ext cx="5143500" cy="3448756"/>
          </a:xfrm>
        </p:spPr>
        <p:txBody>
          <a:bodyPr anchor="b"/>
          <a:lstStyle>
            <a:lvl1pPr algn="ctr">
              <a:defRPr sz="8666"/>
            </a:lvl1pPr>
          </a:lstStyle>
          <a:p>
            <a:r>
              <a:rPr lang="en-GB"/>
              <a:t>Click to edit Master title style</a:t>
            </a:r>
          </a:p>
        </p:txBody>
      </p:sp>
      <p:sp>
        <p:nvSpPr>
          <p:cNvPr id="3" name="Subtitle 2">
            <a:extLst>
              <a:ext uri="{FF2B5EF4-FFF2-40B4-BE49-F238E27FC236}">
                <a16:creationId xmlns:a16="http://schemas.microsoft.com/office/drawing/2014/main" id="{EBCBAD50-C6F2-1F55-CD82-4B678CEA55C3}"/>
              </a:ext>
            </a:extLst>
          </p:cNvPr>
          <p:cNvSpPr>
            <a:spLocks noGrp="1"/>
          </p:cNvSpPr>
          <p:nvPr>
            <p:ph type="subTitle" idx="1"/>
          </p:nvPr>
        </p:nvSpPr>
        <p:spPr>
          <a:xfrm>
            <a:off x="857250" y="5202944"/>
            <a:ext cx="51435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GB"/>
              <a:t>Click to edit Master subtitle style</a:t>
            </a:r>
          </a:p>
        </p:txBody>
      </p:sp>
      <p:sp>
        <p:nvSpPr>
          <p:cNvPr id="4" name="Date Placeholder 3">
            <a:extLst>
              <a:ext uri="{FF2B5EF4-FFF2-40B4-BE49-F238E27FC236}">
                <a16:creationId xmlns:a16="http://schemas.microsoft.com/office/drawing/2014/main" id="{ED3EFFEF-0E67-CE4C-C748-B22AD6F436DF}"/>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5" name="Footer Placeholder 4">
            <a:extLst>
              <a:ext uri="{FF2B5EF4-FFF2-40B4-BE49-F238E27FC236}">
                <a16:creationId xmlns:a16="http://schemas.microsoft.com/office/drawing/2014/main" id="{E222FB9B-F29C-3EBC-A246-2B1F09B835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651F3A-61F0-9F05-F75D-154F47378E42}"/>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19674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123C-5FF0-A5BC-27E5-7AB5AD27EE8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F9564D8-9C3D-1BC4-7A44-317437190E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05755F-BEE7-6944-CB57-2303402FBC31}"/>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5" name="Footer Placeholder 4">
            <a:extLst>
              <a:ext uri="{FF2B5EF4-FFF2-40B4-BE49-F238E27FC236}">
                <a16:creationId xmlns:a16="http://schemas.microsoft.com/office/drawing/2014/main" id="{112C8A3A-E84D-F01C-5680-83B76B302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4B175A-01F5-4871-EBC3-FC4B7FD5CF4C}"/>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253290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7C0B8-D1EE-AB9F-E6C9-EA18510EFBCA}"/>
              </a:ext>
            </a:extLst>
          </p:cNvPr>
          <p:cNvSpPr>
            <a:spLocks noGrp="1"/>
          </p:cNvSpPr>
          <p:nvPr>
            <p:ph type="title" orient="vert"/>
          </p:nvPr>
        </p:nvSpPr>
        <p:spPr>
          <a:xfrm>
            <a:off x="4907756" y="527403"/>
            <a:ext cx="1478756" cy="8394877"/>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A0E90BF-46EF-021F-AC5C-FF56ABCD0001}"/>
              </a:ext>
            </a:extLst>
          </p:cNvPr>
          <p:cNvSpPr>
            <a:spLocks noGrp="1"/>
          </p:cNvSpPr>
          <p:nvPr>
            <p:ph type="body" orient="vert" idx="1"/>
          </p:nvPr>
        </p:nvSpPr>
        <p:spPr>
          <a:xfrm>
            <a:off x="471487"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7480B5-E849-70C1-6454-BF940B93BA08}"/>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5" name="Footer Placeholder 4">
            <a:extLst>
              <a:ext uri="{FF2B5EF4-FFF2-40B4-BE49-F238E27FC236}">
                <a16:creationId xmlns:a16="http://schemas.microsoft.com/office/drawing/2014/main" id="{B35E5383-77E5-951B-D3CF-705344A21D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5631FA-38DD-10D6-32BA-CDA54943D5E8}"/>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21069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D0F-C00A-191F-8181-80A3941F6C0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B215C37-66D3-2114-8D2A-2E55D1357A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C07770F-AAE5-FD71-2DCA-41B9C2DA605D}"/>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5" name="Footer Placeholder 4">
            <a:extLst>
              <a:ext uri="{FF2B5EF4-FFF2-40B4-BE49-F238E27FC236}">
                <a16:creationId xmlns:a16="http://schemas.microsoft.com/office/drawing/2014/main" id="{78BE4BEC-8045-E17B-C076-9B2E869518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DD78E-474E-67BA-C453-D94CB8B198E5}"/>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97230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D529-9110-2C73-B1E5-A2B78E3BA347}"/>
              </a:ext>
            </a:extLst>
          </p:cNvPr>
          <p:cNvSpPr>
            <a:spLocks noGrp="1"/>
          </p:cNvSpPr>
          <p:nvPr>
            <p:ph type="title"/>
          </p:nvPr>
        </p:nvSpPr>
        <p:spPr>
          <a:xfrm>
            <a:off x="467916" y="2469622"/>
            <a:ext cx="5915025" cy="4120620"/>
          </a:xfrm>
        </p:spPr>
        <p:txBody>
          <a:bodyPr anchor="b"/>
          <a:lstStyle>
            <a:lvl1pPr>
              <a:defRPr sz="8666"/>
            </a:lvl1pPr>
          </a:lstStyle>
          <a:p>
            <a:r>
              <a:rPr lang="en-GB"/>
              <a:t>Click to edit Master title style</a:t>
            </a:r>
          </a:p>
        </p:txBody>
      </p:sp>
      <p:sp>
        <p:nvSpPr>
          <p:cNvPr id="3" name="Text Placeholder 2">
            <a:extLst>
              <a:ext uri="{FF2B5EF4-FFF2-40B4-BE49-F238E27FC236}">
                <a16:creationId xmlns:a16="http://schemas.microsoft.com/office/drawing/2014/main" id="{9D362E38-C521-E6C7-9962-E8E60A9DE7A1}"/>
              </a:ext>
            </a:extLst>
          </p:cNvPr>
          <p:cNvSpPr>
            <a:spLocks noGrp="1"/>
          </p:cNvSpPr>
          <p:nvPr>
            <p:ph type="body" idx="1"/>
          </p:nvPr>
        </p:nvSpPr>
        <p:spPr>
          <a:xfrm>
            <a:off x="467916" y="6629225"/>
            <a:ext cx="5915025" cy="2166937"/>
          </a:xfrm>
        </p:spPr>
        <p:txBody>
          <a:bodyPr/>
          <a:lstStyle>
            <a:lvl1pPr marL="0" indent="0">
              <a:buNone/>
              <a:defRPr sz="3467">
                <a:solidFill>
                  <a:schemeClr val="tx1">
                    <a:tint val="82000"/>
                  </a:schemeClr>
                </a:solidFill>
              </a:defRPr>
            </a:lvl1pPr>
            <a:lvl2pPr marL="660380" indent="0">
              <a:buNone/>
              <a:defRPr sz="2889">
                <a:solidFill>
                  <a:schemeClr val="tx1">
                    <a:tint val="82000"/>
                  </a:schemeClr>
                </a:solidFill>
              </a:defRPr>
            </a:lvl2pPr>
            <a:lvl3pPr marL="1320759" indent="0">
              <a:buNone/>
              <a:defRPr sz="2600">
                <a:solidFill>
                  <a:schemeClr val="tx1">
                    <a:tint val="82000"/>
                  </a:schemeClr>
                </a:solidFill>
              </a:defRPr>
            </a:lvl3pPr>
            <a:lvl4pPr marL="1981139" indent="0">
              <a:buNone/>
              <a:defRPr sz="2311">
                <a:solidFill>
                  <a:schemeClr val="tx1">
                    <a:tint val="82000"/>
                  </a:schemeClr>
                </a:solidFill>
              </a:defRPr>
            </a:lvl4pPr>
            <a:lvl5pPr marL="2641519" indent="0">
              <a:buNone/>
              <a:defRPr sz="2311">
                <a:solidFill>
                  <a:schemeClr val="tx1">
                    <a:tint val="82000"/>
                  </a:schemeClr>
                </a:solidFill>
              </a:defRPr>
            </a:lvl5pPr>
            <a:lvl6pPr marL="3301898" indent="0">
              <a:buNone/>
              <a:defRPr sz="2311">
                <a:solidFill>
                  <a:schemeClr val="tx1">
                    <a:tint val="82000"/>
                  </a:schemeClr>
                </a:solidFill>
              </a:defRPr>
            </a:lvl6pPr>
            <a:lvl7pPr marL="3962278" indent="0">
              <a:buNone/>
              <a:defRPr sz="2311">
                <a:solidFill>
                  <a:schemeClr val="tx1">
                    <a:tint val="82000"/>
                  </a:schemeClr>
                </a:solidFill>
              </a:defRPr>
            </a:lvl7pPr>
            <a:lvl8pPr marL="4622658" indent="0">
              <a:buNone/>
              <a:defRPr sz="2311">
                <a:solidFill>
                  <a:schemeClr val="tx1">
                    <a:tint val="82000"/>
                  </a:schemeClr>
                </a:solidFill>
              </a:defRPr>
            </a:lvl8pPr>
            <a:lvl9pPr marL="5283037" indent="0">
              <a:buNone/>
              <a:defRPr sz="2311">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96BF08-8524-B1BE-0509-E502A40ADE68}"/>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5" name="Footer Placeholder 4">
            <a:extLst>
              <a:ext uri="{FF2B5EF4-FFF2-40B4-BE49-F238E27FC236}">
                <a16:creationId xmlns:a16="http://schemas.microsoft.com/office/drawing/2014/main" id="{C30F8EA1-30E9-FE80-1D2A-5363D38452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4DF81-4A4E-8A86-6A07-98CF0BA824DB}"/>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1784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8681-A080-9B1A-7C37-D81AC850D1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63ADDB-7500-1984-7EF7-2D020D0E2C08}"/>
              </a:ext>
            </a:extLst>
          </p:cNvPr>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251399-F496-ECDE-440E-2D5F0E1C41E7}"/>
              </a:ext>
            </a:extLst>
          </p:cNvPr>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2B9C06B-06E3-5582-DAF7-A046EA7C54AF}"/>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6" name="Footer Placeholder 5">
            <a:extLst>
              <a:ext uri="{FF2B5EF4-FFF2-40B4-BE49-F238E27FC236}">
                <a16:creationId xmlns:a16="http://schemas.microsoft.com/office/drawing/2014/main" id="{442069BA-95F9-9C75-B62C-CABA8906CA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E541D5-E258-2BD2-CFBE-D0DA72AC253A}"/>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5748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FF24-C18E-AAA4-DA3C-598DBCCDBBDD}"/>
              </a:ext>
            </a:extLst>
          </p:cNvPr>
          <p:cNvSpPr>
            <a:spLocks noGrp="1"/>
          </p:cNvSpPr>
          <p:nvPr>
            <p:ph type="title"/>
          </p:nvPr>
        </p:nvSpPr>
        <p:spPr>
          <a:xfrm>
            <a:off x="472381" y="527404"/>
            <a:ext cx="5915025" cy="1914702"/>
          </a:xfrm>
        </p:spPr>
        <p:txBody>
          <a:bodyPr/>
          <a:lstStyle/>
          <a:p>
            <a:r>
              <a:rPr lang="en-GB"/>
              <a:t>Click to edit Master title style</a:t>
            </a:r>
          </a:p>
        </p:txBody>
      </p:sp>
      <p:sp>
        <p:nvSpPr>
          <p:cNvPr id="3" name="Text Placeholder 2">
            <a:extLst>
              <a:ext uri="{FF2B5EF4-FFF2-40B4-BE49-F238E27FC236}">
                <a16:creationId xmlns:a16="http://schemas.microsoft.com/office/drawing/2014/main" id="{261C7E19-A61D-E694-44BD-BA9B9B61EC86}"/>
              </a:ext>
            </a:extLst>
          </p:cNvPr>
          <p:cNvSpPr>
            <a:spLocks noGrp="1"/>
          </p:cNvSpPr>
          <p:nvPr>
            <p:ph type="body" idx="1"/>
          </p:nvPr>
        </p:nvSpPr>
        <p:spPr>
          <a:xfrm>
            <a:off x="472381" y="2428347"/>
            <a:ext cx="2901255"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GB"/>
              <a:t>Click to edit Master text styles</a:t>
            </a:r>
          </a:p>
        </p:txBody>
      </p:sp>
      <p:sp>
        <p:nvSpPr>
          <p:cNvPr id="4" name="Content Placeholder 3">
            <a:extLst>
              <a:ext uri="{FF2B5EF4-FFF2-40B4-BE49-F238E27FC236}">
                <a16:creationId xmlns:a16="http://schemas.microsoft.com/office/drawing/2014/main" id="{6E0CCC16-DCE6-046D-C795-65B55993DA61}"/>
              </a:ext>
            </a:extLst>
          </p:cNvPr>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8766280-F144-EEC8-A450-E6684688B4C3}"/>
              </a:ext>
            </a:extLst>
          </p:cNvPr>
          <p:cNvSpPr>
            <a:spLocks noGrp="1"/>
          </p:cNvSpPr>
          <p:nvPr>
            <p:ph type="body" sz="quarter" idx="3"/>
          </p:nvPr>
        </p:nvSpPr>
        <p:spPr>
          <a:xfrm>
            <a:off x="3471863" y="2428347"/>
            <a:ext cx="291554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GB"/>
              <a:t>Click to edit Master text styles</a:t>
            </a:r>
          </a:p>
        </p:txBody>
      </p:sp>
      <p:sp>
        <p:nvSpPr>
          <p:cNvPr id="6" name="Content Placeholder 5">
            <a:extLst>
              <a:ext uri="{FF2B5EF4-FFF2-40B4-BE49-F238E27FC236}">
                <a16:creationId xmlns:a16="http://schemas.microsoft.com/office/drawing/2014/main" id="{E113236F-8955-2482-CD9B-50F6B8721302}"/>
              </a:ext>
            </a:extLst>
          </p:cNvPr>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52E8675-0B31-3252-C00B-CF6CBAE42E79}"/>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8" name="Footer Placeholder 7">
            <a:extLst>
              <a:ext uri="{FF2B5EF4-FFF2-40B4-BE49-F238E27FC236}">
                <a16:creationId xmlns:a16="http://schemas.microsoft.com/office/drawing/2014/main" id="{53F6A461-7EAD-1523-9E00-E3F972FE08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429D85C-DFBD-1186-EC77-59887ABCD20F}"/>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83780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9316-8BB5-250E-3D3D-E9EF5898DE9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F5F4FC4-C963-C778-CE65-708C8406DF19}"/>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4" name="Footer Placeholder 3">
            <a:extLst>
              <a:ext uri="{FF2B5EF4-FFF2-40B4-BE49-F238E27FC236}">
                <a16:creationId xmlns:a16="http://schemas.microsoft.com/office/drawing/2014/main" id="{695E1666-3478-FE4E-EA04-D2FC5346CD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F7027F-C75E-0C03-77F5-4F83B73F29CF}"/>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92485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9E93D-DBA8-1405-CF24-C25427BC5AEE}"/>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3" name="Footer Placeholder 2">
            <a:extLst>
              <a:ext uri="{FF2B5EF4-FFF2-40B4-BE49-F238E27FC236}">
                <a16:creationId xmlns:a16="http://schemas.microsoft.com/office/drawing/2014/main" id="{F0E8C541-9FAC-2F75-AAB2-553C199E80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BF8AB9-3653-3951-1E10-C358FE0EA874}"/>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97742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8DBE-F129-BA7A-DF2A-46F35E29B50B}"/>
              </a:ext>
            </a:extLst>
          </p:cNvPr>
          <p:cNvSpPr>
            <a:spLocks noGrp="1"/>
          </p:cNvSpPr>
          <p:nvPr>
            <p:ph type="title"/>
          </p:nvPr>
        </p:nvSpPr>
        <p:spPr>
          <a:xfrm>
            <a:off x="472381" y="660400"/>
            <a:ext cx="2211883" cy="2311400"/>
          </a:xfrm>
        </p:spPr>
        <p:txBody>
          <a:bodyPr anchor="b"/>
          <a:lstStyle>
            <a:lvl1pPr>
              <a:defRPr sz="4622"/>
            </a:lvl1pPr>
          </a:lstStyle>
          <a:p>
            <a:r>
              <a:rPr lang="en-GB"/>
              <a:t>Click to edit Master title style</a:t>
            </a:r>
          </a:p>
        </p:txBody>
      </p:sp>
      <p:sp>
        <p:nvSpPr>
          <p:cNvPr id="3" name="Content Placeholder 2">
            <a:extLst>
              <a:ext uri="{FF2B5EF4-FFF2-40B4-BE49-F238E27FC236}">
                <a16:creationId xmlns:a16="http://schemas.microsoft.com/office/drawing/2014/main" id="{02207CEB-EB18-5220-D325-A8B682BA7613}"/>
              </a:ext>
            </a:extLst>
          </p:cNvPr>
          <p:cNvSpPr>
            <a:spLocks noGrp="1"/>
          </p:cNvSpPr>
          <p:nvPr>
            <p:ph idx="1"/>
          </p:nvPr>
        </p:nvSpPr>
        <p:spPr>
          <a:xfrm>
            <a:off x="2915543" y="1426281"/>
            <a:ext cx="3471863"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74E1788-43C0-4EF5-8FB7-FA6E42AD2558}"/>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GB"/>
              <a:t>Click to edit Master text styles</a:t>
            </a:r>
          </a:p>
        </p:txBody>
      </p:sp>
      <p:sp>
        <p:nvSpPr>
          <p:cNvPr id="5" name="Date Placeholder 4">
            <a:extLst>
              <a:ext uri="{FF2B5EF4-FFF2-40B4-BE49-F238E27FC236}">
                <a16:creationId xmlns:a16="http://schemas.microsoft.com/office/drawing/2014/main" id="{44056958-2ABF-6DAE-DF66-50EB217F5879}"/>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6" name="Footer Placeholder 5">
            <a:extLst>
              <a:ext uri="{FF2B5EF4-FFF2-40B4-BE49-F238E27FC236}">
                <a16:creationId xmlns:a16="http://schemas.microsoft.com/office/drawing/2014/main" id="{D419FB1D-7232-EA5E-3789-C1C5F6C1A3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33991-2A59-161F-03C4-4B0DE7C853F5}"/>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3612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F825-C828-AFF3-7C26-441279EDC238}"/>
              </a:ext>
            </a:extLst>
          </p:cNvPr>
          <p:cNvSpPr>
            <a:spLocks noGrp="1"/>
          </p:cNvSpPr>
          <p:nvPr>
            <p:ph type="title"/>
          </p:nvPr>
        </p:nvSpPr>
        <p:spPr>
          <a:xfrm>
            <a:off x="472381" y="660400"/>
            <a:ext cx="2211883" cy="2311400"/>
          </a:xfrm>
        </p:spPr>
        <p:txBody>
          <a:bodyPr anchor="b"/>
          <a:lstStyle>
            <a:lvl1pPr>
              <a:defRPr sz="4622"/>
            </a:lvl1pPr>
          </a:lstStyle>
          <a:p>
            <a:r>
              <a:rPr lang="en-GB"/>
              <a:t>Click to edit Master title style</a:t>
            </a:r>
          </a:p>
        </p:txBody>
      </p:sp>
      <p:sp>
        <p:nvSpPr>
          <p:cNvPr id="3" name="Picture Placeholder 2">
            <a:extLst>
              <a:ext uri="{FF2B5EF4-FFF2-40B4-BE49-F238E27FC236}">
                <a16:creationId xmlns:a16="http://schemas.microsoft.com/office/drawing/2014/main" id="{6C3086CD-5437-9567-E9DD-52A9D0275F2F}"/>
              </a:ext>
            </a:extLst>
          </p:cNvPr>
          <p:cNvSpPr>
            <a:spLocks noGrp="1"/>
          </p:cNvSpPr>
          <p:nvPr>
            <p:ph type="pic" idx="1"/>
          </p:nvPr>
        </p:nvSpPr>
        <p:spPr>
          <a:xfrm>
            <a:off x="2915543" y="1426281"/>
            <a:ext cx="3471863" cy="7039681"/>
          </a:xfrm>
        </p:spPr>
        <p:txBody>
          <a:bodyPr/>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endParaRPr lang="en-GB"/>
          </a:p>
        </p:txBody>
      </p:sp>
      <p:sp>
        <p:nvSpPr>
          <p:cNvPr id="4" name="Text Placeholder 3">
            <a:extLst>
              <a:ext uri="{FF2B5EF4-FFF2-40B4-BE49-F238E27FC236}">
                <a16:creationId xmlns:a16="http://schemas.microsoft.com/office/drawing/2014/main" id="{6B5DA7E2-9C01-F92B-50F7-DC5131AD2FB3}"/>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GB"/>
              <a:t>Click to edit Master text styles</a:t>
            </a:r>
          </a:p>
        </p:txBody>
      </p:sp>
      <p:sp>
        <p:nvSpPr>
          <p:cNvPr id="5" name="Date Placeholder 4">
            <a:extLst>
              <a:ext uri="{FF2B5EF4-FFF2-40B4-BE49-F238E27FC236}">
                <a16:creationId xmlns:a16="http://schemas.microsoft.com/office/drawing/2014/main" id="{543E856C-81F5-AD7E-455B-F649AED20728}"/>
              </a:ext>
            </a:extLst>
          </p:cNvPr>
          <p:cNvSpPr>
            <a:spLocks noGrp="1"/>
          </p:cNvSpPr>
          <p:nvPr>
            <p:ph type="dt" sz="half" idx="10"/>
          </p:nvPr>
        </p:nvSpPr>
        <p:spPr/>
        <p:txBody>
          <a:bodyPr/>
          <a:lstStyle/>
          <a:p>
            <a:fld id="{E2FEBA0D-BB35-4739-9D24-45F824C918E8}" type="datetimeFigureOut">
              <a:rPr lang="en-GB" smtClean="0"/>
              <a:t>15/03/2024</a:t>
            </a:fld>
            <a:endParaRPr lang="en-GB"/>
          </a:p>
        </p:txBody>
      </p:sp>
      <p:sp>
        <p:nvSpPr>
          <p:cNvPr id="6" name="Footer Placeholder 5">
            <a:extLst>
              <a:ext uri="{FF2B5EF4-FFF2-40B4-BE49-F238E27FC236}">
                <a16:creationId xmlns:a16="http://schemas.microsoft.com/office/drawing/2014/main" id="{225E5B6A-83CE-34B3-86F4-29232AB035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20B3B6-923C-D5E2-C0C0-3B47BEA5291A}"/>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16354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491A2-2B63-AA0C-CBE5-FDEC2FD8E72D}"/>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78A31B6-BA2E-A084-A005-EF6D75CECA01}"/>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7B4B10-B6B6-E75B-1446-914C1F706F0C}"/>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1733">
                <a:solidFill>
                  <a:schemeClr val="tx1">
                    <a:tint val="82000"/>
                  </a:schemeClr>
                </a:solidFill>
              </a:defRPr>
            </a:lvl1pPr>
          </a:lstStyle>
          <a:p>
            <a:fld id="{E2FEBA0D-BB35-4739-9D24-45F824C918E8}" type="datetimeFigureOut">
              <a:rPr lang="en-GB" smtClean="0"/>
              <a:t>15/03/2024</a:t>
            </a:fld>
            <a:endParaRPr lang="en-GB"/>
          </a:p>
        </p:txBody>
      </p:sp>
      <p:sp>
        <p:nvSpPr>
          <p:cNvPr id="5" name="Footer Placeholder 4">
            <a:extLst>
              <a:ext uri="{FF2B5EF4-FFF2-40B4-BE49-F238E27FC236}">
                <a16:creationId xmlns:a16="http://schemas.microsoft.com/office/drawing/2014/main" id="{697D2AA9-043F-37EB-CB20-184C0E7895E8}"/>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1733">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B5F6782-20E2-74D9-74FF-BA90491C7123}"/>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1733">
                <a:solidFill>
                  <a:schemeClr val="tx1">
                    <a:tint val="82000"/>
                  </a:schemeClr>
                </a:solidFill>
              </a:defRPr>
            </a:lvl1pPr>
          </a:lstStyle>
          <a:p>
            <a:fld id="{FFBC165D-2E38-4D8D-8736-122546E05889}" type="slidenum">
              <a:rPr lang="en-GB" smtClean="0"/>
              <a:t>‹#›</a:t>
            </a:fld>
            <a:endParaRPr lang="en-GB"/>
          </a:p>
        </p:txBody>
      </p:sp>
    </p:spTree>
    <p:extLst>
      <p:ext uri="{BB962C8B-B14F-4D97-AF65-F5344CB8AC3E}">
        <p14:creationId xmlns:p14="http://schemas.microsoft.com/office/powerpoint/2010/main" val="373873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92A101-281B-E402-6996-1DD5A47787B5}"/>
              </a:ext>
            </a:extLst>
          </p:cNvPr>
          <p:cNvSpPr/>
          <p:nvPr/>
        </p:nvSpPr>
        <p:spPr>
          <a:xfrm>
            <a:off x="171550" y="104087"/>
            <a:ext cx="1824891" cy="46923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Convert .pep.xml data to .</a:t>
            </a:r>
            <a:r>
              <a:rPr lang="en-GB" sz="1200" dirty="0" err="1">
                <a:solidFill>
                  <a:schemeClr val="tx1"/>
                </a:solidFill>
                <a:latin typeface="Arial" panose="020B0604020202020204" pitchFamily="34" charset="0"/>
                <a:cs typeface="Arial" panose="020B0604020202020204" pitchFamily="34" charset="0"/>
              </a:rPr>
              <a:t>tsv</a:t>
            </a:r>
            <a:endParaRPr lang="en-GB" sz="1200"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A76670F-6AD2-85F6-AFFF-E109175053AA}"/>
              </a:ext>
            </a:extLst>
          </p:cNvPr>
          <p:cNvSpPr/>
          <p:nvPr/>
        </p:nvSpPr>
        <p:spPr>
          <a:xfrm>
            <a:off x="171550" y="689624"/>
            <a:ext cx="1824891" cy="2566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FDR thresholding</a:t>
            </a:r>
          </a:p>
        </p:txBody>
      </p:sp>
      <p:sp>
        <p:nvSpPr>
          <p:cNvPr id="4" name="Rectangle: Rounded Corners 3">
            <a:extLst>
              <a:ext uri="{FF2B5EF4-FFF2-40B4-BE49-F238E27FC236}">
                <a16:creationId xmlns:a16="http://schemas.microsoft.com/office/drawing/2014/main" id="{0477C5A1-5E89-97D4-99D8-AA7150483A10}"/>
              </a:ext>
            </a:extLst>
          </p:cNvPr>
          <p:cNvSpPr/>
          <p:nvPr/>
        </p:nvSpPr>
        <p:spPr>
          <a:xfrm>
            <a:off x="171550" y="1062602"/>
            <a:ext cx="1824891" cy="2566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m/z recalibration</a:t>
            </a:r>
          </a:p>
        </p:txBody>
      </p:sp>
      <p:sp>
        <p:nvSpPr>
          <p:cNvPr id="5" name="TextBox 4">
            <a:extLst>
              <a:ext uri="{FF2B5EF4-FFF2-40B4-BE49-F238E27FC236}">
                <a16:creationId xmlns:a16="http://schemas.microsoft.com/office/drawing/2014/main" id="{8003E2FB-5C51-CEB8-7528-32868A80CBB5}"/>
              </a:ext>
            </a:extLst>
          </p:cNvPr>
          <p:cNvSpPr txBox="1"/>
          <p:nvPr/>
        </p:nvSpPr>
        <p:spPr>
          <a:xfrm>
            <a:off x="0" y="9511879"/>
            <a:ext cx="5214937" cy="369332"/>
          </a:xfrm>
          <a:prstGeom prst="rect">
            <a:avLst/>
          </a:prstGeom>
          <a:noFill/>
        </p:spPr>
        <p:txBody>
          <a:bodyPr wrap="square" rtlCol="0">
            <a:spAutoFit/>
          </a:bodyPr>
          <a:lstStyle/>
          <a:p>
            <a:r>
              <a:rPr lang="en-GB" dirty="0"/>
              <a:t>Fig. 1. Workflow</a:t>
            </a:r>
          </a:p>
        </p:txBody>
      </p:sp>
      <p:sp>
        <p:nvSpPr>
          <p:cNvPr id="6" name="Rectangle: Rounded Corners 5">
            <a:extLst>
              <a:ext uri="{FF2B5EF4-FFF2-40B4-BE49-F238E27FC236}">
                <a16:creationId xmlns:a16="http://schemas.microsoft.com/office/drawing/2014/main" id="{54FAE626-6263-9548-2B96-A4D2D2E1A388}"/>
              </a:ext>
            </a:extLst>
          </p:cNvPr>
          <p:cNvSpPr/>
          <p:nvPr/>
        </p:nvSpPr>
        <p:spPr>
          <a:xfrm>
            <a:off x="171550" y="1435580"/>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Filtering: phosphorylated PSMs only</a:t>
            </a:r>
          </a:p>
        </p:txBody>
      </p:sp>
      <p:sp>
        <p:nvSpPr>
          <p:cNvPr id="7" name="Rectangle: Rounded Corners 6">
            <a:extLst>
              <a:ext uri="{FF2B5EF4-FFF2-40B4-BE49-F238E27FC236}">
                <a16:creationId xmlns:a16="http://schemas.microsoft.com/office/drawing/2014/main" id="{B22DD306-730B-24CF-00B9-AFF8AD0C9DC3}"/>
              </a:ext>
            </a:extLst>
          </p:cNvPr>
          <p:cNvSpPr/>
          <p:nvPr/>
        </p:nvSpPr>
        <p:spPr>
          <a:xfrm>
            <a:off x="171549" y="2156674"/>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Non-strict peptidoform ID assignment</a:t>
            </a:r>
          </a:p>
        </p:txBody>
      </p:sp>
      <p:sp>
        <p:nvSpPr>
          <p:cNvPr id="8" name="Rectangle: Rounded Corners 7">
            <a:extLst>
              <a:ext uri="{FF2B5EF4-FFF2-40B4-BE49-F238E27FC236}">
                <a16:creationId xmlns:a16="http://schemas.microsoft.com/office/drawing/2014/main" id="{6CCB5C1D-FFA6-C140-7A88-23E0470CB404}"/>
              </a:ext>
            </a:extLst>
          </p:cNvPr>
          <p:cNvSpPr/>
          <p:nvPr/>
        </p:nvSpPr>
        <p:spPr>
          <a:xfrm>
            <a:off x="175157" y="2866912"/>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Data aggregated by peptidoform ID</a:t>
            </a:r>
          </a:p>
        </p:txBody>
      </p:sp>
      <p:grpSp>
        <p:nvGrpSpPr>
          <p:cNvPr id="23" name="Group 22">
            <a:extLst>
              <a:ext uri="{FF2B5EF4-FFF2-40B4-BE49-F238E27FC236}">
                <a16:creationId xmlns:a16="http://schemas.microsoft.com/office/drawing/2014/main" id="{09E74ED4-D87B-ED0A-1C31-D3D3CD8767F7}"/>
              </a:ext>
            </a:extLst>
          </p:cNvPr>
          <p:cNvGrpSpPr/>
          <p:nvPr/>
        </p:nvGrpSpPr>
        <p:grpSpPr>
          <a:xfrm>
            <a:off x="-20320" y="7327738"/>
            <a:ext cx="6993236" cy="837660"/>
            <a:chOff x="-20320" y="7160098"/>
            <a:chExt cx="6993236" cy="837660"/>
          </a:xfrm>
        </p:grpSpPr>
        <p:sp>
          <p:nvSpPr>
            <p:cNvPr id="10" name="TextBox 9">
              <a:extLst>
                <a:ext uri="{FF2B5EF4-FFF2-40B4-BE49-F238E27FC236}">
                  <a16:creationId xmlns:a16="http://schemas.microsoft.com/office/drawing/2014/main" id="{3E564F97-8711-1F62-54F0-64AD5472C3C1}"/>
                </a:ext>
              </a:extLst>
            </p:cNvPr>
            <p:cNvSpPr txBox="1"/>
            <p:nvPr/>
          </p:nvSpPr>
          <p:spPr>
            <a:xfrm>
              <a:off x="9353" y="7427716"/>
              <a:ext cx="6777528" cy="276999"/>
            </a:xfrm>
            <a:prstGeom prst="rect">
              <a:avLst/>
            </a:prstGeom>
            <a:noFill/>
          </p:spPr>
          <p:txBody>
            <a:bodyPr wrap="square">
              <a:spAutoFit/>
            </a:bodyPr>
            <a:lstStyle/>
            <a:p>
              <a:r>
                <a:rPr lang="en-GB" sz="1200" b="0" i="0" u="none" strike="noStrike" dirty="0">
                  <a:solidFill>
                    <a:srgbClr val="00B0F0"/>
                  </a:solidFill>
                  <a:effectLst/>
                  <a:latin typeface="Arial" panose="020B0604020202020204" pitchFamily="34" charset="0"/>
                  <a:cs typeface="Arial" panose="020B0604020202020204" pitchFamily="34" charset="0"/>
                </a:rPr>
                <a:t>n</a:t>
              </a:r>
              <a:r>
                <a:rPr lang="en-GB" sz="1200" b="0" i="0" u="none" strike="noStrike" dirty="0">
                  <a:solidFill>
                    <a:srgbClr val="000000"/>
                  </a:solidFill>
                  <a:effectLst/>
                  <a:latin typeface="Arial" panose="020B0604020202020204" pitchFamily="34" charset="0"/>
                  <a:cs typeface="Arial" panose="020B0604020202020204" pitchFamily="34" charset="0"/>
                </a:rPr>
                <a:t>EQ</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PPPPLQT</a:t>
              </a:r>
              <a:r>
                <a:rPr lang="en-GB" sz="1200" b="0" i="0" u="none" strike="noStrike" dirty="0">
                  <a:solidFill>
                    <a:schemeClr val="accent6"/>
                  </a:solidFill>
                  <a:effectLst/>
                  <a:latin typeface="Arial" panose="020B0604020202020204" pitchFamily="34" charset="0"/>
                  <a:cs typeface="Arial" panose="020B0604020202020204" pitchFamily="34" charset="0"/>
                </a:rPr>
                <a:t>SS</a:t>
              </a:r>
              <a:r>
                <a:rPr lang="en-GB" sz="1200" b="0" i="0" u="none" strike="noStrike" dirty="0">
                  <a:solidFill>
                    <a:srgbClr val="000000"/>
                  </a:solidFill>
                  <a:effectLst/>
                  <a:latin typeface="Arial" panose="020B0604020202020204" pitchFamily="34" charset="0"/>
                  <a:cs typeface="Arial" panose="020B0604020202020204" pitchFamily="34" charset="0"/>
                </a:rPr>
                <a:t>GAEV</a:t>
              </a:r>
              <a:r>
                <a:rPr lang="en-GB" sz="1200" b="0" i="0" u="none" strike="noStrike" dirty="0">
                  <a:solidFill>
                    <a:srgbClr val="F4B183"/>
                  </a:solidFill>
                  <a:effectLst/>
                  <a:latin typeface="Arial" panose="020B0604020202020204" pitchFamily="34" charset="0"/>
                  <a:cs typeface="Arial" panose="020B0604020202020204" pitchFamily="34" charset="0"/>
                </a:rPr>
                <a:t>M</a:t>
              </a:r>
              <a:r>
                <a:rPr lang="en-GB" sz="1200" b="0" i="0" u="none" strike="noStrike" dirty="0">
                  <a:solidFill>
                    <a:srgbClr val="000000"/>
                  </a:solidFill>
                  <a:effectLst/>
                  <a:latin typeface="Arial" panose="020B0604020202020204" pitchFamily="34" charset="0"/>
                  <a:cs typeface="Arial" panose="020B0604020202020204" pitchFamily="34" charset="0"/>
                </a:rPr>
                <a:t>DVG</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GGDGQ</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ELPAEDPFNFYGA</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LL</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K_</a:t>
              </a:r>
              <a:r>
                <a:rPr lang="en-GB" sz="1200" b="0" i="0" u="none" strike="noStrike" dirty="0">
                  <a:solidFill>
                    <a:srgbClr val="F4B183"/>
                  </a:solidFill>
                  <a:effectLst/>
                  <a:latin typeface="Arial" panose="020B0604020202020204" pitchFamily="34" charset="0"/>
                  <a:cs typeface="Arial" panose="020B0604020202020204" pitchFamily="34" charset="0"/>
                </a:rPr>
                <a:t>M147_1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rgbClr val="00B0F0"/>
                  </a:solidFill>
                  <a:effectLst/>
                  <a:latin typeface="Arial" panose="020B0604020202020204" pitchFamily="34" charset="0"/>
                  <a:cs typeface="Arial" panose="020B0604020202020204" pitchFamily="34" charset="0"/>
                </a:rPr>
                <a:t>n230_1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chemeClr val="accent6"/>
                  </a:solidFill>
                  <a:effectLst/>
                  <a:latin typeface="Arial" panose="020B0604020202020204" pitchFamily="34" charset="0"/>
                  <a:cs typeface="Arial" panose="020B0604020202020204" pitchFamily="34" charset="0"/>
                </a:rPr>
                <a:t>S167_1</a:t>
              </a:r>
              <a:r>
                <a:rPr lang="en-GB" sz="1200" dirty="0">
                  <a:latin typeface="Arial" panose="020B0604020202020204" pitchFamily="34" charset="0"/>
                  <a:cs typeface="Arial" panose="020B0604020202020204" pitchFamily="34" charset="0"/>
                </a:rPr>
                <a:t> </a:t>
              </a:r>
            </a:p>
          </p:txBody>
        </p:sp>
        <p:sp>
          <p:nvSpPr>
            <p:cNvPr id="11" name="Rectangle 10">
              <a:extLst>
                <a:ext uri="{FF2B5EF4-FFF2-40B4-BE49-F238E27FC236}">
                  <a16:creationId xmlns:a16="http://schemas.microsoft.com/office/drawing/2014/main" id="{43262E99-8472-8A8F-FB96-BA164DD2BB7C}"/>
                </a:ext>
              </a:extLst>
            </p:cNvPr>
            <p:cNvSpPr/>
            <p:nvPr/>
          </p:nvSpPr>
          <p:spPr>
            <a:xfrm>
              <a:off x="69948" y="7427716"/>
              <a:ext cx="4800640" cy="30303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ECEDE36-50BF-7628-4200-1F8270ED7F82}"/>
                </a:ext>
              </a:extLst>
            </p:cNvPr>
            <p:cNvSpPr txBox="1"/>
            <p:nvPr/>
          </p:nvSpPr>
          <p:spPr>
            <a:xfrm>
              <a:off x="-14659" y="7160098"/>
              <a:ext cx="4800640"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Peptide amino acid sequence</a:t>
              </a:r>
            </a:p>
          </p:txBody>
        </p:sp>
        <p:sp>
          <p:nvSpPr>
            <p:cNvPr id="13" name="TextBox 12">
              <a:extLst>
                <a:ext uri="{FF2B5EF4-FFF2-40B4-BE49-F238E27FC236}">
                  <a16:creationId xmlns:a16="http://schemas.microsoft.com/office/drawing/2014/main" id="{2907DB09-53DC-6411-2F6B-2C3F54CD8518}"/>
                </a:ext>
              </a:extLst>
            </p:cNvPr>
            <p:cNvSpPr txBox="1"/>
            <p:nvPr/>
          </p:nvSpPr>
          <p:spPr>
            <a:xfrm>
              <a:off x="4480109" y="7164578"/>
              <a:ext cx="1321783" cy="276999"/>
            </a:xfrm>
            <a:prstGeom prst="rect">
              <a:avLst/>
            </a:prstGeom>
            <a:noFill/>
          </p:spPr>
          <p:txBody>
            <a:bodyPr wrap="square">
              <a:spAutoFit/>
            </a:bodyPr>
            <a:lstStyle/>
            <a:p>
              <a:r>
                <a:rPr lang="en-GB" sz="1200" b="1" dirty="0">
                  <a:solidFill>
                    <a:srgbClr val="F4B183"/>
                  </a:solidFill>
                  <a:latin typeface="Arial" panose="020B0604020202020204" pitchFamily="34" charset="0"/>
                  <a:cs typeface="Arial" panose="020B0604020202020204" pitchFamily="34" charset="0"/>
                </a:rPr>
                <a:t>PTM1_count</a:t>
              </a:r>
            </a:p>
          </p:txBody>
        </p:sp>
        <p:sp>
          <p:nvSpPr>
            <p:cNvPr id="14" name="TextBox 13">
              <a:extLst>
                <a:ext uri="{FF2B5EF4-FFF2-40B4-BE49-F238E27FC236}">
                  <a16:creationId xmlns:a16="http://schemas.microsoft.com/office/drawing/2014/main" id="{B197C924-9D7F-52EB-FF0C-DCA8B635399A}"/>
                </a:ext>
              </a:extLst>
            </p:cNvPr>
            <p:cNvSpPr txBox="1"/>
            <p:nvPr/>
          </p:nvSpPr>
          <p:spPr>
            <a:xfrm>
              <a:off x="5131342" y="7690279"/>
              <a:ext cx="1300088" cy="276999"/>
            </a:xfrm>
            <a:prstGeom prst="rect">
              <a:avLst/>
            </a:prstGeom>
            <a:noFill/>
          </p:spPr>
          <p:txBody>
            <a:bodyPr wrap="square">
              <a:spAutoFit/>
            </a:bodyPr>
            <a:lstStyle/>
            <a:p>
              <a:pPr algn="ctr"/>
              <a:r>
                <a:rPr lang="en-GB" sz="1200" b="1" dirty="0">
                  <a:solidFill>
                    <a:srgbClr val="00B0F0"/>
                  </a:solidFill>
                  <a:latin typeface="Arial" panose="020B0604020202020204" pitchFamily="34" charset="0"/>
                  <a:cs typeface="Arial" panose="020B0604020202020204" pitchFamily="34" charset="0"/>
                </a:rPr>
                <a:t>PTM2_count</a:t>
              </a:r>
            </a:p>
          </p:txBody>
        </p:sp>
        <p:sp>
          <p:nvSpPr>
            <p:cNvPr id="15" name="TextBox 14">
              <a:extLst>
                <a:ext uri="{FF2B5EF4-FFF2-40B4-BE49-F238E27FC236}">
                  <a16:creationId xmlns:a16="http://schemas.microsoft.com/office/drawing/2014/main" id="{4ADF4BB1-06F3-0C75-58A5-EC3365EA034B}"/>
                </a:ext>
              </a:extLst>
            </p:cNvPr>
            <p:cNvSpPr txBox="1"/>
            <p:nvPr/>
          </p:nvSpPr>
          <p:spPr>
            <a:xfrm>
              <a:off x="5672828" y="7161948"/>
              <a:ext cx="1300088" cy="276999"/>
            </a:xfrm>
            <a:prstGeom prst="rect">
              <a:avLst/>
            </a:prstGeom>
            <a:noFill/>
          </p:spPr>
          <p:txBody>
            <a:bodyPr wrap="square">
              <a:spAutoFit/>
            </a:bodyPr>
            <a:lstStyle/>
            <a:p>
              <a:r>
                <a:rPr lang="en-GB" sz="1200" b="1" dirty="0">
                  <a:solidFill>
                    <a:schemeClr val="accent6"/>
                  </a:solidFill>
                  <a:latin typeface="Arial" panose="020B0604020202020204" pitchFamily="34" charset="0"/>
                  <a:cs typeface="Arial" panose="020B0604020202020204" pitchFamily="34" charset="0"/>
                </a:rPr>
                <a:t>PTM3_count</a:t>
              </a:r>
            </a:p>
          </p:txBody>
        </p:sp>
        <p:sp>
          <p:nvSpPr>
            <p:cNvPr id="16" name="TextBox 15">
              <a:extLst>
                <a:ext uri="{FF2B5EF4-FFF2-40B4-BE49-F238E27FC236}">
                  <a16:creationId xmlns:a16="http://schemas.microsoft.com/office/drawing/2014/main" id="{8DAC711B-4E0F-E45A-98D4-D6AFD511249B}"/>
                </a:ext>
              </a:extLst>
            </p:cNvPr>
            <p:cNvSpPr txBox="1"/>
            <p:nvPr/>
          </p:nvSpPr>
          <p:spPr>
            <a:xfrm>
              <a:off x="-20320" y="7720759"/>
              <a:ext cx="6451750" cy="276999"/>
            </a:xfrm>
            <a:prstGeom prst="rect">
              <a:avLst/>
            </a:prstGeom>
            <a:noFill/>
          </p:spPr>
          <p:txBody>
            <a:bodyPr wrap="square">
              <a:spAutoFit/>
            </a:bodyPr>
            <a:lstStyle/>
            <a:p>
              <a:r>
                <a:rPr lang="en-GB" sz="1200" i="1" dirty="0">
                  <a:latin typeface="Arial" panose="020B0604020202020204" pitchFamily="34" charset="0"/>
                  <a:cs typeface="Arial" panose="020B0604020202020204" pitchFamily="34" charset="0"/>
                </a:rPr>
                <a:t>non-strict ID = PTM position does not matter (e.g. any S could be </a:t>
              </a:r>
              <a:r>
                <a:rPr lang="en-GB" sz="1200" i="1" dirty="0" err="1">
                  <a:latin typeface="Arial" panose="020B0604020202020204" pitchFamily="34" charset="0"/>
                  <a:cs typeface="Arial" panose="020B0604020202020204" pitchFamily="34" charset="0"/>
                </a:rPr>
                <a:t>pS</a:t>
              </a:r>
              <a:r>
                <a:rPr lang="en-GB" sz="1200" i="1" dirty="0">
                  <a:latin typeface="Arial" panose="020B0604020202020204" pitchFamily="34" charset="0"/>
                  <a:cs typeface="Arial" panose="020B0604020202020204" pitchFamily="34" charset="0"/>
                </a:rPr>
                <a:t>)</a:t>
              </a:r>
            </a:p>
          </p:txBody>
        </p:sp>
      </p:grpSp>
      <p:grpSp>
        <p:nvGrpSpPr>
          <p:cNvPr id="22" name="Group 21">
            <a:extLst>
              <a:ext uri="{FF2B5EF4-FFF2-40B4-BE49-F238E27FC236}">
                <a16:creationId xmlns:a16="http://schemas.microsoft.com/office/drawing/2014/main" id="{09A10D39-8DD8-0C5F-F12F-32373614FC43}"/>
              </a:ext>
            </a:extLst>
          </p:cNvPr>
          <p:cNvGrpSpPr/>
          <p:nvPr/>
        </p:nvGrpSpPr>
        <p:grpSpPr>
          <a:xfrm>
            <a:off x="-20321" y="8312783"/>
            <a:ext cx="6836875" cy="570858"/>
            <a:chOff x="-20321" y="8099423"/>
            <a:chExt cx="6836875" cy="570858"/>
          </a:xfrm>
        </p:grpSpPr>
        <p:sp>
          <p:nvSpPr>
            <p:cNvPr id="18" name="TextBox 17">
              <a:extLst>
                <a:ext uri="{FF2B5EF4-FFF2-40B4-BE49-F238E27FC236}">
                  <a16:creationId xmlns:a16="http://schemas.microsoft.com/office/drawing/2014/main" id="{CAF0630C-9F81-2019-DB63-9CB9DE31507A}"/>
                </a:ext>
              </a:extLst>
            </p:cNvPr>
            <p:cNvSpPr txBox="1"/>
            <p:nvPr/>
          </p:nvSpPr>
          <p:spPr>
            <a:xfrm>
              <a:off x="9353" y="8112440"/>
              <a:ext cx="6807201" cy="276999"/>
            </a:xfrm>
            <a:prstGeom prst="rect">
              <a:avLst/>
            </a:prstGeom>
            <a:noFill/>
          </p:spPr>
          <p:txBody>
            <a:bodyPr wrap="square">
              <a:spAutoFit/>
            </a:bodyPr>
            <a:lstStyle/>
            <a:p>
              <a:r>
                <a:rPr lang="en-GB" sz="1200" b="0" i="0" u="none" strike="noStrike" dirty="0">
                  <a:solidFill>
                    <a:srgbClr val="00B0F0"/>
                  </a:solidFill>
                  <a:effectLst/>
                  <a:latin typeface="Arial" panose="020B0604020202020204" pitchFamily="34" charset="0"/>
                  <a:cs typeface="Arial" panose="020B0604020202020204" pitchFamily="34" charset="0"/>
                </a:rPr>
                <a:t>n</a:t>
              </a:r>
              <a:r>
                <a:rPr lang="en-GB" sz="1200" b="0" i="0" u="none" strike="noStrike" dirty="0">
                  <a:solidFill>
                    <a:srgbClr val="000000"/>
                  </a:solidFill>
                  <a:effectLst/>
                  <a:latin typeface="Arial" panose="020B0604020202020204" pitchFamily="34" charset="0"/>
                  <a:cs typeface="Arial" panose="020B0604020202020204" pitchFamily="34" charset="0"/>
                </a:rPr>
                <a:t>EQ</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PPPPLQT</a:t>
              </a:r>
              <a:r>
                <a:rPr lang="en-GB" sz="1200" b="0" i="0" u="none" strike="noStrike" dirty="0">
                  <a:solidFill>
                    <a:srgbClr val="4EA72E"/>
                  </a:solidFill>
                  <a:effectLst/>
                  <a:latin typeface="Arial" panose="020B0604020202020204" pitchFamily="34" charset="0"/>
                  <a:cs typeface="Arial" panose="020B0604020202020204" pitchFamily="34" charset="0"/>
                </a:rPr>
                <a:t>SS</a:t>
              </a:r>
              <a:r>
                <a:rPr lang="en-GB" sz="1200" b="0" i="0" u="none" strike="noStrike" dirty="0">
                  <a:solidFill>
                    <a:srgbClr val="000000"/>
                  </a:solidFill>
                  <a:effectLst/>
                  <a:latin typeface="Arial" panose="020B0604020202020204" pitchFamily="34" charset="0"/>
                  <a:cs typeface="Arial" panose="020B0604020202020204" pitchFamily="34" charset="0"/>
                </a:rPr>
                <a:t>GAEVMDVG</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GGDGQ</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ELPAEDPFNFYGA</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LL</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K_</a:t>
              </a:r>
              <a:r>
                <a:rPr lang="en-GB" sz="1200" b="0" i="0" u="none" strike="noStrike" dirty="0">
                  <a:solidFill>
                    <a:srgbClr val="00B0F0"/>
                  </a:solidFill>
                  <a:effectLst/>
                  <a:latin typeface="Arial" panose="020B0604020202020204" pitchFamily="34" charset="0"/>
                  <a:cs typeface="Arial" panose="020B0604020202020204" pitchFamily="34" charset="0"/>
                </a:rPr>
                <a:t>n230_1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rgbClr val="4EA72E"/>
                  </a:solidFill>
                  <a:effectLst/>
                  <a:latin typeface="Arial" panose="020B0604020202020204" pitchFamily="34" charset="0"/>
                  <a:cs typeface="Arial" panose="020B0604020202020204" pitchFamily="34" charset="0"/>
                </a:rPr>
                <a:t>S167_1</a:t>
              </a:r>
              <a:r>
                <a:rPr lang="en-GB" sz="1200" dirty="0">
                  <a:latin typeface="Arial" panose="020B0604020202020204" pitchFamily="34" charset="0"/>
                  <a:cs typeface="Arial" panose="020B0604020202020204" pitchFamily="34" charset="0"/>
                </a:rPr>
                <a:t> </a:t>
              </a:r>
            </a:p>
          </p:txBody>
        </p:sp>
        <p:sp>
          <p:nvSpPr>
            <p:cNvPr id="20" name="TextBox 19">
              <a:extLst>
                <a:ext uri="{FF2B5EF4-FFF2-40B4-BE49-F238E27FC236}">
                  <a16:creationId xmlns:a16="http://schemas.microsoft.com/office/drawing/2014/main" id="{F321CA51-81A4-3504-6906-120E9695774A}"/>
                </a:ext>
              </a:extLst>
            </p:cNvPr>
            <p:cNvSpPr txBox="1"/>
            <p:nvPr/>
          </p:nvSpPr>
          <p:spPr>
            <a:xfrm>
              <a:off x="-20321" y="8393282"/>
              <a:ext cx="6807201" cy="276999"/>
            </a:xfrm>
            <a:prstGeom prst="rect">
              <a:avLst/>
            </a:prstGeom>
            <a:noFill/>
          </p:spPr>
          <p:txBody>
            <a:bodyPr wrap="square">
              <a:spAutoFit/>
            </a:bodyPr>
            <a:lstStyle/>
            <a:p>
              <a:r>
                <a:rPr lang="en-GB" sz="1200" i="1" dirty="0">
                  <a:latin typeface="Arial" panose="020B0604020202020204" pitchFamily="34" charset="0"/>
                  <a:cs typeface="Arial" panose="020B0604020202020204" pitchFamily="34" charset="0"/>
                </a:rPr>
                <a:t>NB: The same peptide can have multiple peptidoforms IDs based on PTM combinations present</a:t>
              </a:r>
            </a:p>
          </p:txBody>
        </p:sp>
        <p:sp>
          <p:nvSpPr>
            <p:cNvPr id="21" name="Rectangle 20">
              <a:extLst>
                <a:ext uri="{FF2B5EF4-FFF2-40B4-BE49-F238E27FC236}">
                  <a16:creationId xmlns:a16="http://schemas.microsoft.com/office/drawing/2014/main" id="{6802AB5B-554D-8DFC-1790-860B6201BA59}"/>
                </a:ext>
              </a:extLst>
            </p:cNvPr>
            <p:cNvSpPr/>
            <p:nvPr/>
          </p:nvSpPr>
          <p:spPr>
            <a:xfrm>
              <a:off x="69948" y="8099423"/>
              <a:ext cx="4800640" cy="30303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grpSp>
      <p:sp>
        <p:nvSpPr>
          <p:cNvPr id="24" name="Rectangle: Rounded Corners 23">
            <a:extLst>
              <a:ext uri="{FF2B5EF4-FFF2-40B4-BE49-F238E27FC236}">
                <a16:creationId xmlns:a16="http://schemas.microsoft.com/office/drawing/2014/main" id="{4986DDAD-6FB2-2FB6-D2E5-F9D203D00674}"/>
              </a:ext>
            </a:extLst>
          </p:cNvPr>
          <p:cNvSpPr/>
          <p:nvPr/>
        </p:nvSpPr>
        <p:spPr>
          <a:xfrm>
            <a:off x="171548" y="3588006"/>
            <a:ext cx="1824891" cy="841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Filtering: </a:t>
            </a:r>
          </a:p>
          <a:p>
            <a:pPr algn="ctr"/>
            <a:r>
              <a:rPr lang="en-GB" sz="1200" dirty="0">
                <a:solidFill>
                  <a:schemeClr val="tx1"/>
                </a:solidFill>
                <a:latin typeface="Arial" panose="020B0604020202020204" pitchFamily="34" charset="0"/>
                <a:cs typeface="Arial" panose="020B0604020202020204" pitchFamily="34" charset="0"/>
              </a:rPr>
              <a:t>90+ PSMs</a:t>
            </a:r>
          </a:p>
          <a:p>
            <a:pPr algn="ctr"/>
            <a:r>
              <a:rPr lang="en-GB" sz="1200" dirty="0">
                <a:solidFill>
                  <a:schemeClr val="tx1"/>
                </a:solidFill>
                <a:latin typeface="Arial" panose="020B0604020202020204" pitchFamily="34" charset="0"/>
                <a:cs typeface="Arial" panose="020B0604020202020204" pitchFamily="34" charset="0"/>
              </a:rPr>
              <a:t>AND</a:t>
            </a:r>
          </a:p>
          <a:p>
            <a:pPr algn="ctr"/>
            <a:r>
              <a:rPr lang="en-GB" sz="1200" dirty="0">
                <a:solidFill>
                  <a:schemeClr val="tx1"/>
                </a:solidFill>
                <a:latin typeface="Arial" panose="020B0604020202020204" pitchFamily="34" charset="0"/>
                <a:cs typeface="Arial" panose="020B0604020202020204" pitchFamily="34" charset="0"/>
              </a:rPr>
              <a:t>3+ experiments </a:t>
            </a:r>
          </a:p>
        </p:txBody>
      </p:sp>
      <p:sp>
        <p:nvSpPr>
          <p:cNvPr id="25" name="Rectangle: Rounded Corners 24">
            <a:extLst>
              <a:ext uri="{FF2B5EF4-FFF2-40B4-BE49-F238E27FC236}">
                <a16:creationId xmlns:a16="http://schemas.microsoft.com/office/drawing/2014/main" id="{641124B3-1AE7-1172-ED91-B0AC0EB4AC4A}"/>
              </a:ext>
            </a:extLst>
          </p:cNvPr>
          <p:cNvSpPr/>
          <p:nvPr/>
        </p:nvSpPr>
        <p:spPr>
          <a:xfrm>
            <a:off x="171547" y="4518074"/>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GMM model fitting and selection</a:t>
            </a:r>
          </a:p>
        </p:txBody>
      </p:sp>
      <p:sp>
        <p:nvSpPr>
          <p:cNvPr id="27" name="Rectangle: Rounded Corners 26">
            <a:extLst>
              <a:ext uri="{FF2B5EF4-FFF2-40B4-BE49-F238E27FC236}">
                <a16:creationId xmlns:a16="http://schemas.microsoft.com/office/drawing/2014/main" id="{C722D79D-5D80-96AD-69B3-5D2CCAF177CD}"/>
              </a:ext>
            </a:extLst>
          </p:cNvPr>
          <p:cNvSpPr/>
          <p:nvPr/>
        </p:nvSpPr>
        <p:spPr>
          <a:xfrm>
            <a:off x="171547" y="5201482"/>
            <a:ext cx="1824891" cy="78364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AUC calculation and thresholding: peptidoforms assigned to m/z bins</a:t>
            </a:r>
          </a:p>
        </p:txBody>
      </p:sp>
      <p:sp>
        <p:nvSpPr>
          <p:cNvPr id="28" name="Rectangle: Rounded Corners 27">
            <a:extLst>
              <a:ext uri="{FF2B5EF4-FFF2-40B4-BE49-F238E27FC236}">
                <a16:creationId xmlns:a16="http://schemas.microsoft.com/office/drawing/2014/main" id="{ADFAFB92-6A36-89F7-C59E-C40A15D1F1C7}"/>
              </a:ext>
            </a:extLst>
          </p:cNvPr>
          <p:cNvSpPr/>
          <p:nvPr/>
        </p:nvSpPr>
        <p:spPr>
          <a:xfrm>
            <a:off x="171547" y="6094567"/>
            <a:ext cx="6389273" cy="10857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Bin enrichment analyses: </a:t>
            </a:r>
          </a:p>
          <a:p>
            <a:pPr algn="ctr"/>
            <a:r>
              <a:rPr lang="en-GB" sz="1200" dirty="0">
                <a:solidFill>
                  <a:schemeClr val="tx1"/>
                </a:solidFill>
                <a:latin typeface="Arial" panose="020B0604020202020204" pitchFamily="34" charset="0"/>
                <a:cs typeface="Arial" panose="020B0604020202020204" pitchFamily="34" charset="0"/>
              </a:rPr>
              <a:t>Chi squared (e.g. # instrument contributions by bin)</a:t>
            </a:r>
          </a:p>
          <a:p>
            <a:pPr algn="ctr"/>
            <a:r>
              <a:rPr lang="en-GB" sz="1200" dirty="0">
                <a:solidFill>
                  <a:schemeClr val="tx1"/>
                </a:solidFill>
                <a:latin typeface="Arial" panose="020B0604020202020204" pitchFamily="34" charset="0"/>
                <a:cs typeface="Arial" panose="020B0604020202020204" pitchFamily="34" charset="0"/>
              </a:rPr>
              <a:t>GO enrichment (small numbers of proteins)</a:t>
            </a:r>
          </a:p>
          <a:p>
            <a:pPr algn="ctr"/>
            <a:r>
              <a:rPr lang="en-GB" sz="1200" dirty="0">
                <a:solidFill>
                  <a:schemeClr val="tx1"/>
                </a:solidFill>
                <a:latin typeface="Arial" panose="020B0604020202020204" pitchFamily="34" charset="0"/>
                <a:cs typeface="Arial" panose="020B0604020202020204" pitchFamily="34" charset="0"/>
              </a:rPr>
              <a:t>KEGG pathways (nothing really stands out but should report)</a:t>
            </a:r>
          </a:p>
          <a:p>
            <a:pPr algn="ctr"/>
            <a:r>
              <a:rPr lang="en-GB" sz="1200" dirty="0">
                <a:solidFill>
                  <a:schemeClr val="tx1"/>
                </a:solidFill>
                <a:latin typeface="Arial" panose="020B0604020202020204" pitchFamily="34" charset="0"/>
                <a:cs typeface="Arial" panose="020B0604020202020204" pitchFamily="34" charset="0"/>
              </a:rPr>
              <a:t>Custom term mapping and enrichment (</a:t>
            </a:r>
            <a:r>
              <a:rPr lang="en-GB" sz="1200" dirty="0" err="1">
                <a:solidFill>
                  <a:schemeClr val="tx1"/>
                </a:solidFill>
                <a:latin typeface="Arial" panose="020B0604020202020204" pitchFamily="34" charset="0"/>
                <a:cs typeface="Arial" panose="020B0604020202020204" pitchFamily="34" charset="0"/>
              </a:rPr>
              <a:t>known_sY</a:t>
            </a:r>
            <a:r>
              <a:rPr lang="en-GB" sz="1200" dirty="0">
                <a:solidFill>
                  <a:schemeClr val="tx1"/>
                </a:solidFill>
                <a:latin typeface="Arial" panose="020B0604020202020204" pitchFamily="34" charset="0"/>
                <a:cs typeface="Arial" panose="020B0604020202020204" pitchFamily="34" charset="0"/>
              </a:rPr>
              <a:t>, secreted, transmembrane, Golgi)</a:t>
            </a:r>
          </a:p>
        </p:txBody>
      </p:sp>
      <p:sp>
        <p:nvSpPr>
          <p:cNvPr id="29" name="TextBox 28">
            <a:extLst>
              <a:ext uri="{FF2B5EF4-FFF2-40B4-BE49-F238E27FC236}">
                <a16:creationId xmlns:a16="http://schemas.microsoft.com/office/drawing/2014/main" id="{A6F8D387-B3B8-56C4-534C-119067717D13}"/>
              </a:ext>
            </a:extLst>
          </p:cNvPr>
          <p:cNvSpPr txBox="1"/>
          <p:nvPr/>
        </p:nvSpPr>
        <p:spPr>
          <a:xfrm>
            <a:off x="3627741" y="2156674"/>
            <a:ext cx="2316480" cy="2585323"/>
          </a:xfrm>
          <a:prstGeom prst="rect">
            <a:avLst/>
          </a:prstGeom>
          <a:noFill/>
        </p:spPr>
        <p:txBody>
          <a:bodyPr wrap="square" rtlCol="0">
            <a:spAutoFit/>
          </a:bodyPr>
          <a:lstStyle/>
          <a:p>
            <a:r>
              <a:rPr lang="en-GB" dirty="0"/>
              <a:t>To do: include number of peptidoforms remaining at each step and arrange in a nicer way; show mini figure snapshots to illustrate analyses; this is a methods fig.</a:t>
            </a:r>
          </a:p>
        </p:txBody>
      </p:sp>
    </p:spTree>
    <p:extLst>
      <p:ext uri="{BB962C8B-B14F-4D97-AF65-F5344CB8AC3E}">
        <p14:creationId xmlns:p14="http://schemas.microsoft.com/office/powerpoint/2010/main" val="143601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B5DF0D-16DB-DAC9-C259-4899839C3D1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B9B2425-123B-7CA7-385B-4F743C11660A}"/>
              </a:ext>
            </a:extLst>
          </p:cNvPr>
          <p:cNvSpPr/>
          <p:nvPr/>
        </p:nvSpPr>
        <p:spPr>
          <a:xfrm>
            <a:off x="60767" y="742687"/>
            <a:ext cx="6688178" cy="937980"/>
          </a:xfrm>
          <a:prstGeom prst="rect">
            <a:avLst/>
          </a:prstGeom>
          <a:noFill/>
          <a:ln w="381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Tyrosine-containing</a:t>
            </a:r>
            <a:r>
              <a:rPr lang="en-GB" sz="1125" b="1" dirty="0">
                <a:solidFill>
                  <a:schemeClr val="tx1"/>
                </a:solidFill>
                <a:latin typeface="Arial" panose="020B0604020202020204" pitchFamily="34" charset="0"/>
                <a:cs typeface="Arial" panose="020B0604020202020204" pitchFamily="34" charset="0"/>
              </a:rPr>
              <a:t> phosphorylated peptidoforms</a:t>
            </a:r>
          </a:p>
          <a:p>
            <a:pPr algn="ctr"/>
            <a:r>
              <a:rPr lang="en-GB" sz="1575" b="1" dirty="0">
                <a:solidFill>
                  <a:schemeClr val="tx1"/>
                </a:solidFill>
                <a:latin typeface="Arial" panose="020B0604020202020204" pitchFamily="34" charset="0"/>
                <a:cs typeface="Arial" panose="020B0604020202020204" pitchFamily="34" charset="0"/>
              </a:rPr>
              <a:t>(not </a:t>
            </a:r>
            <a:r>
              <a:rPr lang="en-GB" sz="1575" b="1" dirty="0" err="1">
                <a:solidFill>
                  <a:schemeClr val="tx1"/>
                </a:solidFill>
                <a:latin typeface="Arial" panose="020B0604020202020204" pitchFamily="34" charset="0"/>
                <a:cs typeface="Arial" panose="020B0604020202020204" pitchFamily="34" charset="0"/>
              </a:rPr>
              <a:t>pY</a:t>
            </a:r>
            <a:r>
              <a:rPr lang="en-GB" sz="1575" b="1" dirty="0">
                <a:solidFill>
                  <a:schemeClr val="tx1"/>
                </a:solidFill>
                <a:latin typeface="Arial" panose="020B0604020202020204" pitchFamily="34" charset="0"/>
                <a:cs typeface="Arial" panose="020B0604020202020204" pitchFamily="34" charset="0"/>
              </a:rPr>
              <a:t>): </a:t>
            </a:r>
            <a:r>
              <a:rPr lang="en-GB" sz="1125" b="1" dirty="0">
                <a:solidFill>
                  <a:schemeClr val="tx1"/>
                </a:solidFill>
                <a:latin typeface="Arial" panose="020B0604020202020204" pitchFamily="34" charset="0"/>
                <a:cs typeface="Arial" panose="020B0604020202020204" pitchFamily="34" charset="0"/>
              </a:rPr>
              <a:t>some PTMs might be mis-assigned to incorrect amino acid and we’ve not done FDR thresholding on this (</a:t>
            </a:r>
            <a:r>
              <a:rPr lang="en-GB" sz="1125" dirty="0">
                <a:solidFill>
                  <a:schemeClr val="tx1"/>
                </a:solidFill>
                <a:latin typeface="Arial" panose="020B0604020202020204" pitchFamily="34" charset="0"/>
                <a:cs typeface="Arial" panose="020B0604020202020204" pitchFamily="34" charset="0"/>
              </a:rPr>
              <a:t>don’t fully understand assignment but it’s based on PTM prophet; Andy advised to go with Y-containing </a:t>
            </a:r>
            <a:r>
              <a:rPr lang="en-GB" sz="1125" b="1" dirty="0">
                <a:solidFill>
                  <a:schemeClr val="tx1"/>
                </a:solidFill>
                <a:latin typeface="Arial" panose="020B0604020202020204" pitchFamily="34" charset="0"/>
                <a:cs typeface="Arial" panose="020B0604020202020204" pitchFamily="34" charset="0"/>
              </a:rPr>
              <a:t>) </a:t>
            </a:r>
            <a:endParaRPr lang="en-GB" sz="45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77C9530-2CB1-2AF0-560E-4066A93051C2}"/>
              </a:ext>
            </a:extLst>
          </p:cNvPr>
          <p:cNvSpPr/>
          <p:nvPr/>
        </p:nvSpPr>
        <p:spPr>
          <a:xfrm>
            <a:off x="2343331" y="1807084"/>
            <a:ext cx="2171339" cy="93798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DECOY Foreground:</a:t>
            </a:r>
          </a:p>
          <a:p>
            <a:pPr algn="ctr"/>
            <a:r>
              <a:rPr lang="en-GB" sz="1575" b="1" dirty="0">
                <a:solidFill>
                  <a:schemeClr val="tx1"/>
                </a:solidFill>
                <a:latin typeface="Arial" panose="020B0604020202020204" pitchFamily="34" charset="0"/>
                <a:cs typeface="Arial" panose="020B0604020202020204" pitchFamily="34" charset="0"/>
              </a:rPr>
              <a:t>Y-containing in </a:t>
            </a:r>
          </a:p>
          <a:p>
            <a:pPr algn="ctr"/>
            <a:r>
              <a:rPr lang="en-GB" sz="1575" b="1" dirty="0">
                <a:solidFill>
                  <a:schemeClr val="tx1"/>
                </a:solidFill>
                <a:latin typeface="Arial" panose="020B0604020202020204" pitchFamily="34" charset="0"/>
                <a:cs typeface="Arial" panose="020B0604020202020204" pitchFamily="34" charset="0"/>
              </a:rPr>
              <a:t>DECOY Bin(s)</a:t>
            </a:r>
            <a:endParaRPr lang="en-GB" sz="1125" b="1"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14BF69B-4F5D-A2EA-C9C6-31300407D0A5}"/>
              </a:ext>
            </a:extLst>
          </p:cNvPr>
          <p:cNvSpPr/>
          <p:nvPr/>
        </p:nvSpPr>
        <p:spPr>
          <a:xfrm>
            <a:off x="60767" y="1807084"/>
            <a:ext cx="2171339" cy="937980"/>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Foreground:</a:t>
            </a:r>
          </a:p>
          <a:p>
            <a:pPr algn="ctr"/>
            <a:r>
              <a:rPr lang="en-GB" sz="1575" b="1" dirty="0">
                <a:solidFill>
                  <a:schemeClr val="tx1"/>
                </a:solidFill>
                <a:latin typeface="Arial" panose="020B0604020202020204" pitchFamily="34" charset="0"/>
                <a:cs typeface="Arial" panose="020B0604020202020204" pitchFamily="34" charset="0"/>
              </a:rPr>
              <a:t>Y-containing in </a:t>
            </a:r>
          </a:p>
          <a:p>
            <a:pPr algn="ctr"/>
            <a:r>
              <a:rPr lang="en-GB" sz="1575" b="1" dirty="0">
                <a:solidFill>
                  <a:schemeClr val="tx1"/>
                </a:solidFill>
                <a:latin typeface="Arial" panose="020B0604020202020204" pitchFamily="34" charset="0"/>
                <a:cs typeface="Arial" panose="020B0604020202020204" pitchFamily="34" charset="0"/>
              </a:rPr>
              <a:t>Bin of interest</a:t>
            </a:r>
            <a:endParaRPr lang="en-GB" sz="1125"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DED7CAA-FF73-353C-116B-ED3F5E875DDB}"/>
              </a:ext>
            </a:extLst>
          </p:cNvPr>
          <p:cNvSpPr/>
          <p:nvPr/>
        </p:nvSpPr>
        <p:spPr>
          <a:xfrm>
            <a:off x="4577606" y="1807084"/>
            <a:ext cx="2171339" cy="93798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Background:</a:t>
            </a:r>
          </a:p>
          <a:p>
            <a:pPr algn="ctr"/>
            <a:r>
              <a:rPr lang="en-GB" sz="1575" b="1" dirty="0">
                <a:solidFill>
                  <a:schemeClr val="tx1"/>
                </a:solidFill>
                <a:latin typeface="Arial" panose="020B0604020202020204" pitchFamily="34" charset="0"/>
                <a:cs typeface="Arial" panose="020B0604020202020204" pitchFamily="34" charset="0"/>
              </a:rPr>
              <a:t>Y-containing in </a:t>
            </a:r>
          </a:p>
          <a:p>
            <a:pPr algn="ctr"/>
            <a:r>
              <a:rPr lang="en-GB" sz="1575" b="1" dirty="0">
                <a:solidFill>
                  <a:schemeClr val="tx1"/>
                </a:solidFill>
                <a:latin typeface="Arial" panose="020B0604020202020204" pitchFamily="34" charset="0"/>
                <a:cs typeface="Arial" panose="020B0604020202020204" pitchFamily="34" charset="0"/>
              </a:rPr>
              <a:t>all bins</a:t>
            </a:r>
            <a:endParaRPr lang="en-GB" sz="1125" b="1" dirty="0">
              <a:solidFill>
                <a:schemeClr val="tx1"/>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20F845B9-3480-744B-B1A2-4B9E45967726}"/>
              </a:ext>
            </a:extLst>
          </p:cNvPr>
          <p:cNvCxnSpPr>
            <a:cxnSpLocks/>
          </p:cNvCxnSpPr>
          <p:nvPr/>
        </p:nvCxnSpPr>
        <p:spPr>
          <a:xfrm>
            <a:off x="3429000" y="2852603"/>
            <a:ext cx="0" cy="397156"/>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A3A790B-25AC-0B55-CAA4-7765B8480C94}"/>
              </a:ext>
            </a:extLst>
          </p:cNvPr>
          <p:cNvSpPr/>
          <p:nvPr/>
        </p:nvSpPr>
        <p:spPr>
          <a:xfrm>
            <a:off x="60767" y="3086990"/>
            <a:ext cx="6688176" cy="937980"/>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Only include peptidoforms with assigned protein IDs that are part of </a:t>
            </a:r>
            <a:r>
              <a:rPr lang="en-GB" sz="1575" b="1" dirty="0" err="1">
                <a:solidFill>
                  <a:schemeClr val="tx1"/>
                </a:solidFill>
                <a:latin typeface="Arial" panose="020B0604020202020204" pitchFamily="34" charset="0"/>
                <a:cs typeface="Arial" panose="020B0604020202020204" pitchFamily="34" charset="0"/>
              </a:rPr>
              <a:t>SwissProt</a:t>
            </a:r>
            <a:r>
              <a:rPr lang="en-GB" sz="1575" b="1" dirty="0">
                <a:solidFill>
                  <a:schemeClr val="tx1"/>
                </a:solidFill>
                <a:latin typeface="Arial" panose="020B0604020202020204" pitchFamily="34" charset="0"/>
                <a:cs typeface="Arial" panose="020B0604020202020204" pitchFamily="34" charset="0"/>
              </a:rPr>
              <a:t> (reviewed human proteome, ~20,000 proteins)</a:t>
            </a:r>
          </a:p>
        </p:txBody>
      </p:sp>
      <p:sp>
        <p:nvSpPr>
          <p:cNvPr id="2" name="Title 1">
            <a:extLst>
              <a:ext uri="{FF2B5EF4-FFF2-40B4-BE49-F238E27FC236}">
                <a16:creationId xmlns:a16="http://schemas.microsoft.com/office/drawing/2014/main" id="{656AA54C-3C37-BAC8-B9D5-8BC4B6281263}"/>
              </a:ext>
            </a:extLst>
          </p:cNvPr>
          <p:cNvSpPr txBox="1">
            <a:spLocks/>
          </p:cNvSpPr>
          <p:nvPr/>
        </p:nvSpPr>
        <p:spPr>
          <a:xfrm>
            <a:off x="0" y="0"/>
            <a:ext cx="6819603"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25" b="1" dirty="0">
                <a:latin typeface="Arial" panose="020B0604020202020204" pitchFamily="34" charset="0"/>
                <a:cs typeface="Arial" panose="020B0604020202020204" pitchFamily="34" charset="0"/>
              </a:rPr>
              <a:t>Pathway enrichment - filtering</a:t>
            </a:r>
          </a:p>
        </p:txBody>
      </p:sp>
    </p:spTree>
    <p:extLst>
      <p:ext uri="{BB962C8B-B14F-4D97-AF65-F5344CB8AC3E}">
        <p14:creationId xmlns:p14="http://schemas.microsoft.com/office/powerpoint/2010/main" val="24806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18393-290B-9988-E19D-E734521967BA}"/>
              </a:ext>
            </a:extLst>
          </p:cNvPr>
          <p:cNvSpPr txBox="1"/>
          <p:nvPr/>
        </p:nvSpPr>
        <p:spPr>
          <a:xfrm>
            <a:off x="26948" y="4677036"/>
            <a:ext cx="6831052" cy="489364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3. GO and KEGG Enrichment Analyses: Bin of interest versus Decoy bins</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No significantly enriched terms (</a:t>
            </a:r>
            <a:r>
              <a:rPr lang="en-GB" sz="1200" b="1" dirty="0" err="1">
                <a:latin typeface="Arial" panose="020B0604020202020204" pitchFamily="34" charset="0"/>
                <a:cs typeface="Arial" panose="020B0604020202020204" pitchFamily="34" charset="0"/>
              </a:rPr>
              <a:t>padj</a:t>
            </a:r>
            <a:r>
              <a:rPr lang="en-GB" sz="1200" b="1" dirty="0">
                <a:latin typeface="Arial" panose="020B0604020202020204" pitchFamily="34" charset="0"/>
                <a:cs typeface="Arial" panose="020B0604020202020204" pitchFamily="34" charset="0"/>
              </a:rPr>
              <a:t>&lt;0.05) in bin of interest</a:t>
            </a:r>
          </a:p>
          <a:p>
            <a:pPr marL="171450" indent="-171450">
              <a:buFontTx/>
              <a:buChar char="-"/>
            </a:pPr>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 bin to the left – ECM and </a:t>
            </a:r>
            <a:r>
              <a:rPr lang="en-GB" sz="1200" b="1" dirty="0" err="1">
                <a:latin typeface="Arial" panose="020B0604020202020204" pitchFamily="34" charset="0"/>
                <a:cs typeface="Arial" panose="020B0604020202020204" pitchFamily="34" charset="0"/>
              </a:rPr>
              <a:t>golgi</a:t>
            </a:r>
            <a:r>
              <a:rPr lang="en-GB" sz="1200" b="1" dirty="0">
                <a:latin typeface="Arial" panose="020B0604020202020204" pitchFamily="34" charset="0"/>
                <a:cs typeface="Arial" panose="020B0604020202020204" pitchFamily="34" charset="0"/>
              </a:rPr>
              <a:t>-related CC terms significant, but small counts (2-4 proteins)</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DECOY1 – multiple significant terms across the board; MF: binding, </a:t>
            </a:r>
            <a:r>
              <a:rPr lang="en-GB" sz="1200" b="1" dirty="0" err="1">
                <a:latin typeface="Arial" panose="020B0604020202020204" pitchFamily="34" charset="0"/>
                <a:cs typeface="Arial" panose="020B0604020202020204" pitchFamily="34" charset="0"/>
              </a:rPr>
              <a:t>esp</a:t>
            </a:r>
            <a:r>
              <a:rPr lang="en-GB" sz="1200" b="1" dirty="0">
                <a:latin typeface="Arial" panose="020B0604020202020204" pitchFamily="34" charset="0"/>
                <a:cs typeface="Arial" panose="020B0604020202020204" pitchFamily="34" charset="0"/>
              </a:rPr>
              <a:t> RNA binding; BP – fewer significant terms, mostly linked to regulation of RNA and mRNA splicing and processing; CC – once again </a:t>
            </a:r>
            <a:r>
              <a:rPr lang="en-GB" sz="1200" b="1" dirty="0" err="1">
                <a:latin typeface="Arial" panose="020B0604020202020204" pitchFamily="34" charset="0"/>
                <a:cs typeface="Arial" panose="020B0604020202020204" pitchFamily="34" charset="0"/>
              </a:rPr>
              <a:t>spliceosomal</a:t>
            </a:r>
            <a:r>
              <a:rPr lang="en-GB" sz="1200" b="1" dirty="0">
                <a:latin typeface="Arial" panose="020B0604020202020204" pitchFamily="34" charset="0"/>
                <a:cs typeface="Arial" panose="020B0604020202020204" pitchFamily="34" charset="0"/>
              </a:rPr>
              <a:t> complex/RNA complex; </a:t>
            </a:r>
          </a:p>
          <a:p>
            <a:r>
              <a:rPr lang="en-GB" sz="1200" b="1" dirty="0">
                <a:latin typeface="Arial" panose="020B0604020202020204" pitchFamily="34" charset="0"/>
                <a:cs typeface="Arial" panose="020B0604020202020204" pitchFamily="34" charset="0"/>
              </a:rPr>
              <a:t>KEGG – spliceosome (but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not significant)</a:t>
            </a:r>
          </a:p>
          <a:p>
            <a:r>
              <a:rPr lang="en-GB" sz="1200" b="1" dirty="0">
                <a:latin typeface="Arial" panose="020B0604020202020204" pitchFamily="34" charset="0"/>
                <a:cs typeface="Arial" panose="020B0604020202020204" pitchFamily="34" charset="0"/>
              </a:rPr>
              <a:t> </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DECOY2 – once again RNA-related terms but not the same as DECOY1 – MF: RNA binding – close to significant; </a:t>
            </a:r>
          </a:p>
          <a:p>
            <a:r>
              <a:rPr lang="en-GB" sz="1200" b="1" dirty="0">
                <a:latin typeface="Arial" panose="020B0604020202020204" pitchFamily="34" charset="0"/>
                <a:cs typeface="Arial" panose="020B0604020202020204" pitchFamily="34" charset="0"/>
              </a:rPr>
              <a:t>BP and CC are not significant.</a:t>
            </a:r>
          </a:p>
          <a:p>
            <a:r>
              <a:rPr lang="en-GB" sz="1200" b="1" dirty="0">
                <a:latin typeface="Arial" panose="020B0604020202020204" pitchFamily="34" charset="0"/>
                <a:cs typeface="Arial" panose="020B0604020202020204" pitchFamily="34" charset="0"/>
              </a:rPr>
              <a:t>BP:  positive regulation of RNA metabolic processes stands out together with neg regulation of translation; CC – intracellular protein-containing complex; KEGG – too few counts; </a:t>
            </a:r>
            <a:r>
              <a:rPr lang="en-GB" sz="1200" b="1" dirty="0" err="1">
                <a:latin typeface="Arial" panose="020B0604020202020204" pitchFamily="34" charset="0"/>
                <a:cs typeface="Arial" panose="020B0604020202020204" pitchFamily="34" charset="0"/>
              </a:rPr>
              <a:t>insuling</a:t>
            </a:r>
            <a:r>
              <a:rPr lang="en-GB" sz="1200" b="1" dirty="0">
                <a:latin typeface="Arial" panose="020B0604020202020204" pitchFamily="34" charset="0"/>
                <a:cs typeface="Arial" panose="020B0604020202020204" pitchFamily="34" charset="0"/>
              </a:rPr>
              <a:t> signalling most counts but less significant (no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significant hits anyway)</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DECOY3</a:t>
            </a:r>
          </a:p>
          <a:p>
            <a:r>
              <a:rPr lang="en-GB" sz="1200" b="1" dirty="0">
                <a:latin typeface="Arial" panose="020B0604020202020204" pitchFamily="34" charset="0"/>
                <a:cs typeface="Arial" panose="020B0604020202020204" pitchFamily="34" charset="0"/>
              </a:rPr>
              <a:t>MF: RNA binding; </a:t>
            </a:r>
          </a:p>
          <a:p>
            <a:r>
              <a:rPr lang="en-GB" sz="1200" b="1" dirty="0">
                <a:latin typeface="Arial" panose="020B0604020202020204" pitchFamily="34" charset="0"/>
                <a:cs typeface="Arial" panose="020B0604020202020204" pitchFamily="34" charset="0"/>
              </a:rPr>
              <a:t>BP – close to sig – post transcriptional regulation of RNA expression</a:t>
            </a:r>
          </a:p>
          <a:p>
            <a:r>
              <a:rPr lang="en-GB" sz="1200" b="1" dirty="0">
                <a:latin typeface="Arial" panose="020B0604020202020204" pitchFamily="34" charset="0"/>
                <a:cs typeface="Arial" panose="020B0604020202020204" pitchFamily="34" charset="0"/>
              </a:rPr>
              <a:t>CC: not significant, top term is ribonucleoprotein complex</a:t>
            </a:r>
          </a:p>
          <a:p>
            <a:r>
              <a:rPr lang="en-GB" sz="1200" b="1" dirty="0">
                <a:latin typeface="Arial" panose="020B0604020202020204" pitchFamily="34" charset="0"/>
                <a:cs typeface="Arial" panose="020B0604020202020204" pitchFamily="34" charset="0"/>
              </a:rPr>
              <a:t>KEGG: no significant; top term is </a:t>
            </a:r>
            <a:r>
              <a:rPr lang="en-GB" sz="1200" dirty="0"/>
              <a:t>Amoebiasis</a:t>
            </a:r>
            <a:r>
              <a:rPr lang="en-GB" sz="1200" b="1" dirty="0">
                <a:latin typeface="Arial" panose="020B0604020202020204" pitchFamily="34" charset="0"/>
                <a:cs typeface="Arial" panose="020B0604020202020204" pitchFamily="34" charset="0"/>
              </a:rPr>
              <a:t> (n = 4 proteins, p&lt;0.01 but </a:t>
            </a:r>
            <a:r>
              <a:rPr lang="en-GB" sz="1200" b="1" dirty="0" err="1">
                <a:latin typeface="Arial" panose="020B0604020202020204" pitchFamily="34" charset="0"/>
                <a:cs typeface="Arial" panose="020B0604020202020204" pitchFamily="34" charset="0"/>
              </a:rPr>
              <a:t>padj</a:t>
            </a:r>
            <a:r>
              <a:rPr lang="en-GB" sz="1200" b="1" dirty="0">
                <a:latin typeface="Arial" panose="020B0604020202020204" pitchFamily="34" charset="0"/>
                <a:cs typeface="Arial" panose="020B0604020202020204" pitchFamily="34" charset="0"/>
              </a:rPr>
              <a:t> not sign.) </a:t>
            </a:r>
          </a:p>
        </p:txBody>
      </p:sp>
      <p:sp>
        <p:nvSpPr>
          <p:cNvPr id="4" name="TextBox 3">
            <a:extLst>
              <a:ext uri="{FF2B5EF4-FFF2-40B4-BE49-F238E27FC236}">
                <a16:creationId xmlns:a16="http://schemas.microsoft.com/office/drawing/2014/main" id="{D44586E1-DD74-A7E6-43EC-189736BED7C0}"/>
              </a:ext>
            </a:extLst>
          </p:cNvPr>
          <p:cNvSpPr txBox="1"/>
          <p:nvPr/>
        </p:nvSpPr>
        <p:spPr>
          <a:xfrm>
            <a:off x="26948" y="3798313"/>
            <a:ext cx="6831052" cy="369332"/>
          </a:xfrm>
          <a:prstGeom prst="rect">
            <a:avLst/>
          </a:prstGeom>
          <a:noFill/>
        </p:spPr>
        <p:txBody>
          <a:bodyPr wrap="square">
            <a:spAutoFit/>
          </a:bodyPr>
          <a:lstStyle/>
          <a:p>
            <a:endParaRPr lang="en-GB" dirty="0"/>
          </a:p>
        </p:txBody>
      </p:sp>
    </p:spTree>
    <p:extLst>
      <p:ext uri="{BB962C8B-B14F-4D97-AF65-F5344CB8AC3E}">
        <p14:creationId xmlns:p14="http://schemas.microsoft.com/office/powerpoint/2010/main" val="304061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F6FA8D-43CD-A0EB-A34A-659EEAC90765}"/>
              </a:ext>
            </a:extLst>
          </p:cNvPr>
          <p:cNvSpPr txBox="1"/>
          <p:nvPr/>
        </p:nvSpPr>
        <p:spPr>
          <a:xfrm>
            <a:off x="26948" y="2797114"/>
            <a:ext cx="6831052" cy="507831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3. GO and KEGG Enrichment Analyses: Bin of interest versus Decoy bins</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BOI MF integrin binding</a:t>
            </a:r>
          </a:p>
          <a:p>
            <a:r>
              <a:rPr lang="en-GB" sz="1200" b="1" dirty="0">
                <a:latin typeface="Arial" panose="020B0604020202020204" pitchFamily="34" charset="0"/>
                <a:cs typeface="Arial" panose="020B0604020202020204" pitchFamily="34" charset="0"/>
              </a:rPr>
              <a:t>CC and BP – </a:t>
            </a:r>
            <a:r>
              <a:rPr lang="en-GB" sz="1200" b="1" dirty="0" err="1">
                <a:latin typeface="Arial" panose="020B0604020202020204" pitchFamily="34" charset="0"/>
                <a:cs typeface="Arial" panose="020B0604020202020204" pitchFamily="34" charset="0"/>
              </a:rPr>
              <a:t>n.s</a:t>
            </a:r>
            <a:r>
              <a:rPr lang="en-GB" sz="1200" b="1" dirty="0">
                <a:latin typeface="Arial" panose="020B0604020202020204" pitchFamily="34" charset="0"/>
                <a:cs typeface="Arial" panose="020B0604020202020204" pitchFamily="34" charset="0"/>
              </a:rPr>
              <a:t>. (q&gt;0.1)</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 DM: – ECM and </a:t>
            </a:r>
            <a:r>
              <a:rPr lang="en-GB" sz="1200" b="1" dirty="0" err="1">
                <a:latin typeface="Arial" panose="020B0604020202020204" pitchFamily="34" charset="0"/>
                <a:cs typeface="Arial" panose="020B0604020202020204" pitchFamily="34" charset="0"/>
              </a:rPr>
              <a:t>golgi</a:t>
            </a:r>
            <a:r>
              <a:rPr lang="en-GB" sz="1200" b="1" dirty="0">
                <a:latin typeface="Arial" panose="020B0604020202020204" pitchFamily="34" charset="0"/>
                <a:cs typeface="Arial" panose="020B0604020202020204" pitchFamily="34" charset="0"/>
              </a:rPr>
              <a:t>-related CC terms significant, but small counts (2-4 proteins)</a:t>
            </a:r>
          </a:p>
          <a:p>
            <a:endParaRPr lang="en-GB" sz="1200" b="1" dirty="0">
              <a:latin typeface="Arial" panose="020B0604020202020204" pitchFamily="34" charset="0"/>
              <a:cs typeface="Arial" panose="020B0604020202020204" pitchFamily="34" charset="0"/>
            </a:endParaRP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DECOY1 – multiple significant terms across the board; MF: binding, </a:t>
            </a:r>
            <a:r>
              <a:rPr lang="en-GB" sz="1200" b="1" dirty="0" err="1">
                <a:latin typeface="Arial" panose="020B0604020202020204" pitchFamily="34" charset="0"/>
                <a:cs typeface="Arial" panose="020B0604020202020204" pitchFamily="34" charset="0"/>
              </a:rPr>
              <a:t>esp</a:t>
            </a:r>
            <a:r>
              <a:rPr lang="en-GB" sz="1200" b="1" dirty="0">
                <a:latin typeface="Arial" panose="020B0604020202020204" pitchFamily="34" charset="0"/>
                <a:cs typeface="Arial" panose="020B0604020202020204" pitchFamily="34" charset="0"/>
              </a:rPr>
              <a:t> RNA binding; BP – fewer significant terms, mostly linked to regulation of RNA and mRNA splicing and processing; CC – once again </a:t>
            </a:r>
            <a:r>
              <a:rPr lang="en-GB" sz="1200" b="1" dirty="0" err="1">
                <a:latin typeface="Arial" panose="020B0604020202020204" pitchFamily="34" charset="0"/>
                <a:cs typeface="Arial" panose="020B0604020202020204" pitchFamily="34" charset="0"/>
              </a:rPr>
              <a:t>spliceosomal</a:t>
            </a:r>
            <a:r>
              <a:rPr lang="en-GB" sz="1200" b="1" dirty="0">
                <a:latin typeface="Arial" panose="020B0604020202020204" pitchFamily="34" charset="0"/>
                <a:cs typeface="Arial" panose="020B0604020202020204" pitchFamily="34" charset="0"/>
              </a:rPr>
              <a:t> complex/RNA complex; </a:t>
            </a:r>
          </a:p>
          <a:p>
            <a:r>
              <a:rPr lang="en-GB" sz="1200" b="1" dirty="0">
                <a:latin typeface="Arial" panose="020B0604020202020204" pitchFamily="34" charset="0"/>
                <a:cs typeface="Arial" panose="020B0604020202020204" pitchFamily="34" charset="0"/>
              </a:rPr>
              <a:t>KEGG – spliceosome (but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not significant)</a:t>
            </a:r>
          </a:p>
          <a:p>
            <a:r>
              <a:rPr lang="en-GB" sz="1200" b="1" dirty="0">
                <a:latin typeface="Arial" panose="020B0604020202020204" pitchFamily="34" charset="0"/>
                <a:cs typeface="Arial" panose="020B0604020202020204" pitchFamily="34" charset="0"/>
              </a:rPr>
              <a:t> </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DECOY2 – once again RNA-related terms but not the same as DECOY1 – MF: RNA binding – kind of close to significant but not under q 0.1; </a:t>
            </a:r>
          </a:p>
          <a:p>
            <a:r>
              <a:rPr lang="en-GB" sz="1200" b="1" dirty="0">
                <a:latin typeface="Arial" panose="020B0604020202020204" pitchFamily="34" charset="0"/>
                <a:cs typeface="Arial" panose="020B0604020202020204" pitchFamily="34" charset="0"/>
              </a:rPr>
              <a:t>BP and CC are not significant.</a:t>
            </a:r>
          </a:p>
          <a:p>
            <a:r>
              <a:rPr lang="en-GB" sz="1200" b="1" dirty="0">
                <a:latin typeface="Arial" panose="020B0604020202020204" pitchFamily="34" charset="0"/>
                <a:cs typeface="Arial" panose="020B0604020202020204" pitchFamily="34" charset="0"/>
              </a:rPr>
              <a:t>BP:  positive regulation of RNA metabolic processes stands out together with neg regulation of translation; CC – intracellular protein-containing complex; KEGG – too few counts; </a:t>
            </a:r>
            <a:r>
              <a:rPr lang="en-GB" sz="1200" b="1" dirty="0" err="1">
                <a:latin typeface="Arial" panose="020B0604020202020204" pitchFamily="34" charset="0"/>
                <a:cs typeface="Arial" panose="020B0604020202020204" pitchFamily="34" charset="0"/>
              </a:rPr>
              <a:t>insuling</a:t>
            </a:r>
            <a:r>
              <a:rPr lang="en-GB" sz="1200" b="1" dirty="0">
                <a:latin typeface="Arial" panose="020B0604020202020204" pitchFamily="34" charset="0"/>
                <a:cs typeface="Arial" panose="020B0604020202020204" pitchFamily="34" charset="0"/>
              </a:rPr>
              <a:t> signalling most counts but less significant (no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significant hits anyway)</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DECOY3</a:t>
            </a:r>
          </a:p>
          <a:p>
            <a:r>
              <a:rPr lang="en-GB" sz="1200" b="1" dirty="0">
                <a:latin typeface="Arial" panose="020B0604020202020204" pitchFamily="34" charset="0"/>
                <a:cs typeface="Arial" panose="020B0604020202020204" pitchFamily="34" charset="0"/>
              </a:rPr>
              <a:t>MF: RNA binding; </a:t>
            </a:r>
          </a:p>
          <a:p>
            <a:r>
              <a:rPr lang="en-GB" sz="1200" b="1" dirty="0">
                <a:latin typeface="Arial" panose="020B0604020202020204" pitchFamily="34" charset="0"/>
                <a:cs typeface="Arial" panose="020B0604020202020204" pitchFamily="34" charset="0"/>
              </a:rPr>
              <a:t>BP – close to sig – post transcriptional regulation of RNA expression q 0.08</a:t>
            </a:r>
          </a:p>
          <a:p>
            <a:r>
              <a:rPr lang="en-GB" sz="1200" b="1" dirty="0">
                <a:latin typeface="Arial" panose="020B0604020202020204" pitchFamily="34" charset="0"/>
                <a:cs typeface="Arial" panose="020B0604020202020204" pitchFamily="34" charset="0"/>
              </a:rPr>
              <a:t>CC: not significant, top term is ribonucleoprotein complex q ~ 0.1</a:t>
            </a:r>
          </a:p>
          <a:p>
            <a:r>
              <a:rPr lang="en-GB" sz="1200" b="1" dirty="0">
                <a:latin typeface="Arial" panose="020B0604020202020204" pitchFamily="34" charset="0"/>
                <a:cs typeface="Arial" panose="020B0604020202020204" pitchFamily="34" charset="0"/>
              </a:rPr>
              <a:t>KEGG: no significant; top term is </a:t>
            </a:r>
            <a:r>
              <a:rPr lang="en-GB" sz="1200" dirty="0"/>
              <a:t>Amoebiasis</a:t>
            </a:r>
            <a:r>
              <a:rPr lang="en-GB" sz="1200" b="1" dirty="0">
                <a:latin typeface="Arial" panose="020B0604020202020204" pitchFamily="34" charset="0"/>
                <a:cs typeface="Arial" panose="020B0604020202020204" pitchFamily="34" charset="0"/>
              </a:rPr>
              <a:t> (n = 4 proteins, p&lt;0.01 but </a:t>
            </a:r>
            <a:r>
              <a:rPr lang="en-GB" sz="1200" b="1" dirty="0" err="1">
                <a:latin typeface="Arial" panose="020B0604020202020204" pitchFamily="34" charset="0"/>
                <a:cs typeface="Arial" panose="020B0604020202020204" pitchFamily="34" charset="0"/>
              </a:rPr>
              <a:t>padj</a:t>
            </a:r>
            <a:r>
              <a:rPr lang="en-GB" sz="1200" b="1" dirty="0">
                <a:latin typeface="Arial" panose="020B0604020202020204" pitchFamily="34" charset="0"/>
                <a:cs typeface="Arial" panose="020B0604020202020204" pitchFamily="34" charset="0"/>
              </a:rPr>
              <a:t> not sign.) </a:t>
            </a:r>
          </a:p>
        </p:txBody>
      </p:sp>
    </p:spTree>
    <p:extLst>
      <p:ext uri="{BB962C8B-B14F-4D97-AF65-F5344CB8AC3E}">
        <p14:creationId xmlns:p14="http://schemas.microsoft.com/office/powerpoint/2010/main" val="326462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DB5DFC-C3D0-81CB-415E-D747DEF6694F}"/>
              </a:ext>
            </a:extLst>
          </p:cNvPr>
          <p:cNvSpPr txBox="1"/>
          <p:nvPr/>
        </p:nvSpPr>
        <p:spPr>
          <a:xfrm>
            <a:off x="-44956" y="4545214"/>
            <a:ext cx="6858000"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Peptidoform distributions by bin </a:t>
            </a:r>
          </a:p>
        </p:txBody>
      </p:sp>
      <p:sp>
        <p:nvSpPr>
          <p:cNvPr id="20" name="TextBox 19">
            <a:extLst>
              <a:ext uri="{FF2B5EF4-FFF2-40B4-BE49-F238E27FC236}">
                <a16:creationId xmlns:a16="http://schemas.microsoft.com/office/drawing/2014/main" id="{05F0DA2B-EB39-234E-B265-1EC197AC34B2}"/>
              </a:ext>
            </a:extLst>
          </p:cNvPr>
          <p:cNvSpPr txBox="1"/>
          <p:nvPr/>
        </p:nvSpPr>
        <p:spPr>
          <a:xfrm>
            <a:off x="4629945" y="-3332"/>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endParaRPr lang="en-GB" sz="1200" dirty="0"/>
          </a:p>
        </p:txBody>
      </p:sp>
      <p:sp>
        <p:nvSpPr>
          <p:cNvPr id="21" name="TextBox 20">
            <a:extLst>
              <a:ext uri="{FF2B5EF4-FFF2-40B4-BE49-F238E27FC236}">
                <a16:creationId xmlns:a16="http://schemas.microsoft.com/office/drawing/2014/main" id="{3FD203F7-A734-461C-8184-DC92A2CF3700}"/>
              </a:ext>
            </a:extLst>
          </p:cNvPr>
          <p:cNvSpPr txBox="1"/>
          <p:nvPr/>
        </p:nvSpPr>
        <p:spPr>
          <a:xfrm>
            <a:off x="2325901" y="0"/>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2" name="TextBox 21">
            <a:extLst>
              <a:ext uri="{FF2B5EF4-FFF2-40B4-BE49-F238E27FC236}">
                <a16:creationId xmlns:a16="http://schemas.microsoft.com/office/drawing/2014/main" id="{2F43D8D6-517A-517C-1AA3-B90B56DC6360}"/>
              </a:ext>
            </a:extLst>
          </p:cNvPr>
          <p:cNvSpPr txBox="1"/>
          <p:nvPr/>
        </p:nvSpPr>
        <p:spPr>
          <a:xfrm>
            <a:off x="10853" y="-3332"/>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54C3E0CF-EF82-7396-8EAB-BED30681CF26}"/>
              </a:ext>
            </a:extLst>
          </p:cNvPr>
          <p:cNvSpPr txBox="1"/>
          <p:nvPr/>
        </p:nvSpPr>
        <p:spPr>
          <a:xfrm>
            <a:off x="2325901"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E</a:t>
            </a:r>
            <a:endParaRPr lang="en-GB" sz="1200" dirty="0"/>
          </a:p>
        </p:txBody>
      </p:sp>
      <p:sp>
        <p:nvSpPr>
          <p:cNvPr id="26" name="TextBox 25">
            <a:extLst>
              <a:ext uri="{FF2B5EF4-FFF2-40B4-BE49-F238E27FC236}">
                <a16:creationId xmlns:a16="http://schemas.microsoft.com/office/drawing/2014/main" id="{E4201405-4815-1F1D-65FD-9513F2554439}"/>
              </a:ext>
            </a:extLst>
          </p:cNvPr>
          <p:cNvSpPr txBox="1"/>
          <p:nvPr/>
        </p:nvSpPr>
        <p:spPr>
          <a:xfrm>
            <a:off x="10853"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p>
        </p:txBody>
      </p:sp>
      <p:sp>
        <p:nvSpPr>
          <p:cNvPr id="28" name="TextBox 27">
            <a:extLst>
              <a:ext uri="{FF2B5EF4-FFF2-40B4-BE49-F238E27FC236}">
                <a16:creationId xmlns:a16="http://schemas.microsoft.com/office/drawing/2014/main" id="{E99F35FB-C9F0-EBFD-9A90-35F9527E31E5}"/>
              </a:ext>
            </a:extLst>
          </p:cNvPr>
          <p:cNvSpPr txBox="1"/>
          <p:nvPr/>
        </p:nvSpPr>
        <p:spPr>
          <a:xfrm>
            <a:off x="4629945"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F</a:t>
            </a:r>
            <a:endParaRPr lang="en-GB" sz="1200" dirty="0"/>
          </a:p>
        </p:txBody>
      </p:sp>
      <p:pic>
        <p:nvPicPr>
          <p:cNvPr id="56" name="Picture 55" descr="A graph of a bar chart&#10;&#10;Description automatically generated with medium confidence">
            <a:extLst>
              <a:ext uri="{FF2B5EF4-FFF2-40B4-BE49-F238E27FC236}">
                <a16:creationId xmlns:a16="http://schemas.microsoft.com/office/drawing/2014/main" id="{B24E6316-670F-5C40-DB48-A1A4734B4571}"/>
              </a:ext>
            </a:extLst>
          </p:cNvPr>
          <p:cNvPicPr>
            <a:picLocks noChangeAspect="1"/>
          </p:cNvPicPr>
          <p:nvPr/>
        </p:nvPicPr>
        <p:blipFill rotWithShape="1">
          <a:blip r:embed="rId3">
            <a:extLst>
              <a:ext uri="{28A0092B-C50C-407E-A947-70E740481C1C}">
                <a14:useLocalDpi xmlns:a14="http://schemas.microsoft.com/office/drawing/2010/main" val="0"/>
              </a:ext>
            </a:extLst>
          </a:blip>
          <a:srcRect r="14296" b="17348"/>
          <a:stretch/>
        </p:blipFill>
        <p:spPr>
          <a:xfrm>
            <a:off x="2342048" y="217475"/>
            <a:ext cx="2173904" cy="1620000"/>
          </a:xfrm>
          <a:prstGeom prst="rect">
            <a:avLst/>
          </a:prstGeom>
        </p:spPr>
      </p:pic>
      <p:pic>
        <p:nvPicPr>
          <p:cNvPr id="58" name="Picture 57" descr="A graph of different colored bars&#10;&#10;Description automatically generated with medium confidence">
            <a:extLst>
              <a:ext uri="{FF2B5EF4-FFF2-40B4-BE49-F238E27FC236}">
                <a16:creationId xmlns:a16="http://schemas.microsoft.com/office/drawing/2014/main" id="{30721A2F-C1D4-F309-A9CF-2012AB64CC50}"/>
              </a:ext>
            </a:extLst>
          </p:cNvPr>
          <p:cNvPicPr>
            <a:picLocks noChangeAspect="1"/>
          </p:cNvPicPr>
          <p:nvPr/>
        </p:nvPicPr>
        <p:blipFill rotWithShape="1">
          <a:blip r:embed="rId4">
            <a:extLst>
              <a:ext uri="{28A0092B-C50C-407E-A947-70E740481C1C}">
                <a14:useLocalDpi xmlns:a14="http://schemas.microsoft.com/office/drawing/2010/main" val="0"/>
              </a:ext>
            </a:extLst>
          </a:blip>
          <a:srcRect r="14245" b="17583"/>
          <a:stretch/>
        </p:blipFill>
        <p:spPr>
          <a:xfrm>
            <a:off x="1893" y="217475"/>
            <a:ext cx="2181375" cy="1620000"/>
          </a:xfrm>
          <a:prstGeom prst="rect">
            <a:avLst/>
          </a:prstGeom>
        </p:spPr>
      </p:pic>
      <p:pic>
        <p:nvPicPr>
          <p:cNvPr id="60" name="Picture 59" descr="A graph of different colored bars&#10;&#10;Description automatically generated">
            <a:extLst>
              <a:ext uri="{FF2B5EF4-FFF2-40B4-BE49-F238E27FC236}">
                <a16:creationId xmlns:a16="http://schemas.microsoft.com/office/drawing/2014/main" id="{CDA7512A-5485-CF4E-F39A-2F634407B330}"/>
              </a:ext>
            </a:extLst>
          </p:cNvPr>
          <p:cNvPicPr>
            <a:picLocks noChangeAspect="1"/>
          </p:cNvPicPr>
          <p:nvPr/>
        </p:nvPicPr>
        <p:blipFill rotWithShape="1">
          <a:blip r:embed="rId5">
            <a:extLst>
              <a:ext uri="{28A0092B-C50C-407E-A947-70E740481C1C}">
                <a14:useLocalDpi xmlns:a14="http://schemas.microsoft.com/office/drawing/2010/main" val="0"/>
              </a:ext>
            </a:extLst>
          </a:blip>
          <a:srcRect r="14168" b="17171"/>
          <a:stretch/>
        </p:blipFill>
        <p:spPr>
          <a:xfrm>
            <a:off x="4669939" y="217475"/>
            <a:ext cx="2172475" cy="1620000"/>
          </a:xfrm>
          <a:prstGeom prst="rect">
            <a:avLst/>
          </a:prstGeom>
        </p:spPr>
      </p:pic>
      <p:pic>
        <p:nvPicPr>
          <p:cNvPr id="62" name="Picture 61" descr="A graph of a bar chart&#10;&#10;Description automatically generated with medium confidence">
            <a:extLst>
              <a:ext uri="{FF2B5EF4-FFF2-40B4-BE49-F238E27FC236}">
                <a16:creationId xmlns:a16="http://schemas.microsoft.com/office/drawing/2014/main" id="{C4C4C53E-9AA7-9077-68EF-B453C02C9FE2}"/>
              </a:ext>
            </a:extLst>
          </p:cNvPr>
          <p:cNvPicPr>
            <a:picLocks noChangeAspect="1"/>
          </p:cNvPicPr>
          <p:nvPr/>
        </p:nvPicPr>
        <p:blipFill rotWithShape="1">
          <a:blip r:embed="rId6">
            <a:extLst>
              <a:ext uri="{28A0092B-C50C-407E-A947-70E740481C1C}">
                <a14:useLocalDpi xmlns:a14="http://schemas.microsoft.com/office/drawing/2010/main" val="0"/>
              </a:ext>
            </a:extLst>
          </a:blip>
          <a:srcRect r="14035" b="17876"/>
          <a:stretch/>
        </p:blipFill>
        <p:spPr>
          <a:xfrm>
            <a:off x="2342048" y="2130270"/>
            <a:ext cx="2194541" cy="1620000"/>
          </a:xfrm>
          <a:prstGeom prst="rect">
            <a:avLst/>
          </a:prstGeom>
        </p:spPr>
      </p:pic>
      <p:pic>
        <p:nvPicPr>
          <p:cNvPr id="64" name="Picture 63" descr="A graph of a number of bars&#10;&#10;Description automatically generated">
            <a:extLst>
              <a:ext uri="{FF2B5EF4-FFF2-40B4-BE49-F238E27FC236}">
                <a16:creationId xmlns:a16="http://schemas.microsoft.com/office/drawing/2014/main" id="{2B3EC05F-E4A8-EFB2-99D8-5CC0A9D0C8DE}"/>
              </a:ext>
            </a:extLst>
          </p:cNvPr>
          <p:cNvPicPr>
            <a:picLocks noChangeAspect="1"/>
          </p:cNvPicPr>
          <p:nvPr/>
        </p:nvPicPr>
        <p:blipFill rotWithShape="1">
          <a:blip r:embed="rId7">
            <a:extLst>
              <a:ext uri="{28A0092B-C50C-407E-A947-70E740481C1C}">
                <a14:useLocalDpi xmlns:a14="http://schemas.microsoft.com/office/drawing/2010/main" val="0"/>
              </a:ext>
            </a:extLst>
          </a:blip>
          <a:srcRect r="14036" b="17417"/>
          <a:stretch/>
        </p:blipFill>
        <p:spPr>
          <a:xfrm>
            <a:off x="0" y="2130270"/>
            <a:ext cx="2185200" cy="1622176"/>
          </a:xfrm>
          <a:prstGeom prst="rect">
            <a:avLst/>
          </a:prstGeom>
        </p:spPr>
      </p:pic>
      <p:pic>
        <p:nvPicPr>
          <p:cNvPr id="66" name="Picture 65" descr="A graph of a bar chart&#10;&#10;Description automatically generated with medium confidence">
            <a:extLst>
              <a:ext uri="{FF2B5EF4-FFF2-40B4-BE49-F238E27FC236}">
                <a16:creationId xmlns:a16="http://schemas.microsoft.com/office/drawing/2014/main" id="{459D4F83-39EF-A309-5299-A00193DBA551}"/>
              </a:ext>
            </a:extLst>
          </p:cNvPr>
          <p:cNvPicPr>
            <a:picLocks noChangeAspect="1"/>
          </p:cNvPicPr>
          <p:nvPr/>
        </p:nvPicPr>
        <p:blipFill rotWithShape="1">
          <a:blip r:embed="rId8">
            <a:extLst>
              <a:ext uri="{28A0092B-C50C-407E-A947-70E740481C1C}">
                <a14:useLocalDpi xmlns:a14="http://schemas.microsoft.com/office/drawing/2010/main" val="0"/>
              </a:ext>
            </a:extLst>
          </a:blip>
          <a:srcRect r="14250" b="17611"/>
          <a:stretch/>
        </p:blipFill>
        <p:spPr>
          <a:xfrm>
            <a:off x="4669939" y="2130270"/>
            <a:ext cx="2182016" cy="1620000"/>
          </a:xfrm>
          <a:prstGeom prst="rect">
            <a:avLst/>
          </a:prstGeom>
        </p:spPr>
      </p:pic>
      <p:grpSp>
        <p:nvGrpSpPr>
          <p:cNvPr id="95" name="Group 94">
            <a:extLst>
              <a:ext uri="{FF2B5EF4-FFF2-40B4-BE49-F238E27FC236}">
                <a16:creationId xmlns:a16="http://schemas.microsoft.com/office/drawing/2014/main" id="{D3E0C398-290C-82B0-C626-3198AB63F639}"/>
              </a:ext>
            </a:extLst>
          </p:cNvPr>
          <p:cNvGrpSpPr/>
          <p:nvPr/>
        </p:nvGrpSpPr>
        <p:grpSpPr>
          <a:xfrm>
            <a:off x="-10159" y="3462696"/>
            <a:ext cx="2192448" cy="857429"/>
            <a:chOff x="1" y="5413416"/>
            <a:chExt cx="2192448" cy="857429"/>
          </a:xfrm>
        </p:grpSpPr>
        <p:sp>
          <p:nvSpPr>
            <p:cNvPr id="84" name="TextBox 83">
              <a:extLst>
                <a:ext uri="{FF2B5EF4-FFF2-40B4-BE49-F238E27FC236}">
                  <a16:creationId xmlns:a16="http://schemas.microsoft.com/office/drawing/2014/main" id="{DCC1C8F5-E565-1400-451F-1EF86ECC4309}"/>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85" name="TextBox 84">
              <a:extLst>
                <a:ext uri="{FF2B5EF4-FFF2-40B4-BE49-F238E27FC236}">
                  <a16:creationId xmlns:a16="http://schemas.microsoft.com/office/drawing/2014/main" id="{3A70A72A-0B27-3167-ABE6-93178C01855B}"/>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86" name="TextBox 85">
              <a:extLst>
                <a:ext uri="{FF2B5EF4-FFF2-40B4-BE49-F238E27FC236}">
                  <a16:creationId xmlns:a16="http://schemas.microsoft.com/office/drawing/2014/main" id="{36C4EBA0-C180-1B7D-7C9C-D663D7DDE87B}"/>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87" name="TextBox 86">
              <a:extLst>
                <a:ext uri="{FF2B5EF4-FFF2-40B4-BE49-F238E27FC236}">
                  <a16:creationId xmlns:a16="http://schemas.microsoft.com/office/drawing/2014/main" id="{2A3278C9-6618-994A-1FC0-59D98235B833}"/>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88" name="TextBox 87">
              <a:extLst>
                <a:ext uri="{FF2B5EF4-FFF2-40B4-BE49-F238E27FC236}">
                  <a16:creationId xmlns:a16="http://schemas.microsoft.com/office/drawing/2014/main" id="{8D697616-9B7F-CA82-768A-5BA8272B1AFA}"/>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89" name="TextBox 88">
              <a:extLst>
                <a:ext uri="{FF2B5EF4-FFF2-40B4-BE49-F238E27FC236}">
                  <a16:creationId xmlns:a16="http://schemas.microsoft.com/office/drawing/2014/main" id="{A2E19CB4-DF50-60BE-A145-1779A8C150E6}"/>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90" name="TextBox 89">
              <a:extLst>
                <a:ext uri="{FF2B5EF4-FFF2-40B4-BE49-F238E27FC236}">
                  <a16:creationId xmlns:a16="http://schemas.microsoft.com/office/drawing/2014/main" id="{128D11FD-8403-2433-A44C-A7325DCB8B9D}"/>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91" name="TextBox 90">
              <a:extLst>
                <a:ext uri="{FF2B5EF4-FFF2-40B4-BE49-F238E27FC236}">
                  <a16:creationId xmlns:a16="http://schemas.microsoft.com/office/drawing/2014/main" id="{0557B468-D87F-1143-2533-CF20220D4B94}"/>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92" name="TextBox 91">
              <a:extLst>
                <a:ext uri="{FF2B5EF4-FFF2-40B4-BE49-F238E27FC236}">
                  <a16:creationId xmlns:a16="http://schemas.microsoft.com/office/drawing/2014/main" id="{C0BAF2C4-D70D-0674-3A12-56957F167F80}"/>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75" name="Straight Connector 74">
              <a:extLst>
                <a:ext uri="{FF2B5EF4-FFF2-40B4-BE49-F238E27FC236}">
                  <a16:creationId xmlns:a16="http://schemas.microsoft.com/office/drawing/2014/main" id="{3269250B-42B5-FE22-EDB4-7FD5EA5CFC86}"/>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9A173C8B-E6BA-DDF7-1ABB-5681740C717A}"/>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FF9FBA5A-39FD-279F-68EA-53FCA79A3330}"/>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23A1CDC0-FCB0-0409-C050-763A1E67B073}"/>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83B97E1-8125-E793-832F-9508D33D3DC2}"/>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1A7C4DCD-1D8F-6035-15B5-61397FE85151}"/>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141B0A78-CE6A-EE06-112C-B85D8C462304}"/>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28E5FD6-AE82-E170-69FE-7D961296628F}"/>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BE3EE427-911E-156C-706C-922F54086D0E}"/>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94" name="TextBox 93">
              <a:extLst>
                <a:ext uri="{FF2B5EF4-FFF2-40B4-BE49-F238E27FC236}">
                  <a16:creationId xmlns:a16="http://schemas.microsoft.com/office/drawing/2014/main" id="{49F0A3CC-311E-AC40-F5CF-43049D97C43E}"/>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grpSp>
        <p:nvGrpSpPr>
          <p:cNvPr id="96" name="Group 95">
            <a:extLst>
              <a:ext uri="{FF2B5EF4-FFF2-40B4-BE49-F238E27FC236}">
                <a16:creationId xmlns:a16="http://schemas.microsoft.com/office/drawing/2014/main" id="{0378BCC1-85A4-D6CE-E8AE-89A9E6C433D4}"/>
              </a:ext>
            </a:extLst>
          </p:cNvPr>
          <p:cNvGrpSpPr/>
          <p:nvPr/>
        </p:nvGrpSpPr>
        <p:grpSpPr>
          <a:xfrm>
            <a:off x="2323504" y="3462696"/>
            <a:ext cx="2192448" cy="857429"/>
            <a:chOff x="1" y="5413416"/>
            <a:chExt cx="2192448" cy="857429"/>
          </a:xfrm>
        </p:grpSpPr>
        <p:sp>
          <p:nvSpPr>
            <p:cNvPr id="97" name="TextBox 96">
              <a:extLst>
                <a:ext uri="{FF2B5EF4-FFF2-40B4-BE49-F238E27FC236}">
                  <a16:creationId xmlns:a16="http://schemas.microsoft.com/office/drawing/2014/main" id="{AEDC899D-EDD6-E66C-C2DD-9C4C66C3AE46}"/>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98" name="TextBox 97">
              <a:extLst>
                <a:ext uri="{FF2B5EF4-FFF2-40B4-BE49-F238E27FC236}">
                  <a16:creationId xmlns:a16="http://schemas.microsoft.com/office/drawing/2014/main" id="{F8ABAE85-7950-6748-D735-41031B6C6B6C}"/>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99" name="TextBox 98">
              <a:extLst>
                <a:ext uri="{FF2B5EF4-FFF2-40B4-BE49-F238E27FC236}">
                  <a16:creationId xmlns:a16="http://schemas.microsoft.com/office/drawing/2014/main" id="{F40A5FC4-C616-A341-3148-EEE771AEBDAC}"/>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100" name="TextBox 99">
              <a:extLst>
                <a:ext uri="{FF2B5EF4-FFF2-40B4-BE49-F238E27FC236}">
                  <a16:creationId xmlns:a16="http://schemas.microsoft.com/office/drawing/2014/main" id="{316F1E0D-E630-7671-9575-CFD200BEC4F3}"/>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101" name="TextBox 100">
              <a:extLst>
                <a:ext uri="{FF2B5EF4-FFF2-40B4-BE49-F238E27FC236}">
                  <a16:creationId xmlns:a16="http://schemas.microsoft.com/office/drawing/2014/main" id="{03C5E92B-21F2-E2DA-653D-945EE03A8B4C}"/>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102" name="TextBox 101">
              <a:extLst>
                <a:ext uri="{FF2B5EF4-FFF2-40B4-BE49-F238E27FC236}">
                  <a16:creationId xmlns:a16="http://schemas.microsoft.com/office/drawing/2014/main" id="{7FB55DAA-D714-E01A-CB5C-29477FC38C16}"/>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103" name="TextBox 102">
              <a:extLst>
                <a:ext uri="{FF2B5EF4-FFF2-40B4-BE49-F238E27FC236}">
                  <a16:creationId xmlns:a16="http://schemas.microsoft.com/office/drawing/2014/main" id="{259E840D-6A97-6B8D-FA8B-4EAE03E16789}"/>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104" name="TextBox 103">
              <a:extLst>
                <a:ext uri="{FF2B5EF4-FFF2-40B4-BE49-F238E27FC236}">
                  <a16:creationId xmlns:a16="http://schemas.microsoft.com/office/drawing/2014/main" id="{966C25C9-0FC6-0CFE-0EB0-DBB462E75425}"/>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105" name="TextBox 104">
              <a:extLst>
                <a:ext uri="{FF2B5EF4-FFF2-40B4-BE49-F238E27FC236}">
                  <a16:creationId xmlns:a16="http://schemas.microsoft.com/office/drawing/2014/main" id="{0CBB04C8-881F-563A-FA5C-69F09D541E6F}"/>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106" name="Straight Connector 105">
              <a:extLst>
                <a:ext uri="{FF2B5EF4-FFF2-40B4-BE49-F238E27FC236}">
                  <a16:creationId xmlns:a16="http://schemas.microsoft.com/office/drawing/2014/main" id="{A9D29788-B241-4743-74F7-87C25597F2F2}"/>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371D2EA9-7B9B-AF53-3886-DC9C259D4921}"/>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949BA430-D615-0453-66AD-B163877ED6CD}"/>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E447EA99-2EA8-0742-6C69-F6FB6A8CA2F0}"/>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D72BF20D-8CD5-8E99-D7CB-F4F948A9D438}"/>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93B59699-730C-3C8E-CB85-EFCE521E9EA9}"/>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5924E025-3AFD-882E-FBA2-42263166B692}"/>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32364114-4664-204A-618E-C552703D9DC3}"/>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2C362AD4-C567-8636-7C20-AC38BCA9372F}"/>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115" name="TextBox 114">
              <a:extLst>
                <a:ext uri="{FF2B5EF4-FFF2-40B4-BE49-F238E27FC236}">
                  <a16:creationId xmlns:a16="http://schemas.microsoft.com/office/drawing/2014/main" id="{31A20DFE-BCEA-2F0E-6996-34373F50342C}"/>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grpSp>
        <p:nvGrpSpPr>
          <p:cNvPr id="116" name="Group 115">
            <a:extLst>
              <a:ext uri="{FF2B5EF4-FFF2-40B4-BE49-F238E27FC236}">
                <a16:creationId xmlns:a16="http://schemas.microsoft.com/office/drawing/2014/main" id="{363D4DB5-0A97-CDC1-1DA0-00E3441FA165}"/>
              </a:ext>
            </a:extLst>
          </p:cNvPr>
          <p:cNvGrpSpPr/>
          <p:nvPr/>
        </p:nvGrpSpPr>
        <p:grpSpPr>
          <a:xfrm>
            <a:off x="4660416" y="3462696"/>
            <a:ext cx="2192448" cy="857429"/>
            <a:chOff x="1" y="5413416"/>
            <a:chExt cx="2192448" cy="857429"/>
          </a:xfrm>
        </p:grpSpPr>
        <p:sp>
          <p:nvSpPr>
            <p:cNvPr id="117" name="TextBox 116">
              <a:extLst>
                <a:ext uri="{FF2B5EF4-FFF2-40B4-BE49-F238E27FC236}">
                  <a16:creationId xmlns:a16="http://schemas.microsoft.com/office/drawing/2014/main" id="{A3AE4B35-EEEF-270F-257E-47F2A22896A4}"/>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118" name="TextBox 117">
              <a:extLst>
                <a:ext uri="{FF2B5EF4-FFF2-40B4-BE49-F238E27FC236}">
                  <a16:creationId xmlns:a16="http://schemas.microsoft.com/office/drawing/2014/main" id="{AFB7139E-5026-F97C-9A81-BE1E4BDCB387}"/>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119" name="TextBox 118">
              <a:extLst>
                <a:ext uri="{FF2B5EF4-FFF2-40B4-BE49-F238E27FC236}">
                  <a16:creationId xmlns:a16="http://schemas.microsoft.com/office/drawing/2014/main" id="{070148D4-A3A2-7385-858B-AB5A7820BC0B}"/>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120" name="TextBox 119">
              <a:extLst>
                <a:ext uri="{FF2B5EF4-FFF2-40B4-BE49-F238E27FC236}">
                  <a16:creationId xmlns:a16="http://schemas.microsoft.com/office/drawing/2014/main" id="{AF7AE92A-5364-98FC-C9DD-3EDB63F508D4}"/>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121" name="TextBox 120">
              <a:extLst>
                <a:ext uri="{FF2B5EF4-FFF2-40B4-BE49-F238E27FC236}">
                  <a16:creationId xmlns:a16="http://schemas.microsoft.com/office/drawing/2014/main" id="{3D532F23-07AE-A2C3-A950-B188986597A0}"/>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122" name="TextBox 121">
              <a:extLst>
                <a:ext uri="{FF2B5EF4-FFF2-40B4-BE49-F238E27FC236}">
                  <a16:creationId xmlns:a16="http://schemas.microsoft.com/office/drawing/2014/main" id="{6448B2CE-B50F-6F9C-2D31-3B4D0D120CD1}"/>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123" name="TextBox 122">
              <a:extLst>
                <a:ext uri="{FF2B5EF4-FFF2-40B4-BE49-F238E27FC236}">
                  <a16:creationId xmlns:a16="http://schemas.microsoft.com/office/drawing/2014/main" id="{307B5FB1-6A81-F33E-902B-406FA871080D}"/>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124" name="TextBox 123">
              <a:extLst>
                <a:ext uri="{FF2B5EF4-FFF2-40B4-BE49-F238E27FC236}">
                  <a16:creationId xmlns:a16="http://schemas.microsoft.com/office/drawing/2014/main" id="{E9BB5FEC-F6AA-F070-6B0E-BCCE19C304C0}"/>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125" name="TextBox 124">
              <a:extLst>
                <a:ext uri="{FF2B5EF4-FFF2-40B4-BE49-F238E27FC236}">
                  <a16:creationId xmlns:a16="http://schemas.microsoft.com/office/drawing/2014/main" id="{80DF2E0D-0225-1D0E-F80E-5EE3B57C4F1A}"/>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126" name="Straight Connector 125">
              <a:extLst>
                <a:ext uri="{FF2B5EF4-FFF2-40B4-BE49-F238E27FC236}">
                  <a16:creationId xmlns:a16="http://schemas.microsoft.com/office/drawing/2014/main" id="{C16AF7D3-0AF2-1BD9-F575-2323808CC5F0}"/>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C97BEC45-4236-236E-DEC8-DB3AB67973B2}"/>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6E86DF58-E3F6-0273-905D-BE825FF095BC}"/>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7E5B3CD3-204A-4151-2816-A5D4E115F337}"/>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0" name="Straight Connector 129">
              <a:extLst>
                <a:ext uri="{FF2B5EF4-FFF2-40B4-BE49-F238E27FC236}">
                  <a16:creationId xmlns:a16="http://schemas.microsoft.com/office/drawing/2014/main" id="{5CA82C88-DC4C-B2B7-F14D-DDF8FD5FBEF6}"/>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1" name="Straight Connector 130">
              <a:extLst>
                <a:ext uri="{FF2B5EF4-FFF2-40B4-BE49-F238E27FC236}">
                  <a16:creationId xmlns:a16="http://schemas.microsoft.com/office/drawing/2014/main" id="{6B5C5C3B-AA1E-1B62-5C82-902A0D60578E}"/>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2" name="Straight Connector 131">
              <a:extLst>
                <a:ext uri="{FF2B5EF4-FFF2-40B4-BE49-F238E27FC236}">
                  <a16:creationId xmlns:a16="http://schemas.microsoft.com/office/drawing/2014/main" id="{0178C1B8-FACF-AB21-9922-1F41250761B1}"/>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A7828C12-4081-6B67-1F71-25806589B0B5}"/>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957BBE97-AEBB-302F-026B-0CB2A060F0C0}"/>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135" name="TextBox 134">
              <a:extLst>
                <a:ext uri="{FF2B5EF4-FFF2-40B4-BE49-F238E27FC236}">
                  <a16:creationId xmlns:a16="http://schemas.microsoft.com/office/drawing/2014/main" id="{7E558313-93C3-2AF7-1835-C8B2C3E10107}"/>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sp>
        <p:nvSpPr>
          <p:cNvPr id="136" name="TextBox 135">
            <a:extLst>
              <a:ext uri="{FF2B5EF4-FFF2-40B4-BE49-F238E27FC236}">
                <a16:creationId xmlns:a16="http://schemas.microsoft.com/office/drawing/2014/main" id="{893AF52C-4558-815C-978E-7CC3E324A60A}"/>
              </a:ext>
            </a:extLst>
          </p:cNvPr>
          <p:cNvSpPr txBox="1"/>
          <p:nvPr/>
        </p:nvSpPr>
        <p:spPr>
          <a:xfrm>
            <a:off x="-6150" y="4822213"/>
            <a:ext cx="6813044" cy="923330"/>
          </a:xfrm>
          <a:prstGeom prst="rect">
            <a:avLst/>
          </a:prstGeom>
          <a:noFill/>
        </p:spPr>
        <p:txBody>
          <a:bodyPr wrap="square" rtlCol="0">
            <a:spAutoFit/>
          </a:bodyPr>
          <a:lstStyle/>
          <a:p>
            <a:r>
              <a:rPr lang="en-GB" dirty="0"/>
              <a:t>Mention total numbers in legend or as table</a:t>
            </a:r>
          </a:p>
          <a:p>
            <a:r>
              <a:rPr lang="en-GB" dirty="0"/>
              <a:t>Regenerate plots with x axis scale ticks? </a:t>
            </a:r>
          </a:p>
          <a:p>
            <a:endParaRPr lang="en-GB" dirty="0"/>
          </a:p>
        </p:txBody>
      </p:sp>
    </p:spTree>
    <p:extLst>
      <p:ext uri="{BB962C8B-B14F-4D97-AF65-F5344CB8AC3E}">
        <p14:creationId xmlns:p14="http://schemas.microsoft.com/office/powerpoint/2010/main" val="178630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41298A-3E6B-8CF2-767D-C3D6FF698E8D}"/>
              </a:ext>
            </a:extLst>
          </p:cNvPr>
          <p:cNvSpPr txBox="1"/>
          <p:nvPr/>
        </p:nvSpPr>
        <p:spPr>
          <a:xfrm>
            <a:off x="17974" y="6401102"/>
            <a:ext cx="7604760" cy="101566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Example Histograms – my idea was to have an example of: </a:t>
            </a:r>
          </a:p>
          <a:p>
            <a:r>
              <a:rPr lang="en-GB" sz="1200" b="1" dirty="0">
                <a:latin typeface="Arial" panose="020B0604020202020204" pitchFamily="34" charset="0"/>
                <a:cs typeface="Arial" panose="020B0604020202020204" pitchFamily="34" charset="0"/>
              </a:rPr>
              <a:t>doubly sulfated. </a:t>
            </a:r>
          </a:p>
          <a:p>
            <a:r>
              <a:rPr lang="en-GB" sz="1200" b="1" dirty="0">
                <a:latin typeface="Arial" panose="020B0604020202020204" pitchFamily="34" charset="0"/>
                <a:cs typeface="Arial" panose="020B0604020202020204" pitchFamily="34" charset="0"/>
              </a:rPr>
              <a:t>Singly sulfated, </a:t>
            </a:r>
          </a:p>
          <a:p>
            <a:r>
              <a:rPr lang="en-GB" sz="1200" b="1" dirty="0">
                <a:latin typeface="Arial" panose="020B0604020202020204" pitchFamily="34" charset="0"/>
                <a:cs typeface="Arial" panose="020B0604020202020204" pitchFamily="34" charset="0"/>
              </a:rPr>
              <a:t>mix sulfated /phosphorylated,</a:t>
            </a:r>
          </a:p>
          <a:p>
            <a:r>
              <a:rPr lang="en-GB" sz="1200" b="1" dirty="0">
                <a:latin typeface="Arial" panose="020B0604020202020204" pitchFamily="34" charset="0"/>
                <a:cs typeface="Arial" panose="020B0604020202020204" pitchFamily="34" charset="0"/>
              </a:rPr>
              <a:t>False positives </a:t>
            </a:r>
          </a:p>
        </p:txBody>
      </p:sp>
      <p:pic>
        <p:nvPicPr>
          <p:cNvPr id="4" name="Picture 3">
            <a:extLst>
              <a:ext uri="{FF2B5EF4-FFF2-40B4-BE49-F238E27FC236}">
                <a16:creationId xmlns:a16="http://schemas.microsoft.com/office/drawing/2014/main" id="{3A57186A-C14E-B98B-2CEB-78E92108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 y="770403"/>
            <a:ext cx="3420000" cy="2052000"/>
          </a:xfrm>
          <a:prstGeom prst="rect">
            <a:avLst/>
          </a:prstGeom>
        </p:spPr>
      </p:pic>
      <p:sp>
        <p:nvSpPr>
          <p:cNvPr id="6" name="TextBox 5">
            <a:extLst>
              <a:ext uri="{FF2B5EF4-FFF2-40B4-BE49-F238E27FC236}">
                <a16:creationId xmlns:a16="http://schemas.microsoft.com/office/drawing/2014/main" id="{659B5606-2ECD-C098-214D-D18163599D7B}"/>
              </a:ext>
            </a:extLst>
          </p:cNvPr>
          <p:cNvSpPr txBox="1"/>
          <p:nvPr/>
        </p:nvSpPr>
        <p:spPr>
          <a:xfrm>
            <a:off x="0" y="11335"/>
            <a:ext cx="3124200"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Ribosomal protein S6 kinase alpha-3; False positive peptidoform  example</a:t>
            </a:r>
          </a:p>
        </p:txBody>
      </p:sp>
      <p:pic>
        <p:nvPicPr>
          <p:cNvPr id="8" name="Picture 7">
            <a:extLst>
              <a:ext uri="{FF2B5EF4-FFF2-40B4-BE49-F238E27FC236}">
                <a16:creationId xmlns:a16="http://schemas.microsoft.com/office/drawing/2014/main" id="{06C60B4A-9040-D8B9-6774-855D7BE99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000" y="770403"/>
            <a:ext cx="3420000" cy="2052000"/>
          </a:xfrm>
          <a:prstGeom prst="rect">
            <a:avLst/>
          </a:prstGeom>
        </p:spPr>
      </p:pic>
      <p:sp>
        <p:nvSpPr>
          <p:cNvPr id="10" name="TextBox 9">
            <a:extLst>
              <a:ext uri="{FF2B5EF4-FFF2-40B4-BE49-F238E27FC236}">
                <a16:creationId xmlns:a16="http://schemas.microsoft.com/office/drawing/2014/main" id="{5401CDCC-F001-960E-CB74-D9F77BEB2C95}"/>
              </a:ext>
            </a:extLst>
          </p:cNvPr>
          <p:cNvSpPr txBox="1"/>
          <p:nvPr/>
        </p:nvSpPr>
        <p:spPr>
          <a:xfrm>
            <a:off x="3429000" y="11335"/>
            <a:ext cx="3402052"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Sulfotransferase 2A1,</a:t>
            </a:r>
          </a:p>
          <a:p>
            <a:r>
              <a:rPr lang="en-GB" sz="1200" dirty="0">
                <a:latin typeface="Arial" panose="020B0604020202020204" pitchFamily="34" charset="0"/>
                <a:cs typeface="Arial" panose="020B0604020202020204" pitchFamily="34" charset="0"/>
              </a:rPr>
              <a:t>Sulfated only example; 1 peptidoform</a:t>
            </a:r>
          </a:p>
        </p:txBody>
      </p:sp>
      <p:pic>
        <p:nvPicPr>
          <p:cNvPr id="12" name="Picture 11">
            <a:extLst>
              <a:ext uri="{FF2B5EF4-FFF2-40B4-BE49-F238E27FC236}">
                <a16:creationId xmlns:a16="http://schemas.microsoft.com/office/drawing/2014/main" id="{084D16C0-FBE1-11A8-49FA-F46CCF14F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34941"/>
            <a:ext cx="3420000" cy="2052000"/>
          </a:xfrm>
          <a:prstGeom prst="rect">
            <a:avLst/>
          </a:prstGeom>
        </p:spPr>
      </p:pic>
      <p:sp>
        <p:nvSpPr>
          <p:cNvPr id="14" name="TextBox 13">
            <a:extLst>
              <a:ext uri="{FF2B5EF4-FFF2-40B4-BE49-F238E27FC236}">
                <a16:creationId xmlns:a16="http://schemas.microsoft.com/office/drawing/2014/main" id="{0FAA47B8-6F72-F8FF-55F8-755872F1857D}"/>
              </a:ext>
            </a:extLst>
          </p:cNvPr>
          <p:cNvSpPr txBox="1"/>
          <p:nvPr/>
        </p:nvSpPr>
        <p:spPr>
          <a:xfrm>
            <a:off x="0" y="4981571"/>
            <a:ext cx="3420000" cy="830997"/>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Vitronectin, known </a:t>
            </a:r>
            <a:r>
              <a:rPr lang="en-GB" sz="1200" dirty="0" err="1">
                <a:latin typeface="Arial" panose="020B0604020202020204" pitchFamily="34" charset="0"/>
                <a:cs typeface="Arial" panose="020B0604020202020204" pitchFamily="34" charset="0"/>
              </a:rPr>
              <a:t>sY</a:t>
            </a:r>
            <a:r>
              <a:rPr lang="en-GB" sz="1200" dirty="0">
                <a:latin typeface="Arial" panose="020B0604020202020204" pitchFamily="34" charset="0"/>
                <a:cs typeface="Arial" panose="020B0604020202020204" pitchFamily="34" charset="0"/>
              </a:rPr>
              <a:t> protein:</a:t>
            </a:r>
          </a:p>
          <a:p>
            <a:r>
              <a:rPr lang="en-GB" sz="1200" dirty="0">
                <a:latin typeface="Arial" panose="020B0604020202020204" pitchFamily="34" charset="0"/>
                <a:cs typeface="Arial" panose="020B0604020202020204" pitchFamily="34" charset="0"/>
              </a:rPr>
              <a:t>Doubly and singly sulfated peptide; total of 10 peptidoforms of Vitronectin found in BOI and bin -1; 2 peptides (and </a:t>
            </a:r>
            <a:r>
              <a:rPr lang="en-GB" sz="1200" dirty="0" err="1">
                <a:latin typeface="Arial" panose="020B0604020202020204" pitchFamily="34" charset="0"/>
                <a:cs typeface="Arial" panose="020B0604020202020204" pitchFamily="34" charset="0"/>
              </a:rPr>
              <a:t>incl</a:t>
            </a:r>
            <a:r>
              <a:rPr lang="en-GB" sz="1200" dirty="0">
                <a:latin typeface="Arial" panose="020B0604020202020204" pitchFamily="34" charset="0"/>
                <a:cs typeface="Arial" panose="020B0604020202020204" pitchFamily="34" charset="0"/>
              </a:rPr>
              <a:t> shortened versions of 1)</a:t>
            </a:r>
          </a:p>
        </p:txBody>
      </p:sp>
      <p:pic>
        <p:nvPicPr>
          <p:cNvPr id="16" name="Picture 15">
            <a:extLst>
              <a:ext uri="{FF2B5EF4-FFF2-40B4-BE49-F238E27FC236}">
                <a16:creationId xmlns:a16="http://schemas.microsoft.com/office/drawing/2014/main" id="{A52DFD56-64FC-F202-0F9F-A36273099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0000" y="2934941"/>
            <a:ext cx="3420000" cy="2052000"/>
          </a:xfrm>
          <a:prstGeom prst="rect">
            <a:avLst/>
          </a:prstGeom>
        </p:spPr>
      </p:pic>
      <p:sp>
        <p:nvSpPr>
          <p:cNvPr id="18" name="TextBox 17">
            <a:extLst>
              <a:ext uri="{FF2B5EF4-FFF2-40B4-BE49-F238E27FC236}">
                <a16:creationId xmlns:a16="http://schemas.microsoft.com/office/drawing/2014/main" id="{13DC6DAC-8F8E-F77A-08C5-646A2AC75D09}"/>
              </a:ext>
            </a:extLst>
          </p:cNvPr>
          <p:cNvSpPr txBox="1"/>
          <p:nvPr/>
        </p:nvSpPr>
        <p:spPr>
          <a:xfrm>
            <a:off x="3403249" y="4829352"/>
            <a:ext cx="3834384" cy="830997"/>
          </a:xfrm>
          <a:prstGeom prst="rect">
            <a:avLst/>
          </a:prstGeom>
          <a:noFill/>
        </p:spPr>
        <p:txBody>
          <a:bodyPr wrap="square">
            <a:spAutoFit/>
          </a:bodyPr>
          <a:lstStyle/>
          <a:p>
            <a:r>
              <a:rPr lang="en-GB" sz="1200" dirty="0" err="1">
                <a:latin typeface="Arial" panose="020B0604020202020204" pitchFamily="34" charset="0"/>
                <a:cs typeface="Arial" panose="020B0604020202020204" pitchFamily="34" charset="0"/>
              </a:rPr>
              <a:t>Osteopontin</a:t>
            </a:r>
            <a:r>
              <a:rPr lang="en-GB" sz="1200" dirty="0">
                <a:latin typeface="Arial" panose="020B0604020202020204" pitchFamily="34" charset="0"/>
                <a:cs typeface="Arial" panose="020B0604020202020204" pitchFamily="34" charset="0"/>
              </a:rPr>
              <a:t> – secreted;</a:t>
            </a:r>
          </a:p>
          <a:p>
            <a:r>
              <a:rPr lang="en-GB" sz="1200" dirty="0">
                <a:latin typeface="Arial" panose="020B0604020202020204" pitchFamily="34" charset="0"/>
                <a:cs typeface="Arial" panose="020B0604020202020204" pitchFamily="34" charset="0"/>
              </a:rPr>
              <a:t>Mostly sulfo, some </a:t>
            </a:r>
            <a:r>
              <a:rPr lang="en-GB" sz="1200" dirty="0" err="1">
                <a:latin typeface="Arial" panose="020B0604020202020204" pitchFamily="34" charset="0"/>
                <a:cs typeface="Arial" panose="020B0604020202020204" pitchFamily="34" charset="0"/>
              </a:rPr>
              <a:t>phospho</a:t>
            </a:r>
            <a:r>
              <a:rPr lang="en-GB" sz="1200" dirty="0">
                <a:latin typeface="Arial" panose="020B0604020202020204" pitchFamily="34" charset="0"/>
                <a:cs typeface="Arial" panose="020B0604020202020204" pitchFamily="34" charset="0"/>
              </a:rPr>
              <a:t> PSMs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5 peptidoforms derived from 2 peptides</a:t>
            </a:r>
          </a:p>
        </p:txBody>
      </p:sp>
      <p:sp>
        <p:nvSpPr>
          <p:cNvPr id="20" name="TextBox 19">
            <a:extLst>
              <a:ext uri="{FF2B5EF4-FFF2-40B4-BE49-F238E27FC236}">
                <a16:creationId xmlns:a16="http://schemas.microsoft.com/office/drawing/2014/main" id="{8F931198-7C91-73FA-7D7F-2DC772AB4F4F}"/>
              </a:ext>
            </a:extLst>
          </p:cNvPr>
          <p:cNvSpPr txBox="1"/>
          <p:nvPr/>
        </p:nvSpPr>
        <p:spPr>
          <a:xfrm>
            <a:off x="0" y="7737944"/>
            <a:ext cx="6217920" cy="2862322"/>
          </a:xfrm>
          <a:prstGeom prst="rect">
            <a:avLst/>
          </a:prstGeom>
          <a:noFill/>
        </p:spPr>
        <p:txBody>
          <a:bodyPr wrap="square">
            <a:spAutoFit/>
          </a:bodyPr>
          <a:lstStyle/>
          <a:p>
            <a:r>
              <a:rPr lang="en-GB" dirty="0"/>
              <a:t>To Decide: Also potentially add example of Calumenin, 6 peptidoforms – at least worth a mention in the text – no real link in literature so it might be a </a:t>
            </a:r>
            <a:r>
              <a:rPr lang="en-GB" b="1" dirty="0"/>
              <a:t>novel true sulfo?</a:t>
            </a:r>
          </a:p>
          <a:p>
            <a:endParaRPr lang="en-GB" b="1" dirty="0"/>
          </a:p>
          <a:p>
            <a:r>
              <a:rPr lang="en-GB" b="1" dirty="0"/>
              <a:t>Put in</a:t>
            </a:r>
          </a:p>
          <a:p>
            <a:endParaRPr lang="en-GB" dirty="0"/>
          </a:p>
          <a:p>
            <a:endParaRPr lang="en-GB" dirty="0"/>
          </a:p>
          <a:p>
            <a:endParaRPr lang="en-GB" dirty="0"/>
          </a:p>
          <a:p>
            <a:r>
              <a:rPr lang="en-GB" dirty="0"/>
              <a:t>To do: tidy up once we decide</a:t>
            </a:r>
          </a:p>
          <a:p>
            <a:endParaRPr lang="en-GB" dirty="0"/>
          </a:p>
        </p:txBody>
      </p:sp>
      <p:sp>
        <p:nvSpPr>
          <p:cNvPr id="21" name="TextBox 20">
            <a:extLst>
              <a:ext uri="{FF2B5EF4-FFF2-40B4-BE49-F238E27FC236}">
                <a16:creationId xmlns:a16="http://schemas.microsoft.com/office/drawing/2014/main" id="{55D2CE65-F8BB-6925-7834-9DC0F2D10FCD}"/>
              </a:ext>
            </a:extLst>
          </p:cNvPr>
          <p:cNvSpPr txBox="1"/>
          <p:nvPr/>
        </p:nvSpPr>
        <p:spPr>
          <a:xfrm>
            <a:off x="3402346"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2" name="TextBox 21">
            <a:extLst>
              <a:ext uri="{FF2B5EF4-FFF2-40B4-BE49-F238E27FC236}">
                <a16:creationId xmlns:a16="http://schemas.microsoft.com/office/drawing/2014/main" id="{A7DE3330-FDB7-A482-66FA-D1F9D71B02AF}"/>
              </a:ext>
            </a:extLst>
          </p:cNvPr>
          <p:cNvSpPr txBox="1"/>
          <p:nvPr/>
        </p:nvSpPr>
        <p:spPr>
          <a:xfrm>
            <a:off x="3402346"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3" name="TextBox 22">
            <a:extLst>
              <a:ext uri="{FF2B5EF4-FFF2-40B4-BE49-F238E27FC236}">
                <a16:creationId xmlns:a16="http://schemas.microsoft.com/office/drawing/2014/main" id="{D9F3378F-180B-B922-D6A5-ECCD86D22C91}"/>
              </a:ext>
            </a:extLst>
          </p:cNvPr>
          <p:cNvSpPr txBox="1"/>
          <p:nvPr/>
        </p:nvSpPr>
        <p:spPr>
          <a:xfrm>
            <a:off x="10853"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3D6D04C2-CF33-1AF3-0D3D-B6929EDE4CBC}"/>
              </a:ext>
            </a:extLst>
          </p:cNvPr>
          <p:cNvSpPr txBox="1"/>
          <p:nvPr/>
        </p:nvSpPr>
        <p:spPr>
          <a:xfrm>
            <a:off x="10853"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268801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na binding&#10;&#10;Description automatically generated with medium confidence">
            <a:extLst>
              <a:ext uri="{FF2B5EF4-FFF2-40B4-BE49-F238E27FC236}">
                <a16:creationId xmlns:a16="http://schemas.microsoft.com/office/drawing/2014/main" id="{EF122945-942B-BC36-C6AC-292E9D40A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71" y="7559171"/>
            <a:ext cx="2012450" cy="1620000"/>
          </a:xfrm>
          <a:prstGeom prst="rect">
            <a:avLst/>
          </a:prstGeom>
        </p:spPr>
      </p:pic>
      <p:sp>
        <p:nvSpPr>
          <p:cNvPr id="5" name="TextBox 4">
            <a:extLst>
              <a:ext uri="{FF2B5EF4-FFF2-40B4-BE49-F238E27FC236}">
                <a16:creationId xmlns:a16="http://schemas.microsoft.com/office/drawing/2014/main" id="{BDBC1E6C-4A66-A177-05C1-1ED654183B23}"/>
              </a:ext>
            </a:extLst>
          </p:cNvPr>
          <p:cNvSpPr txBox="1"/>
          <p:nvPr/>
        </p:nvSpPr>
        <p:spPr>
          <a:xfrm>
            <a:off x="361065" y="-11304"/>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MF</a:t>
            </a:r>
          </a:p>
        </p:txBody>
      </p:sp>
      <p:sp>
        <p:nvSpPr>
          <p:cNvPr id="6" name="TextBox 5">
            <a:extLst>
              <a:ext uri="{FF2B5EF4-FFF2-40B4-BE49-F238E27FC236}">
                <a16:creationId xmlns:a16="http://schemas.microsoft.com/office/drawing/2014/main" id="{72B33455-A54A-2FE9-066E-962FC99F874E}"/>
              </a:ext>
            </a:extLst>
          </p:cNvPr>
          <p:cNvSpPr txBox="1"/>
          <p:nvPr/>
        </p:nvSpPr>
        <p:spPr>
          <a:xfrm rot="16200000">
            <a:off x="-411666" y="8230671"/>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DECOY3</a:t>
            </a:r>
          </a:p>
        </p:txBody>
      </p:sp>
      <p:sp>
        <p:nvSpPr>
          <p:cNvPr id="7" name="TextBox 6">
            <a:extLst>
              <a:ext uri="{FF2B5EF4-FFF2-40B4-BE49-F238E27FC236}">
                <a16:creationId xmlns:a16="http://schemas.microsoft.com/office/drawing/2014/main" id="{8FA98A57-1510-FCF4-A5EE-6254A941816D}"/>
              </a:ext>
            </a:extLst>
          </p:cNvPr>
          <p:cNvSpPr txBox="1"/>
          <p:nvPr/>
        </p:nvSpPr>
        <p:spPr>
          <a:xfrm rot="16200000">
            <a:off x="-411666" y="6610671"/>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DECOY2</a:t>
            </a:r>
          </a:p>
        </p:txBody>
      </p:sp>
      <p:pic>
        <p:nvPicPr>
          <p:cNvPr id="10" name="Picture 9" descr="A graph of a number of cells&#10;&#10;Description automatically generated">
            <a:extLst>
              <a:ext uri="{FF2B5EF4-FFF2-40B4-BE49-F238E27FC236}">
                <a16:creationId xmlns:a16="http://schemas.microsoft.com/office/drawing/2014/main" id="{D46F75D1-101F-80D4-E835-D3C930568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209" y="7559171"/>
            <a:ext cx="2012450" cy="1620000"/>
          </a:xfrm>
          <a:prstGeom prst="rect">
            <a:avLst/>
          </a:prstGeom>
        </p:spPr>
      </p:pic>
      <p:pic>
        <p:nvPicPr>
          <p:cNvPr id="13" name="Picture 12" descr="A graph of a number of numbers&#10;&#10;Description automatically generated with medium confidence">
            <a:extLst>
              <a:ext uri="{FF2B5EF4-FFF2-40B4-BE49-F238E27FC236}">
                <a16:creationId xmlns:a16="http://schemas.microsoft.com/office/drawing/2014/main" id="{63F23033-4933-23BF-47DC-14EDC22B5D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947" y="7559171"/>
            <a:ext cx="2012451" cy="1620000"/>
          </a:xfrm>
          <a:prstGeom prst="rect">
            <a:avLst/>
          </a:prstGeom>
        </p:spPr>
      </p:pic>
      <p:sp>
        <p:nvSpPr>
          <p:cNvPr id="14" name="Rectangle 13">
            <a:extLst>
              <a:ext uri="{FF2B5EF4-FFF2-40B4-BE49-F238E27FC236}">
                <a16:creationId xmlns:a16="http://schemas.microsoft.com/office/drawing/2014/main" id="{5B187585-19F3-C52E-5C37-59AEE8752732}"/>
              </a:ext>
            </a:extLst>
          </p:cNvPr>
          <p:cNvSpPr/>
          <p:nvPr/>
        </p:nvSpPr>
        <p:spPr>
          <a:xfrm>
            <a:off x="305471" y="5939171"/>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15" name="Rectangle 14">
            <a:extLst>
              <a:ext uri="{FF2B5EF4-FFF2-40B4-BE49-F238E27FC236}">
                <a16:creationId xmlns:a16="http://schemas.microsoft.com/office/drawing/2014/main" id="{1A89A3E8-7B49-A8E3-755D-E0052522AB15}"/>
              </a:ext>
            </a:extLst>
          </p:cNvPr>
          <p:cNvSpPr/>
          <p:nvPr/>
        </p:nvSpPr>
        <p:spPr>
          <a:xfrm>
            <a:off x="2539209" y="5939171"/>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16" name="Rectangle 15">
            <a:extLst>
              <a:ext uri="{FF2B5EF4-FFF2-40B4-BE49-F238E27FC236}">
                <a16:creationId xmlns:a16="http://schemas.microsoft.com/office/drawing/2014/main" id="{0EE68898-B80A-8CCE-DD5C-DF1F1C5AB85F}"/>
              </a:ext>
            </a:extLst>
          </p:cNvPr>
          <p:cNvSpPr/>
          <p:nvPr/>
        </p:nvSpPr>
        <p:spPr>
          <a:xfrm>
            <a:off x="4772946" y="5929224"/>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pic>
        <p:nvPicPr>
          <p:cNvPr id="18" name="Picture 17" descr="A graph of dna binding&#10;&#10;Description automatically generated">
            <a:extLst>
              <a:ext uri="{FF2B5EF4-FFF2-40B4-BE49-F238E27FC236}">
                <a16:creationId xmlns:a16="http://schemas.microsoft.com/office/drawing/2014/main" id="{9ADF3BC6-EB2A-E388-BA27-74AA2D308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464" y="4059784"/>
            <a:ext cx="2012456" cy="1620000"/>
          </a:xfrm>
          <a:prstGeom prst="rect">
            <a:avLst/>
          </a:prstGeom>
        </p:spPr>
      </p:pic>
      <p:sp>
        <p:nvSpPr>
          <p:cNvPr id="19" name="TextBox 18">
            <a:extLst>
              <a:ext uri="{FF2B5EF4-FFF2-40B4-BE49-F238E27FC236}">
                <a16:creationId xmlns:a16="http://schemas.microsoft.com/office/drawing/2014/main" id="{C05947C1-1D58-3A03-9F72-7BB37DF1FB64}"/>
              </a:ext>
            </a:extLst>
          </p:cNvPr>
          <p:cNvSpPr txBox="1"/>
          <p:nvPr/>
        </p:nvSpPr>
        <p:spPr>
          <a:xfrm rot="16200000">
            <a:off x="-386017" y="4629472"/>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DECOY1</a:t>
            </a:r>
          </a:p>
        </p:txBody>
      </p:sp>
      <p:pic>
        <p:nvPicPr>
          <p:cNvPr id="24" name="Picture 23" descr="A graph with red and blue dots&#10;&#10;Description automatically generated">
            <a:extLst>
              <a:ext uri="{FF2B5EF4-FFF2-40B4-BE49-F238E27FC236}">
                <a16:creationId xmlns:a16="http://schemas.microsoft.com/office/drawing/2014/main" id="{617EBCE9-A8E9-4C56-DED7-B95CBC7CB8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0014" y="4059784"/>
            <a:ext cx="2012451" cy="1620000"/>
          </a:xfrm>
          <a:prstGeom prst="rect">
            <a:avLst/>
          </a:prstGeom>
        </p:spPr>
      </p:pic>
      <p:pic>
        <p:nvPicPr>
          <p:cNvPr id="26" name="Picture 25" descr="A diagram of a number of cells&#10;&#10;Description automatically generated with medium confidence">
            <a:extLst>
              <a:ext uri="{FF2B5EF4-FFF2-40B4-BE49-F238E27FC236}">
                <a16:creationId xmlns:a16="http://schemas.microsoft.com/office/drawing/2014/main" id="{E0B4B7DE-5365-CDAB-A4F3-47F1E777BD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9207" y="4059784"/>
            <a:ext cx="2012451" cy="1620000"/>
          </a:xfrm>
          <a:prstGeom prst="rect">
            <a:avLst/>
          </a:prstGeom>
        </p:spPr>
      </p:pic>
      <p:sp>
        <p:nvSpPr>
          <p:cNvPr id="27" name="TextBox 26">
            <a:extLst>
              <a:ext uri="{FF2B5EF4-FFF2-40B4-BE49-F238E27FC236}">
                <a16:creationId xmlns:a16="http://schemas.microsoft.com/office/drawing/2014/main" id="{0E61FA3D-E97E-9A6A-EF88-BF81BBEC7276}"/>
              </a:ext>
            </a:extLst>
          </p:cNvPr>
          <p:cNvSpPr txBox="1"/>
          <p:nvPr/>
        </p:nvSpPr>
        <p:spPr>
          <a:xfrm rot="16200000">
            <a:off x="-374214" y="2847940"/>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BOI</a:t>
            </a:r>
          </a:p>
        </p:txBody>
      </p:sp>
      <p:pic>
        <p:nvPicPr>
          <p:cNvPr id="29" name="Picture 28" descr="A graph with numbers and a dot&#10;&#10;Description automatically generated">
            <a:extLst>
              <a:ext uri="{FF2B5EF4-FFF2-40B4-BE49-F238E27FC236}">
                <a16:creationId xmlns:a16="http://schemas.microsoft.com/office/drawing/2014/main" id="{9D28BE79-9168-0294-AA62-CCF6459676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613" y="2176440"/>
            <a:ext cx="2012451" cy="1620000"/>
          </a:xfrm>
          <a:prstGeom prst="rect">
            <a:avLst/>
          </a:prstGeom>
        </p:spPr>
      </p:pic>
      <p:sp>
        <p:nvSpPr>
          <p:cNvPr id="30" name="Rectangle 29">
            <a:extLst>
              <a:ext uri="{FF2B5EF4-FFF2-40B4-BE49-F238E27FC236}">
                <a16:creationId xmlns:a16="http://schemas.microsoft.com/office/drawing/2014/main" id="{4036CA5E-2B28-2DB1-F4C7-5262D1A53B52}"/>
              </a:ext>
            </a:extLst>
          </p:cNvPr>
          <p:cNvSpPr/>
          <p:nvPr/>
        </p:nvSpPr>
        <p:spPr>
          <a:xfrm>
            <a:off x="2539209" y="2176440"/>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31" name="Rectangle 30">
            <a:extLst>
              <a:ext uri="{FF2B5EF4-FFF2-40B4-BE49-F238E27FC236}">
                <a16:creationId xmlns:a16="http://schemas.microsoft.com/office/drawing/2014/main" id="{63524C2F-8E10-A303-5E4E-75BB167FDD47}"/>
              </a:ext>
            </a:extLst>
          </p:cNvPr>
          <p:cNvSpPr/>
          <p:nvPr/>
        </p:nvSpPr>
        <p:spPr>
          <a:xfrm>
            <a:off x="4772946" y="2176440"/>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pic>
        <p:nvPicPr>
          <p:cNvPr id="33" name="Picture 32" descr="A diagram of a graph&#10;&#10;Description automatically generated">
            <a:extLst>
              <a:ext uri="{FF2B5EF4-FFF2-40B4-BE49-F238E27FC236}">
                <a16:creationId xmlns:a16="http://schemas.microsoft.com/office/drawing/2014/main" id="{A6096156-AEA3-38E9-0AA2-3B8FA497DE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613" y="295075"/>
            <a:ext cx="2012451" cy="1620000"/>
          </a:xfrm>
          <a:prstGeom prst="rect">
            <a:avLst/>
          </a:prstGeom>
        </p:spPr>
      </p:pic>
      <p:sp>
        <p:nvSpPr>
          <p:cNvPr id="34" name="TextBox 33">
            <a:extLst>
              <a:ext uri="{FF2B5EF4-FFF2-40B4-BE49-F238E27FC236}">
                <a16:creationId xmlns:a16="http://schemas.microsoft.com/office/drawing/2014/main" id="{93F76025-1556-48AE-7F8A-B4A6F2FA8EC3}"/>
              </a:ext>
            </a:extLst>
          </p:cNvPr>
          <p:cNvSpPr txBox="1"/>
          <p:nvPr/>
        </p:nvSpPr>
        <p:spPr>
          <a:xfrm rot="16200000">
            <a:off x="-616675" y="966575"/>
            <a:ext cx="1562541"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Bin_minus1</a:t>
            </a:r>
          </a:p>
        </p:txBody>
      </p:sp>
      <p:pic>
        <p:nvPicPr>
          <p:cNvPr id="38" name="Picture 37" descr="A graph with red and blue dots&#10;&#10;Description automatically generated">
            <a:extLst>
              <a:ext uri="{FF2B5EF4-FFF2-40B4-BE49-F238E27FC236}">
                <a16:creationId xmlns:a16="http://schemas.microsoft.com/office/drawing/2014/main" id="{AFB668A9-CC4D-5517-9240-ECB22A27C2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9209" y="295075"/>
            <a:ext cx="2012451" cy="1620000"/>
          </a:xfrm>
          <a:prstGeom prst="rect">
            <a:avLst/>
          </a:prstGeom>
        </p:spPr>
      </p:pic>
      <p:sp>
        <p:nvSpPr>
          <p:cNvPr id="39" name="Rectangle 38">
            <a:extLst>
              <a:ext uri="{FF2B5EF4-FFF2-40B4-BE49-F238E27FC236}">
                <a16:creationId xmlns:a16="http://schemas.microsoft.com/office/drawing/2014/main" id="{691D6A09-B7FF-A682-2AA6-9B3C173D4F75}"/>
              </a:ext>
            </a:extLst>
          </p:cNvPr>
          <p:cNvSpPr/>
          <p:nvPr/>
        </p:nvSpPr>
        <p:spPr>
          <a:xfrm>
            <a:off x="4772946" y="295075"/>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40" name="TextBox 39">
            <a:extLst>
              <a:ext uri="{FF2B5EF4-FFF2-40B4-BE49-F238E27FC236}">
                <a16:creationId xmlns:a16="http://schemas.microsoft.com/office/drawing/2014/main" id="{B2AC0211-0424-1C77-9FD3-D715A5586538}"/>
              </a:ext>
            </a:extLst>
          </p:cNvPr>
          <p:cNvSpPr txBox="1"/>
          <p:nvPr/>
        </p:nvSpPr>
        <p:spPr>
          <a:xfrm>
            <a:off x="2539207" y="-11304"/>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CC</a:t>
            </a:r>
          </a:p>
        </p:txBody>
      </p:sp>
      <p:sp>
        <p:nvSpPr>
          <p:cNvPr id="41" name="TextBox 40">
            <a:extLst>
              <a:ext uri="{FF2B5EF4-FFF2-40B4-BE49-F238E27FC236}">
                <a16:creationId xmlns:a16="http://schemas.microsoft.com/office/drawing/2014/main" id="{BA0FAD99-45A1-0575-090A-2777C10B82EA}"/>
              </a:ext>
            </a:extLst>
          </p:cNvPr>
          <p:cNvSpPr txBox="1"/>
          <p:nvPr/>
        </p:nvSpPr>
        <p:spPr>
          <a:xfrm>
            <a:off x="4772946" y="-11305"/>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BP</a:t>
            </a:r>
          </a:p>
        </p:txBody>
      </p:sp>
      <p:sp>
        <p:nvSpPr>
          <p:cNvPr id="43" name="TextBox 42">
            <a:extLst>
              <a:ext uri="{FF2B5EF4-FFF2-40B4-BE49-F238E27FC236}">
                <a16:creationId xmlns:a16="http://schemas.microsoft.com/office/drawing/2014/main" id="{1BF8B9BA-9236-034A-C1B8-20024339D3EE}"/>
              </a:ext>
            </a:extLst>
          </p:cNvPr>
          <p:cNvSpPr txBox="1"/>
          <p:nvPr/>
        </p:nvSpPr>
        <p:spPr>
          <a:xfrm>
            <a:off x="-70958" y="9081316"/>
            <a:ext cx="7437476" cy="923330"/>
          </a:xfrm>
          <a:prstGeom prst="rect">
            <a:avLst/>
          </a:prstGeom>
          <a:noFill/>
        </p:spPr>
        <p:txBody>
          <a:bodyPr wrap="square">
            <a:spAutoFit/>
          </a:bodyPr>
          <a:lstStyle/>
          <a:p>
            <a:r>
              <a:rPr lang="en-GB" b="1" dirty="0"/>
              <a:t>Conclude from here that custom terms may be more suitable as </a:t>
            </a:r>
            <a:r>
              <a:rPr lang="en-GB" b="1" dirty="0" err="1"/>
              <a:t>sY</a:t>
            </a:r>
            <a:r>
              <a:rPr lang="en-GB" b="1" dirty="0"/>
              <a:t> is not strictly associated with any particular BP/MF/CC?  </a:t>
            </a:r>
          </a:p>
          <a:p>
            <a:r>
              <a:rPr lang="en-GB" b="1" dirty="0"/>
              <a:t>NOTES – TO READ/DISCUSS</a:t>
            </a:r>
          </a:p>
        </p:txBody>
      </p:sp>
    </p:spTree>
    <p:extLst>
      <p:ext uri="{BB962C8B-B14F-4D97-AF65-F5344CB8AC3E}">
        <p14:creationId xmlns:p14="http://schemas.microsoft.com/office/powerpoint/2010/main" val="37577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76446-B562-65EE-7525-92768B7D4402}"/>
              </a:ext>
            </a:extLst>
          </p:cNvPr>
          <p:cNvSpPr txBox="1"/>
          <p:nvPr/>
        </p:nvSpPr>
        <p:spPr>
          <a:xfrm>
            <a:off x="119546" y="5140023"/>
            <a:ext cx="6831052"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4. Custom Terms enrichment analyses bin of interest vs DECOY bins</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Can find known, we’ve been conservative but it’s possible to find a signal; it’s not a massive confusing factor </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What about the other 4 known </a:t>
            </a:r>
            <a:r>
              <a:rPr lang="en-GB" sz="1200" b="1" dirty="0" err="1">
                <a:latin typeface="Arial" panose="020B0604020202020204" pitchFamily="34" charset="0"/>
                <a:cs typeface="Arial" panose="020B0604020202020204" pitchFamily="34" charset="0"/>
              </a:rPr>
              <a:t>sY</a:t>
            </a:r>
            <a:r>
              <a:rPr lang="en-GB" sz="1200" b="1" dirty="0">
                <a:latin typeface="Arial" panose="020B0604020202020204" pitchFamily="34" charset="0"/>
                <a:cs typeface="Arial" panose="020B0604020202020204" pitchFamily="34" charset="0"/>
              </a:rPr>
              <a:t> that we are detecting? How do their histograms look like?</a:t>
            </a:r>
          </a:p>
          <a:p>
            <a:r>
              <a:rPr lang="en-GB" sz="1200" b="1" dirty="0">
                <a:latin typeface="Arial" panose="020B0604020202020204" pitchFamily="34" charset="0"/>
                <a:cs typeface="Arial" panose="020B0604020202020204" pitchFamily="34" charset="0"/>
              </a:rPr>
              <a:t>Are they sulfated portions of the peptide at all? </a:t>
            </a:r>
          </a:p>
          <a:p>
            <a:endParaRPr lang="en-GB" sz="1200" b="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C4B504E9-74F8-2768-6C8F-48A6A6B9F4CA}"/>
              </a:ext>
            </a:extLst>
          </p:cNvPr>
          <p:cNvGraphicFramePr>
            <a:graphicFrameLocks noGrp="1"/>
          </p:cNvGraphicFramePr>
          <p:nvPr>
            <p:extLst>
              <p:ext uri="{D42A27DB-BD31-4B8C-83A1-F6EECF244321}">
                <p14:modId xmlns:p14="http://schemas.microsoft.com/office/powerpoint/2010/main" val="64127320"/>
              </p:ext>
            </p:extLst>
          </p:nvPr>
        </p:nvGraphicFramePr>
        <p:xfrm>
          <a:off x="361950" y="116477"/>
          <a:ext cx="5118100" cy="2209800"/>
        </p:xfrm>
        <a:graphic>
          <a:graphicData uri="http://schemas.openxmlformats.org/drawingml/2006/table">
            <a:tbl>
              <a:tblPr/>
              <a:tblGrid>
                <a:gridCol w="355600">
                  <a:extLst>
                    <a:ext uri="{9D8B030D-6E8A-4147-A177-3AD203B41FA5}">
                      <a16:colId xmlns:a16="http://schemas.microsoft.com/office/drawing/2014/main" val="373879698"/>
                    </a:ext>
                  </a:extLst>
                </a:gridCol>
                <a:gridCol w="850900">
                  <a:extLst>
                    <a:ext uri="{9D8B030D-6E8A-4147-A177-3AD203B41FA5}">
                      <a16:colId xmlns:a16="http://schemas.microsoft.com/office/drawing/2014/main" val="1847515603"/>
                    </a:ext>
                  </a:extLst>
                </a:gridCol>
                <a:gridCol w="482600">
                  <a:extLst>
                    <a:ext uri="{9D8B030D-6E8A-4147-A177-3AD203B41FA5}">
                      <a16:colId xmlns:a16="http://schemas.microsoft.com/office/drawing/2014/main" val="75203974"/>
                    </a:ext>
                  </a:extLst>
                </a:gridCol>
                <a:gridCol w="774700">
                  <a:extLst>
                    <a:ext uri="{9D8B030D-6E8A-4147-A177-3AD203B41FA5}">
                      <a16:colId xmlns:a16="http://schemas.microsoft.com/office/drawing/2014/main" val="2506101410"/>
                    </a:ext>
                  </a:extLst>
                </a:gridCol>
                <a:gridCol w="762000">
                  <a:extLst>
                    <a:ext uri="{9D8B030D-6E8A-4147-A177-3AD203B41FA5}">
                      <a16:colId xmlns:a16="http://schemas.microsoft.com/office/drawing/2014/main" val="1257800282"/>
                    </a:ext>
                  </a:extLst>
                </a:gridCol>
                <a:gridCol w="1181100">
                  <a:extLst>
                    <a:ext uri="{9D8B030D-6E8A-4147-A177-3AD203B41FA5}">
                      <a16:colId xmlns:a16="http://schemas.microsoft.com/office/drawing/2014/main" val="3444566000"/>
                    </a:ext>
                  </a:extLst>
                </a:gridCol>
                <a:gridCol w="711200">
                  <a:extLst>
                    <a:ext uri="{9D8B030D-6E8A-4147-A177-3AD203B41FA5}">
                      <a16:colId xmlns:a16="http://schemas.microsoft.com/office/drawing/2014/main" val="2033000262"/>
                    </a:ext>
                  </a:extLst>
                </a:gridCol>
              </a:tblGrid>
              <a:tr h="182880">
                <a:tc>
                  <a:txBody>
                    <a:bodyPr/>
                    <a:lstStyle/>
                    <a:p>
                      <a:pPr algn="ctr" fontAlgn="b"/>
                      <a:endParaRPr lang="en-GB" sz="1100" b="0" i="0" u="none" strike="noStrike">
                        <a:solidFill>
                          <a:srgbClr val="000000"/>
                        </a:solidFill>
                        <a:effectLst/>
                        <a:latin typeface="Arial" panose="020B060402020202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GB" sz="1100" b="0" i="0" u="none" strike="noStrike">
                          <a:solidFill>
                            <a:srgbClr val="000000"/>
                          </a:solidFill>
                          <a:effectLst/>
                          <a:latin typeface="Arial" panose="020B0604020202020204" pitchFamily="34" charset="0"/>
                        </a:rPr>
                        <a:t>Custom_Tag</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sY</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Golgi</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Secreted</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Transmembrane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Unlikely</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49205290"/>
                  </a:ext>
                </a:extLst>
              </a:tr>
              <a:tr h="190500">
                <a:tc>
                  <a:txBody>
                    <a:bodyPr/>
                    <a:lstStyle/>
                    <a:p>
                      <a:pPr algn="ctr" fontAlgn="b"/>
                      <a:endParaRPr lang="en-GB" sz="1100" b="0" i="0" u="none" strike="noStrike">
                        <a:solidFill>
                          <a:srgbClr val="000000"/>
                        </a:solidFill>
                        <a:effectLst/>
                        <a:latin typeface="Arial" panose="020B060402020202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rial" panose="020B0604020202020204" pitchFamily="34" charset="0"/>
                        </a:rPr>
                        <a:t>BgRatio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6/2758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190/2758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102/2758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356/2758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2197/2758</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673160"/>
                  </a:ext>
                </a:extLst>
              </a:tr>
              <a:tr h="182880">
                <a:tc>
                  <a:txBody>
                    <a:bodyPr/>
                    <a:lstStyle/>
                    <a:p>
                      <a:pPr algn="ctr" fontAlgn="b"/>
                      <a:r>
                        <a:rPr lang="en-GB" sz="1100" b="0" i="0" u="none" strike="noStrike">
                          <a:solidFill>
                            <a:srgbClr val="000000"/>
                          </a:solidFill>
                          <a:effectLst/>
                          <a:latin typeface="Arial" panose="020B0604020202020204" pitchFamily="34" charset="0"/>
                        </a:rPr>
                        <a:t>DM1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4/9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3/9</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91009596"/>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0.031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a:solidFill>
                            <a:srgbClr val="000000"/>
                          </a:solidFill>
                          <a:effectLst/>
                          <a:latin typeface="Arial" panose="020B0604020202020204" pitchFamily="34" charset="0"/>
                        </a:rPr>
                        <a:t>0.130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0.001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dirty="0">
                          <a:solidFill>
                            <a:srgbClr val="000000"/>
                          </a:solidFill>
                          <a:effectLst/>
                          <a:latin typeface="Arial" panose="020B0604020202020204" pitchFamily="34" charset="0"/>
                        </a:rPr>
                        <a:t>0.258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0.631</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1694268"/>
                  </a:ext>
                </a:extLst>
              </a:tr>
              <a:tr h="182880">
                <a:tc>
                  <a:txBody>
                    <a:bodyPr/>
                    <a:lstStyle/>
                    <a:p>
                      <a:pPr algn="ctr" fontAlgn="b"/>
                      <a:r>
                        <a:rPr lang="en-GB" sz="1100" b="0" i="0" u="none" strike="noStrike">
                          <a:solidFill>
                            <a:srgbClr val="000000"/>
                          </a:solidFill>
                          <a:effectLst/>
                          <a:latin typeface="Arial" panose="020B0604020202020204" pitchFamily="34" charset="0"/>
                        </a:rPr>
                        <a:t>BOI</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7/65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6/65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50/65</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43268013"/>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0.032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dirty="0">
                          <a:solidFill>
                            <a:srgbClr val="000000"/>
                          </a:solidFill>
                          <a:effectLst/>
                          <a:latin typeface="Arial" panose="020B0604020202020204" pitchFamily="34" charset="0"/>
                        </a:rPr>
                        <a:t>0.220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0.190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0.727</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0.727</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9357365"/>
                  </a:ext>
                </a:extLst>
              </a:tr>
              <a:tr h="182880">
                <a:tc>
                  <a:txBody>
                    <a:bodyPr/>
                    <a:lstStyle/>
                    <a:p>
                      <a:pPr algn="ctr" fontAlgn="b"/>
                      <a:r>
                        <a:rPr lang="en-GB" sz="1100" b="0" i="0" u="none" strike="noStrike">
                          <a:solidFill>
                            <a:srgbClr val="000000"/>
                          </a:solidFill>
                          <a:effectLst/>
                          <a:latin typeface="Arial" panose="020B0604020202020204" pitchFamily="34" charset="0"/>
                        </a:rPr>
                        <a:t>D1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8/209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21/209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180/209</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63731333"/>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0.026</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129483774"/>
                  </a:ext>
                </a:extLst>
              </a:tr>
              <a:tr h="182880">
                <a:tc>
                  <a:txBody>
                    <a:bodyPr/>
                    <a:lstStyle/>
                    <a:p>
                      <a:pPr algn="ctr" fontAlgn="b"/>
                      <a:r>
                        <a:rPr lang="en-GB" sz="1100" b="0" i="0" u="none" strike="noStrike">
                          <a:solidFill>
                            <a:srgbClr val="000000"/>
                          </a:solidFill>
                          <a:effectLst/>
                          <a:latin typeface="Arial" panose="020B0604020202020204" pitchFamily="34" charset="0"/>
                        </a:rPr>
                        <a:t>D2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105/116</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19151251"/>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0.004</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063008882"/>
                  </a:ext>
                </a:extLst>
              </a:tr>
              <a:tr h="182880">
                <a:tc>
                  <a:txBody>
                    <a:bodyPr/>
                    <a:lstStyle/>
                    <a:p>
                      <a:pPr algn="ctr" fontAlgn="b"/>
                      <a:r>
                        <a:rPr lang="en-GB" sz="1100" b="0" i="0" u="none" strike="noStrike">
                          <a:solidFill>
                            <a:srgbClr val="000000"/>
                          </a:solidFill>
                          <a:effectLst/>
                          <a:latin typeface="Arial" panose="020B0604020202020204" pitchFamily="34" charset="0"/>
                        </a:rPr>
                        <a:t>D3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98/110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070858798"/>
                  </a:ext>
                </a:extLst>
              </a:tr>
              <a:tr h="19050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0.789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0.608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0.018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441033243"/>
                  </a:ext>
                </a:extLst>
              </a:tr>
            </a:tbl>
          </a:graphicData>
        </a:graphic>
      </p:graphicFrame>
      <p:sp>
        <p:nvSpPr>
          <p:cNvPr id="11" name="TextBox 10">
            <a:extLst>
              <a:ext uri="{FF2B5EF4-FFF2-40B4-BE49-F238E27FC236}">
                <a16:creationId xmlns:a16="http://schemas.microsoft.com/office/drawing/2014/main" id="{6A0F34CF-7184-4445-E4C7-A60A65A6F667}"/>
              </a:ext>
            </a:extLst>
          </p:cNvPr>
          <p:cNvSpPr txBox="1"/>
          <p:nvPr/>
        </p:nvSpPr>
        <p:spPr>
          <a:xfrm>
            <a:off x="0" y="2347494"/>
            <a:ext cx="6628495" cy="2308324"/>
          </a:xfrm>
          <a:prstGeom prst="rect">
            <a:avLst/>
          </a:prstGeom>
          <a:noFill/>
        </p:spPr>
        <p:txBody>
          <a:bodyPr wrap="square">
            <a:spAutoFit/>
          </a:bodyPr>
          <a:lstStyle/>
          <a:p>
            <a:r>
              <a:rPr lang="en-GB" dirty="0" err="1"/>
              <a:t>ToDo</a:t>
            </a:r>
            <a:r>
              <a:rPr lang="en-GB" dirty="0"/>
              <a:t> – this table in its extended version should go in as a supplementary table (e.g. including p values, adj. p values, and genes); </a:t>
            </a:r>
          </a:p>
          <a:p>
            <a:endParaRPr lang="en-GB" dirty="0"/>
          </a:p>
          <a:p>
            <a:r>
              <a:rPr lang="en-GB" dirty="0"/>
              <a:t>Turn into a figure (similar to </a:t>
            </a:r>
            <a:r>
              <a:rPr lang="en-GB" dirty="0" err="1"/>
              <a:t>dotplot</a:t>
            </a:r>
            <a:r>
              <a:rPr lang="en-GB" dirty="0"/>
              <a:t> but instead a bar plot, showing max number of genes (in background)  as colourless outline and number detected in as coloured portion + q value shown on top or something similar? </a:t>
            </a:r>
          </a:p>
        </p:txBody>
      </p:sp>
    </p:spTree>
    <p:extLst>
      <p:ext uri="{BB962C8B-B14F-4D97-AF65-F5344CB8AC3E}">
        <p14:creationId xmlns:p14="http://schemas.microsoft.com/office/powerpoint/2010/main" val="369355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FE536-9062-F84E-D239-F3AD517FFB40}"/>
              </a:ext>
            </a:extLst>
          </p:cNvPr>
          <p:cNvSpPr txBox="1"/>
          <p:nvPr/>
        </p:nvSpPr>
        <p:spPr>
          <a:xfrm>
            <a:off x="89066" y="7922792"/>
            <a:ext cx="6831052" cy="1938992"/>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4. Custom Terms enrichment analyses bin of interest vs DECOY bins</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Can find known, we’ve been conservative but it’s possible to find a signal; it’s not a massive confusing factor </a:t>
            </a:r>
          </a:p>
          <a:p>
            <a:r>
              <a:rPr lang="en-GB" sz="1200" b="1" dirty="0">
                <a:latin typeface="Arial" panose="020B0604020202020204" pitchFamily="34" charset="0"/>
                <a:cs typeface="Arial" panose="020B0604020202020204" pitchFamily="34" charset="0"/>
              </a:rPr>
              <a:t>Make sure to mention actual number of genes in text in the context of number of peptides and number of peptidoforms too. </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What about the other 4 known </a:t>
            </a:r>
            <a:r>
              <a:rPr lang="en-GB" sz="1200" b="1" dirty="0" err="1">
                <a:latin typeface="Arial" panose="020B0604020202020204" pitchFamily="34" charset="0"/>
                <a:cs typeface="Arial" panose="020B0604020202020204" pitchFamily="34" charset="0"/>
              </a:rPr>
              <a:t>sY</a:t>
            </a:r>
            <a:r>
              <a:rPr lang="en-GB" sz="1200" b="1" dirty="0">
                <a:latin typeface="Arial" panose="020B0604020202020204" pitchFamily="34" charset="0"/>
                <a:cs typeface="Arial" panose="020B0604020202020204" pitchFamily="34" charset="0"/>
              </a:rPr>
              <a:t> that we are detecting? How do their histograms look like?</a:t>
            </a:r>
          </a:p>
          <a:p>
            <a:r>
              <a:rPr lang="en-GB" sz="1200" b="1" dirty="0">
                <a:latin typeface="Arial" panose="020B0604020202020204" pitchFamily="34" charset="0"/>
                <a:cs typeface="Arial" panose="020B0604020202020204" pitchFamily="34" charset="0"/>
              </a:rPr>
              <a:t>Are they sulfated portions of the peptide at all? </a:t>
            </a:r>
          </a:p>
          <a:p>
            <a:endParaRPr lang="en-GB" sz="1200" b="1" dirty="0">
              <a:latin typeface="Arial" panose="020B0604020202020204" pitchFamily="34" charset="0"/>
              <a:cs typeface="Arial" panose="020B0604020202020204" pitchFamily="34" charset="0"/>
            </a:endParaRPr>
          </a:p>
        </p:txBody>
      </p:sp>
      <p:pic>
        <p:nvPicPr>
          <p:cNvPr id="19" name="Picture 18" descr="A graph with different colored bars&#10;&#10;Description automatically generated">
            <a:extLst>
              <a:ext uri="{FF2B5EF4-FFF2-40B4-BE49-F238E27FC236}">
                <a16:creationId xmlns:a16="http://schemas.microsoft.com/office/drawing/2014/main" id="{731F4DD9-D9D7-8282-2B2D-3431A4324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 y="5263849"/>
            <a:ext cx="3150000" cy="2520000"/>
          </a:xfrm>
          <a:prstGeom prst="rect">
            <a:avLst/>
          </a:prstGeom>
        </p:spPr>
      </p:pic>
      <p:pic>
        <p:nvPicPr>
          <p:cNvPr id="21" name="Picture 20" descr="A graph with different colored squares&#10;&#10;Description automatically generated">
            <a:extLst>
              <a:ext uri="{FF2B5EF4-FFF2-40B4-BE49-F238E27FC236}">
                <a16:creationId xmlns:a16="http://schemas.microsoft.com/office/drawing/2014/main" id="{51A9FE02-CC00-7737-1ED8-8CC1A278E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 y="2604906"/>
            <a:ext cx="3150000" cy="2520000"/>
          </a:xfrm>
          <a:prstGeom prst="rect">
            <a:avLst/>
          </a:prstGeom>
        </p:spPr>
      </p:pic>
      <p:pic>
        <p:nvPicPr>
          <p:cNvPr id="23" name="Picture 22" descr="A graph with different colored bars&#10;&#10;Description automatically generated">
            <a:extLst>
              <a:ext uri="{FF2B5EF4-FFF2-40B4-BE49-F238E27FC236}">
                <a16:creationId xmlns:a16="http://schemas.microsoft.com/office/drawing/2014/main" id="{432AC299-DC2F-842B-2ADA-E330B55C0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2346" y="-29673"/>
            <a:ext cx="3150000" cy="2520000"/>
          </a:xfrm>
          <a:prstGeom prst="rect">
            <a:avLst/>
          </a:prstGeom>
        </p:spPr>
      </p:pic>
      <p:pic>
        <p:nvPicPr>
          <p:cNvPr id="25" name="Picture 24" descr="A graph with a bar and a bar chart&#10;&#10;Description automatically generated with medium confidence">
            <a:extLst>
              <a:ext uri="{FF2B5EF4-FFF2-40B4-BE49-F238E27FC236}">
                <a16:creationId xmlns:a16="http://schemas.microsoft.com/office/drawing/2014/main" id="{60AA9E17-2934-038A-818A-CB188956A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3" y="-29673"/>
            <a:ext cx="3150000" cy="2520000"/>
          </a:xfrm>
          <a:prstGeom prst="rect">
            <a:avLst/>
          </a:prstGeom>
        </p:spPr>
      </p:pic>
      <p:pic>
        <p:nvPicPr>
          <p:cNvPr id="27" name="Picture 26" descr="A graph with different colored squares&#10;&#10;Description automatically generated">
            <a:extLst>
              <a:ext uri="{FF2B5EF4-FFF2-40B4-BE49-F238E27FC236}">
                <a16:creationId xmlns:a16="http://schemas.microsoft.com/office/drawing/2014/main" id="{AE5F07A6-4578-BBD5-0966-CC2B88C246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2346" y="2604906"/>
            <a:ext cx="3150000" cy="2520000"/>
          </a:xfrm>
          <a:prstGeom prst="rect">
            <a:avLst/>
          </a:prstGeom>
        </p:spPr>
      </p:pic>
      <p:sp>
        <p:nvSpPr>
          <p:cNvPr id="28" name="TextBox 27">
            <a:extLst>
              <a:ext uri="{FF2B5EF4-FFF2-40B4-BE49-F238E27FC236}">
                <a16:creationId xmlns:a16="http://schemas.microsoft.com/office/drawing/2014/main" id="{40C8EAE2-3875-90FD-B272-8DAD254FA524}"/>
              </a:ext>
            </a:extLst>
          </p:cNvPr>
          <p:cNvSpPr txBox="1"/>
          <p:nvPr/>
        </p:nvSpPr>
        <p:spPr>
          <a:xfrm>
            <a:off x="3402346" y="260490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9" name="TextBox 28">
            <a:extLst>
              <a:ext uri="{FF2B5EF4-FFF2-40B4-BE49-F238E27FC236}">
                <a16:creationId xmlns:a16="http://schemas.microsoft.com/office/drawing/2014/main" id="{41573A08-35B2-3F37-3669-872A70768730}"/>
              </a:ext>
            </a:extLst>
          </p:cNvPr>
          <p:cNvSpPr txBox="1"/>
          <p:nvPr/>
        </p:nvSpPr>
        <p:spPr>
          <a:xfrm>
            <a:off x="3402346" y="-29673"/>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30" name="TextBox 29">
            <a:extLst>
              <a:ext uri="{FF2B5EF4-FFF2-40B4-BE49-F238E27FC236}">
                <a16:creationId xmlns:a16="http://schemas.microsoft.com/office/drawing/2014/main" id="{B8F6D667-C663-90D1-7F45-D1B7D5563080}"/>
              </a:ext>
            </a:extLst>
          </p:cNvPr>
          <p:cNvSpPr txBox="1"/>
          <p:nvPr/>
        </p:nvSpPr>
        <p:spPr>
          <a:xfrm>
            <a:off x="10853" y="-29673"/>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31" name="TextBox 30">
            <a:extLst>
              <a:ext uri="{FF2B5EF4-FFF2-40B4-BE49-F238E27FC236}">
                <a16:creationId xmlns:a16="http://schemas.microsoft.com/office/drawing/2014/main" id="{A877E437-0208-0E2F-B261-48BD40598948}"/>
              </a:ext>
            </a:extLst>
          </p:cNvPr>
          <p:cNvSpPr txBox="1"/>
          <p:nvPr/>
        </p:nvSpPr>
        <p:spPr>
          <a:xfrm>
            <a:off x="10853" y="260490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
        <p:nvSpPr>
          <p:cNvPr id="32" name="TextBox 31">
            <a:extLst>
              <a:ext uri="{FF2B5EF4-FFF2-40B4-BE49-F238E27FC236}">
                <a16:creationId xmlns:a16="http://schemas.microsoft.com/office/drawing/2014/main" id="{15EE2008-ED5A-2B9A-154E-71B15B17581C}"/>
              </a:ext>
            </a:extLst>
          </p:cNvPr>
          <p:cNvSpPr txBox="1"/>
          <p:nvPr/>
        </p:nvSpPr>
        <p:spPr>
          <a:xfrm>
            <a:off x="10853" y="526384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394930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41298A-3E6B-8CF2-767D-C3D6FF698E8D}"/>
              </a:ext>
            </a:extLst>
          </p:cNvPr>
          <p:cNvSpPr txBox="1"/>
          <p:nvPr/>
        </p:nvSpPr>
        <p:spPr>
          <a:xfrm>
            <a:off x="17974" y="6401102"/>
            <a:ext cx="7604760"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Final figure – these data but coloured by instrument/dataset/sensitivity?  </a:t>
            </a:r>
          </a:p>
        </p:txBody>
      </p:sp>
      <p:pic>
        <p:nvPicPr>
          <p:cNvPr id="4" name="Picture 3">
            <a:extLst>
              <a:ext uri="{FF2B5EF4-FFF2-40B4-BE49-F238E27FC236}">
                <a16:creationId xmlns:a16="http://schemas.microsoft.com/office/drawing/2014/main" id="{3A57186A-C14E-B98B-2CEB-78E92108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 y="770403"/>
            <a:ext cx="3420000" cy="2052000"/>
          </a:xfrm>
          <a:prstGeom prst="rect">
            <a:avLst/>
          </a:prstGeom>
        </p:spPr>
      </p:pic>
      <p:sp>
        <p:nvSpPr>
          <p:cNvPr id="6" name="TextBox 5">
            <a:extLst>
              <a:ext uri="{FF2B5EF4-FFF2-40B4-BE49-F238E27FC236}">
                <a16:creationId xmlns:a16="http://schemas.microsoft.com/office/drawing/2014/main" id="{659B5606-2ECD-C098-214D-D18163599D7B}"/>
              </a:ext>
            </a:extLst>
          </p:cNvPr>
          <p:cNvSpPr txBox="1"/>
          <p:nvPr/>
        </p:nvSpPr>
        <p:spPr>
          <a:xfrm>
            <a:off x="0" y="11335"/>
            <a:ext cx="3124200"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Ribosomal protein S6 kinase alpha-3; False positive peptidoform  example</a:t>
            </a:r>
          </a:p>
        </p:txBody>
      </p:sp>
      <p:pic>
        <p:nvPicPr>
          <p:cNvPr id="8" name="Picture 7">
            <a:extLst>
              <a:ext uri="{FF2B5EF4-FFF2-40B4-BE49-F238E27FC236}">
                <a16:creationId xmlns:a16="http://schemas.microsoft.com/office/drawing/2014/main" id="{06C60B4A-9040-D8B9-6774-855D7BE99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000" y="770403"/>
            <a:ext cx="3420000" cy="2052000"/>
          </a:xfrm>
          <a:prstGeom prst="rect">
            <a:avLst/>
          </a:prstGeom>
        </p:spPr>
      </p:pic>
      <p:sp>
        <p:nvSpPr>
          <p:cNvPr id="10" name="TextBox 9">
            <a:extLst>
              <a:ext uri="{FF2B5EF4-FFF2-40B4-BE49-F238E27FC236}">
                <a16:creationId xmlns:a16="http://schemas.microsoft.com/office/drawing/2014/main" id="{5401CDCC-F001-960E-CB74-D9F77BEB2C95}"/>
              </a:ext>
            </a:extLst>
          </p:cNvPr>
          <p:cNvSpPr txBox="1"/>
          <p:nvPr/>
        </p:nvSpPr>
        <p:spPr>
          <a:xfrm>
            <a:off x="3429000" y="11335"/>
            <a:ext cx="3402052"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Sulfotransferase 2A1,</a:t>
            </a:r>
          </a:p>
          <a:p>
            <a:r>
              <a:rPr lang="en-GB" sz="1200" dirty="0">
                <a:latin typeface="Arial" panose="020B0604020202020204" pitchFamily="34" charset="0"/>
                <a:cs typeface="Arial" panose="020B0604020202020204" pitchFamily="34" charset="0"/>
              </a:rPr>
              <a:t>Sulfated only example; 1 peptidoform</a:t>
            </a:r>
          </a:p>
        </p:txBody>
      </p:sp>
      <p:pic>
        <p:nvPicPr>
          <p:cNvPr id="12" name="Picture 11">
            <a:extLst>
              <a:ext uri="{FF2B5EF4-FFF2-40B4-BE49-F238E27FC236}">
                <a16:creationId xmlns:a16="http://schemas.microsoft.com/office/drawing/2014/main" id="{084D16C0-FBE1-11A8-49FA-F46CCF14F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34941"/>
            <a:ext cx="3420000" cy="2052000"/>
          </a:xfrm>
          <a:prstGeom prst="rect">
            <a:avLst/>
          </a:prstGeom>
        </p:spPr>
      </p:pic>
      <p:sp>
        <p:nvSpPr>
          <p:cNvPr id="14" name="TextBox 13">
            <a:extLst>
              <a:ext uri="{FF2B5EF4-FFF2-40B4-BE49-F238E27FC236}">
                <a16:creationId xmlns:a16="http://schemas.microsoft.com/office/drawing/2014/main" id="{0FAA47B8-6F72-F8FF-55F8-755872F1857D}"/>
              </a:ext>
            </a:extLst>
          </p:cNvPr>
          <p:cNvSpPr txBox="1"/>
          <p:nvPr/>
        </p:nvSpPr>
        <p:spPr>
          <a:xfrm>
            <a:off x="0" y="4981571"/>
            <a:ext cx="3420000" cy="830997"/>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Vitronectin, known </a:t>
            </a:r>
            <a:r>
              <a:rPr lang="en-GB" sz="1200" dirty="0" err="1">
                <a:latin typeface="Arial" panose="020B0604020202020204" pitchFamily="34" charset="0"/>
                <a:cs typeface="Arial" panose="020B0604020202020204" pitchFamily="34" charset="0"/>
              </a:rPr>
              <a:t>sY</a:t>
            </a:r>
            <a:r>
              <a:rPr lang="en-GB" sz="1200" dirty="0">
                <a:latin typeface="Arial" panose="020B0604020202020204" pitchFamily="34" charset="0"/>
                <a:cs typeface="Arial" panose="020B0604020202020204" pitchFamily="34" charset="0"/>
              </a:rPr>
              <a:t> protein:</a:t>
            </a:r>
          </a:p>
          <a:p>
            <a:r>
              <a:rPr lang="en-GB" sz="1200" dirty="0">
                <a:latin typeface="Arial" panose="020B0604020202020204" pitchFamily="34" charset="0"/>
                <a:cs typeface="Arial" panose="020B0604020202020204" pitchFamily="34" charset="0"/>
              </a:rPr>
              <a:t>Doubly and singly sulfated peptide; total of 10 peptidoforms of Vitronectin found in BOI and bin -1; 2 peptides (and </a:t>
            </a:r>
            <a:r>
              <a:rPr lang="en-GB" sz="1200" dirty="0" err="1">
                <a:latin typeface="Arial" panose="020B0604020202020204" pitchFamily="34" charset="0"/>
                <a:cs typeface="Arial" panose="020B0604020202020204" pitchFamily="34" charset="0"/>
              </a:rPr>
              <a:t>incl</a:t>
            </a:r>
            <a:r>
              <a:rPr lang="en-GB" sz="1200" dirty="0">
                <a:latin typeface="Arial" panose="020B0604020202020204" pitchFamily="34" charset="0"/>
                <a:cs typeface="Arial" panose="020B0604020202020204" pitchFamily="34" charset="0"/>
              </a:rPr>
              <a:t> shortened versions of 1)</a:t>
            </a:r>
          </a:p>
        </p:txBody>
      </p:sp>
      <p:pic>
        <p:nvPicPr>
          <p:cNvPr id="16" name="Picture 15">
            <a:extLst>
              <a:ext uri="{FF2B5EF4-FFF2-40B4-BE49-F238E27FC236}">
                <a16:creationId xmlns:a16="http://schemas.microsoft.com/office/drawing/2014/main" id="{A52DFD56-64FC-F202-0F9F-A36273099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0000" y="2934941"/>
            <a:ext cx="3420000" cy="2052000"/>
          </a:xfrm>
          <a:prstGeom prst="rect">
            <a:avLst/>
          </a:prstGeom>
        </p:spPr>
      </p:pic>
      <p:sp>
        <p:nvSpPr>
          <p:cNvPr id="18" name="TextBox 17">
            <a:extLst>
              <a:ext uri="{FF2B5EF4-FFF2-40B4-BE49-F238E27FC236}">
                <a16:creationId xmlns:a16="http://schemas.microsoft.com/office/drawing/2014/main" id="{13DC6DAC-8F8E-F77A-08C5-646A2AC75D09}"/>
              </a:ext>
            </a:extLst>
          </p:cNvPr>
          <p:cNvSpPr txBox="1"/>
          <p:nvPr/>
        </p:nvSpPr>
        <p:spPr>
          <a:xfrm>
            <a:off x="3403249" y="4829352"/>
            <a:ext cx="3834384" cy="830997"/>
          </a:xfrm>
          <a:prstGeom prst="rect">
            <a:avLst/>
          </a:prstGeom>
          <a:noFill/>
        </p:spPr>
        <p:txBody>
          <a:bodyPr wrap="square">
            <a:spAutoFit/>
          </a:bodyPr>
          <a:lstStyle/>
          <a:p>
            <a:r>
              <a:rPr lang="en-GB" sz="1200" dirty="0" err="1">
                <a:latin typeface="Arial" panose="020B0604020202020204" pitchFamily="34" charset="0"/>
                <a:cs typeface="Arial" panose="020B0604020202020204" pitchFamily="34" charset="0"/>
              </a:rPr>
              <a:t>Osteopontin</a:t>
            </a:r>
            <a:r>
              <a:rPr lang="en-GB" sz="1200" dirty="0">
                <a:latin typeface="Arial" panose="020B0604020202020204" pitchFamily="34" charset="0"/>
                <a:cs typeface="Arial" panose="020B0604020202020204" pitchFamily="34" charset="0"/>
              </a:rPr>
              <a:t> – secreted;</a:t>
            </a:r>
          </a:p>
          <a:p>
            <a:r>
              <a:rPr lang="en-GB" sz="1200" dirty="0">
                <a:latin typeface="Arial" panose="020B0604020202020204" pitchFamily="34" charset="0"/>
                <a:cs typeface="Arial" panose="020B0604020202020204" pitchFamily="34" charset="0"/>
              </a:rPr>
              <a:t>Mostly sulfo, some </a:t>
            </a:r>
            <a:r>
              <a:rPr lang="en-GB" sz="1200" dirty="0" err="1">
                <a:latin typeface="Arial" panose="020B0604020202020204" pitchFamily="34" charset="0"/>
                <a:cs typeface="Arial" panose="020B0604020202020204" pitchFamily="34" charset="0"/>
              </a:rPr>
              <a:t>phospho</a:t>
            </a:r>
            <a:r>
              <a:rPr lang="en-GB" sz="1200" dirty="0">
                <a:latin typeface="Arial" panose="020B0604020202020204" pitchFamily="34" charset="0"/>
                <a:cs typeface="Arial" panose="020B0604020202020204" pitchFamily="34" charset="0"/>
              </a:rPr>
              <a:t> PSMs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5 peptidoforms derived from 2 peptides</a:t>
            </a:r>
          </a:p>
        </p:txBody>
      </p:sp>
      <p:sp>
        <p:nvSpPr>
          <p:cNvPr id="21" name="TextBox 20">
            <a:extLst>
              <a:ext uri="{FF2B5EF4-FFF2-40B4-BE49-F238E27FC236}">
                <a16:creationId xmlns:a16="http://schemas.microsoft.com/office/drawing/2014/main" id="{55D2CE65-F8BB-6925-7834-9DC0F2D10FCD}"/>
              </a:ext>
            </a:extLst>
          </p:cNvPr>
          <p:cNvSpPr txBox="1"/>
          <p:nvPr/>
        </p:nvSpPr>
        <p:spPr>
          <a:xfrm>
            <a:off x="3402346"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2" name="TextBox 21">
            <a:extLst>
              <a:ext uri="{FF2B5EF4-FFF2-40B4-BE49-F238E27FC236}">
                <a16:creationId xmlns:a16="http://schemas.microsoft.com/office/drawing/2014/main" id="{A7DE3330-FDB7-A482-66FA-D1F9D71B02AF}"/>
              </a:ext>
            </a:extLst>
          </p:cNvPr>
          <p:cNvSpPr txBox="1"/>
          <p:nvPr/>
        </p:nvSpPr>
        <p:spPr>
          <a:xfrm>
            <a:off x="3402346"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3" name="TextBox 22">
            <a:extLst>
              <a:ext uri="{FF2B5EF4-FFF2-40B4-BE49-F238E27FC236}">
                <a16:creationId xmlns:a16="http://schemas.microsoft.com/office/drawing/2014/main" id="{D9F3378F-180B-B922-D6A5-ECCD86D22C91}"/>
              </a:ext>
            </a:extLst>
          </p:cNvPr>
          <p:cNvSpPr txBox="1"/>
          <p:nvPr/>
        </p:nvSpPr>
        <p:spPr>
          <a:xfrm>
            <a:off x="10853"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3D6D04C2-CF33-1AF3-0D3D-B6929EDE4CBC}"/>
              </a:ext>
            </a:extLst>
          </p:cNvPr>
          <p:cNvSpPr txBox="1"/>
          <p:nvPr/>
        </p:nvSpPr>
        <p:spPr>
          <a:xfrm>
            <a:off x="10853"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363426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red chart&#10;&#10;Description automatically generated">
            <a:extLst>
              <a:ext uri="{FF2B5EF4-FFF2-40B4-BE49-F238E27FC236}">
                <a16:creationId xmlns:a16="http://schemas.microsoft.com/office/drawing/2014/main" id="{2B90EAA4-E63C-A766-FBCE-63E808258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11785" y="-353974"/>
            <a:ext cx="3746215" cy="3746215"/>
          </a:xfrm>
          <a:prstGeom prst="rect">
            <a:avLst/>
          </a:prstGeom>
        </p:spPr>
      </p:pic>
      <p:sp>
        <p:nvSpPr>
          <p:cNvPr id="2" name="TextBox 1">
            <a:extLst>
              <a:ext uri="{FF2B5EF4-FFF2-40B4-BE49-F238E27FC236}">
                <a16:creationId xmlns:a16="http://schemas.microsoft.com/office/drawing/2014/main" id="{7C0C368A-45EF-18A9-3B0D-43B9041B7096}"/>
              </a:ext>
            </a:extLst>
          </p:cNvPr>
          <p:cNvSpPr txBox="1"/>
          <p:nvPr/>
        </p:nvSpPr>
        <p:spPr>
          <a:xfrm>
            <a:off x="146494" y="4953000"/>
            <a:ext cx="6831052" cy="46166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5. Instrument enrichment figures </a:t>
            </a:r>
          </a:p>
          <a:p>
            <a:endParaRPr lang="en-GB" sz="1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34FD5FF-0AA9-9787-6EB6-B4FBFCADEB15}"/>
              </a:ext>
            </a:extLst>
          </p:cNvPr>
          <p:cNvSpPr txBox="1"/>
          <p:nvPr/>
        </p:nvSpPr>
        <p:spPr>
          <a:xfrm>
            <a:off x="119546" y="5414665"/>
            <a:ext cx="6628495" cy="5632311"/>
          </a:xfrm>
          <a:prstGeom prst="rect">
            <a:avLst/>
          </a:prstGeom>
          <a:noFill/>
        </p:spPr>
        <p:txBody>
          <a:bodyPr wrap="square">
            <a:spAutoFit/>
          </a:bodyPr>
          <a:lstStyle/>
          <a:p>
            <a:r>
              <a:rPr lang="en-GB" dirty="0" err="1"/>
              <a:t>ToDo</a:t>
            </a:r>
            <a:r>
              <a:rPr lang="en-GB" dirty="0"/>
              <a:t> – for peptidoforms in bin of interest make the colour coded </a:t>
            </a:r>
            <a:r>
              <a:rPr lang="en-GB" dirty="0" err="1"/>
              <a:t>barplots</a:t>
            </a:r>
            <a:r>
              <a:rPr lang="en-GB" dirty="0"/>
              <a:t> (e.g. overlay the current histograms we have with colour-coded scatterplot of experiment or instrument contribution to it.)</a:t>
            </a:r>
          </a:p>
          <a:p>
            <a:endParaRPr lang="en-GB" dirty="0"/>
          </a:p>
          <a:p>
            <a:r>
              <a:rPr lang="en-GB" dirty="0"/>
              <a:t> figure out how to change label angles and add some additional plots that will be interesting: </a:t>
            </a:r>
          </a:p>
          <a:p>
            <a:endParaRPr lang="en-GB" dirty="0"/>
          </a:p>
          <a:p>
            <a:pPr marL="285750" indent="-285750">
              <a:buFontTx/>
              <a:buChar char="-"/>
            </a:pPr>
            <a:r>
              <a:rPr lang="en-GB" dirty="0"/>
              <a:t>From original metadata – reduce down to only metadata for experiment tags we have received and plot: </a:t>
            </a:r>
          </a:p>
          <a:p>
            <a:r>
              <a:rPr lang="en-GB" b="1" dirty="0" err="1"/>
              <a:t>Barplots</a:t>
            </a:r>
            <a:r>
              <a:rPr lang="en-GB" b="1" dirty="0"/>
              <a:t> : </a:t>
            </a:r>
          </a:p>
          <a:p>
            <a:r>
              <a:rPr lang="en-GB" b="1" dirty="0"/>
              <a:t># experimental tags/instrument</a:t>
            </a:r>
          </a:p>
          <a:p>
            <a:r>
              <a:rPr lang="en-GB" b="1" dirty="0"/>
              <a:t># datasets/instrument</a:t>
            </a:r>
          </a:p>
          <a:p>
            <a:r>
              <a:rPr lang="en-GB" b="1" dirty="0"/>
              <a:t># PSMs/instrument</a:t>
            </a:r>
          </a:p>
          <a:p>
            <a:endParaRPr lang="en-GB" b="1" dirty="0"/>
          </a:p>
          <a:p>
            <a:r>
              <a:rPr lang="en-GB" b="1" dirty="0" err="1"/>
              <a:t>Baloon</a:t>
            </a:r>
            <a:r>
              <a:rPr lang="en-GB" b="1" dirty="0"/>
              <a:t>/mosaic? </a:t>
            </a:r>
          </a:p>
          <a:p>
            <a:r>
              <a:rPr lang="en-GB" b="1" dirty="0"/>
              <a:t># number of tissue types / instrument? </a:t>
            </a:r>
            <a:r>
              <a:rPr lang="en-GB" dirty="0"/>
              <a:t> </a:t>
            </a:r>
          </a:p>
          <a:p>
            <a:endParaRPr lang="en-GB" dirty="0"/>
          </a:p>
          <a:p>
            <a:r>
              <a:rPr lang="en-GB" b="1" dirty="0"/>
              <a:t>Have done chi squared tests – do we want to include e.g. residual plots? </a:t>
            </a:r>
          </a:p>
          <a:p>
            <a:endParaRPr lang="en-GB" dirty="0"/>
          </a:p>
        </p:txBody>
      </p:sp>
      <p:pic>
        <p:nvPicPr>
          <p:cNvPr id="5" name="Picture 4" descr="A graph with blue dots&#10;&#10;Description automatically generated">
            <a:extLst>
              <a:ext uri="{FF2B5EF4-FFF2-40B4-BE49-F238E27FC236}">
                <a16:creationId xmlns:a16="http://schemas.microsoft.com/office/drawing/2014/main" id="{9D25AC9B-FD62-492A-62C1-9B1C9B761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46" y="0"/>
            <a:ext cx="3429000" cy="3429000"/>
          </a:xfrm>
          <a:prstGeom prst="rect">
            <a:avLst/>
          </a:prstGeom>
        </p:spPr>
      </p:pic>
      <p:sp>
        <p:nvSpPr>
          <p:cNvPr id="9" name="TextBox 8">
            <a:extLst>
              <a:ext uri="{FF2B5EF4-FFF2-40B4-BE49-F238E27FC236}">
                <a16:creationId xmlns:a16="http://schemas.microsoft.com/office/drawing/2014/main" id="{6AE743DE-52F3-4DC8-03B5-7C45AC4574C7}"/>
              </a:ext>
            </a:extLst>
          </p:cNvPr>
          <p:cNvSpPr txBox="1"/>
          <p:nvPr/>
        </p:nvSpPr>
        <p:spPr>
          <a:xfrm>
            <a:off x="341712" y="3637002"/>
            <a:ext cx="6287687" cy="646331"/>
          </a:xfrm>
          <a:prstGeom prst="rect">
            <a:avLst/>
          </a:prstGeom>
          <a:noFill/>
        </p:spPr>
        <p:txBody>
          <a:bodyPr wrap="square">
            <a:spAutoFit/>
          </a:bodyPr>
          <a:lstStyle/>
          <a:p>
            <a:r>
              <a:rPr lang="en-GB" b="1" dirty="0"/>
              <a:t>NB: Fusion Lumos seems to have some sort of bias to the + 0.01 hump? </a:t>
            </a:r>
          </a:p>
        </p:txBody>
      </p:sp>
    </p:spTree>
    <p:extLst>
      <p:ext uri="{BB962C8B-B14F-4D97-AF65-F5344CB8AC3E}">
        <p14:creationId xmlns:p14="http://schemas.microsoft.com/office/powerpoint/2010/main" val="200434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2695-8B66-B496-5C27-FCA903E13C7A}"/>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F46A930F-61A6-7ABA-F00B-AE1C10B59932}"/>
              </a:ext>
            </a:extLst>
          </p:cNvPr>
          <p:cNvSpPr>
            <a:spLocks noGrp="1"/>
          </p:cNvSpPr>
          <p:nvPr>
            <p:ph idx="1"/>
          </p:nvPr>
        </p:nvSpPr>
        <p:spPr>
          <a:xfrm>
            <a:off x="275545" y="2070957"/>
            <a:ext cx="5915025" cy="6285266"/>
          </a:xfrm>
        </p:spPr>
        <p:txBody>
          <a:bodyPr>
            <a:normAutofit fontScale="47500" lnSpcReduction="20000"/>
          </a:bodyPr>
          <a:lstStyle/>
          <a:p>
            <a:r>
              <a:rPr lang="en-GB" dirty="0"/>
              <a:t>Finish visualisations agreed here </a:t>
            </a:r>
          </a:p>
          <a:p>
            <a:r>
              <a:rPr lang="en-GB" dirty="0"/>
              <a:t>Further look into where our PSMs are coming from – any particular analysis/visualisation/corrections we could/should do</a:t>
            </a:r>
          </a:p>
          <a:p>
            <a:r>
              <a:rPr lang="en-GB" dirty="0"/>
              <a:t>Write-up Results</a:t>
            </a:r>
          </a:p>
          <a:p>
            <a:r>
              <a:rPr lang="en-GB" dirty="0"/>
              <a:t>Anything else? </a:t>
            </a:r>
          </a:p>
          <a:p>
            <a:pPr marL="0" indent="0">
              <a:buNone/>
            </a:pPr>
            <a:r>
              <a:rPr lang="en-GB" dirty="0"/>
              <a:t>List datasets rather than submitting to PRIDE?</a:t>
            </a:r>
          </a:p>
          <a:p>
            <a:pPr marL="0" indent="0">
              <a:buNone/>
            </a:pPr>
            <a:r>
              <a:rPr lang="en-GB" dirty="0"/>
              <a:t>List source PXDs, point to peptide atlas build. </a:t>
            </a:r>
          </a:p>
          <a:p>
            <a:pPr marL="0" indent="0">
              <a:buNone/>
            </a:pPr>
            <a:r>
              <a:rPr lang="en-GB" dirty="0"/>
              <a:t>Universal spectra identifier (google, then look at examples)  (add to our PSMs) – PSM ids from bins of interest for the BEST 3 PSMs </a:t>
            </a:r>
          </a:p>
          <a:p>
            <a:pPr marL="0" indent="0">
              <a:buNone/>
            </a:pPr>
            <a:endParaRPr lang="en-GB" dirty="0"/>
          </a:p>
          <a:p>
            <a:pPr marL="0" indent="0">
              <a:buNone/>
            </a:pPr>
            <a:r>
              <a:rPr lang="en-GB" dirty="0"/>
              <a:t>Row details – format these, get to Andy for help with peptidoform. </a:t>
            </a:r>
          </a:p>
          <a:p>
            <a:pPr marL="0" indent="0">
              <a:buNone/>
            </a:pPr>
            <a:r>
              <a:rPr lang="en-GB" dirty="0"/>
              <a:t>Qual </a:t>
            </a:r>
            <a:r>
              <a:rPr lang="en-GB" dirty="0" err="1"/>
              <a:t>prio</a:t>
            </a:r>
            <a:r>
              <a:rPr lang="en-GB" dirty="0"/>
              <a:t> as finishing results.</a:t>
            </a:r>
          </a:p>
          <a:p>
            <a:pPr marL="0" indent="0">
              <a:buNone/>
            </a:pPr>
            <a:r>
              <a:rPr lang="en-GB" dirty="0"/>
              <a:t>Promote this via the paper. </a:t>
            </a:r>
          </a:p>
          <a:p>
            <a:pPr marL="0" indent="0">
              <a:buNone/>
            </a:pPr>
            <a:endParaRPr lang="en-GB" dirty="0"/>
          </a:p>
          <a:p>
            <a:pPr marL="0" indent="0">
              <a:buNone/>
            </a:pPr>
            <a:r>
              <a:rPr lang="en-GB" dirty="0"/>
              <a:t>Hypothesis – confident ones there should be no ions that suggest </a:t>
            </a:r>
            <a:r>
              <a:rPr lang="en-GB" dirty="0" err="1"/>
              <a:t>phosphotyrosine</a:t>
            </a:r>
            <a:r>
              <a:rPr lang="en-GB" dirty="0"/>
              <a:t> (also no sulfo cause of neutral loss)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9592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7141</TotalTime>
  <Words>2074</Words>
  <Application>Microsoft Office PowerPoint</Application>
  <PresentationFormat>A4 Paper (210x297 mm)</PresentationFormat>
  <Paragraphs>340</Paragraphs>
  <Slides>12</Slides>
  <Notes>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Tzvetkov, Jordan</dc:creator>
  <cp:lastModifiedBy>Tzvetkov, Jordan</cp:lastModifiedBy>
  <cp:revision>30</cp:revision>
  <dcterms:created xsi:type="dcterms:W3CDTF">2024-03-01T08:24:09Z</dcterms:created>
  <dcterms:modified xsi:type="dcterms:W3CDTF">2024-03-18T19:51:37Z</dcterms:modified>
</cp:coreProperties>
</file>