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6" r:id="rId3"/>
    <p:sldId id="259" r:id="rId4"/>
    <p:sldId id="289" r:id="rId5"/>
    <p:sldId id="261" r:id="rId6"/>
    <p:sldId id="291" r:id="rId7"/>
    <p:sldId id="292" r:id="rId8"/>
    <p:sldId id="263" r:id="rId9"/>
    <p:sldId id="290" r:id="rId10"/>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A72E"/>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57" d="100"/>
          <a:sy n="57" d="100"/>
        </p:scale>
        <p:origin x="26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6DE65-833D-4C51-A0FD-E57ACE3AF32D}" type="datetimeFigureOut">
              <a:rPr lang="en-GB" smtClean="0"/>
              <a:t>18/03/2024</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39498-F300-4EE7-9928-3851DEB95EBD}" type="slidenum">
              <a:rPr lang="en-GB" smtClean="0"/>
              <a:t>‹#›</a:t>
            </a:fld>
            <a:endParaRPr lang="en-GB"/>
          </a:p>
        </p:txBody>
      </p:sp>
    </p:spTree>
    <p:extLst>
      <p:ext uri="{BB962C8B-B14F-4D97-AF65-F5344CB8AC3E}">
        <p14:creationId xmlns:p14="http://schemas.microsoft.com/office/powerpoint/2010/main" val="798717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do we think about all these other peptidoforms that are sneaking through that do </a:t>
            </a:r>
            <a:r>
              <a:rPr lang="en-GB" b="1" dirty="0"/>
              <a:t>not contain Y </a:t>
            </a:r>
            <a:r>
              <a:rPr lang="en-GB" dirty="0"/>
              <a:t>– by random chance it will be more likely in the bin of interest that this is by chance than in the bins to the left; </a:t>
            </a:r>
          </a:p>
          <a:p>
            <a:endParaRPr lang="en-GB" dirty="0"/>
          </a:p>
          <a:p>
            <a:r>
              <a:rPr lang="en-GB" b="1" dirty="0"/>
              <a:t>Seems interesting we see more T and </a:t>
            </a:r>
            <a:r>
              <a:rPr lang="en-GB" b="1" dirty="0" err="1"/>
              <a:t>pT</a:t>
            </a:r>
            <a:r>
              <a:rPr lang="en-GB" b="1" dirty="0"/>
              <a:t> in these bins; could be by chance since small numbers but perhaps a Venn diagram showing how many of the T containing also have a Y and could be mis-assigned </a:t>
            </a:r>
            <a:r>
              <a:rPr lang="en-GB" b="1" dirty="0" err="1"/>
              <a:t>pT</a:t>
            </a:r>
            <a:r>
              <a:rPr lang="en-GB" b="1" dirty="0"/>
              <a:t> instead of </a:t>
            </a:r>
            <a:r>
              <a:rPr lang="en-GB" b="1" dirty="0" err="1"/>
              <a:t>pY</a:t>
            </a:r>
            <a:r>
              <a:rPr lang="en-GB" b="1" dirty="0"/>
              <a:t> might be nice here?</a:t>
            </a:r>
          </a:p>
          <a:p>
            <a:endParaRPr lang="en-GB" b="1" dirty="0"/>
          </a:p>
          <a:p>
            <a:r>
              <a:rPr lang="en-GB" b="1" dirty="0"/>
              <a:t>Do the last plots (fraction of T-containing assigned </a:t>
            </a:r>
            <a:r>
              <a:rPr lang="en-GB" b="1" dirty="0" err="1"/>
              <a:t>pT</a:t>
            </a:r>
            <a:r>
              <a:rPr lang="en-GB" b="1" dirty="0"/>
              <a:t> and fraction of Y-containing assigned </a:t>
            </a:r>
            <a:r>
              <a:rPr lang="en-GB" b="1" dirty="0" err="1"/>
              <a:t>pY</a:t>
            </a:r>
            <a:r>
              <a:rPr lang="en-GB" b="1" dirty="0"/>
              <a:t> need to be part of the fig? – not really, looks like we’re doing some gymnastics, better leave other row</a:t>
            </a:r>
          </a:p>
          <a:p>
            <a:endParaRPr lang="en-GB" dirty="0"/>
          </a:p>
          <a:p>
            <a:endParaRPr lang="en-GB" dirty="0"/>
          </a:p>
        </p:txBody>
      </p:sp>
      <p:sp>
        <p:nvSpPr>
          <p:cNvPr id="4" name="Slide Number Placeholder 3"/>
          <p:cNvSpPr>
            <a:spLocks noGrp="1"/>
          </p:cNvSpPr>
          <p:nvPr>
            <p:ph type="sldNum" sz="quarter" idx="5"/>
          </p:nvPr>
        </p:nvSpPr>
        <p:spPr/>
        <p:txBody>
          <a:bodyPr/>
          <a:lstStyle/>
          <a:p>
            <a:fld id="{12039498-F300-4EE7-9928-3851DEB95EBD}" type="slidenum">
              <a:rPr lang="en-GB" smtClean="0"/>
              <a:t>2</a:t>
            </a:fld>
            <a:endParaRPr lang="en-GB"/>
          </a:p>
        </p:txBody>
      </p:sp>
    </p:spTree>
    <p:extLst>
      <p:ext uri="{BB962C8B-B14F-4D97-AF65-F5344CB8AC3E}">
        <p14:creationId xmlns:p14="http://schemas.microsoft.com/office/powerpoint/2010/main" val="417155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039498-F300-4EE7-9928-3851DEB95EBD}" type="slidenum">
              <a:rPr lang="en-GB" smtClean="0"/>
              <a:t>3</a:t>
            </a:fld>
            <a:endParaRPr lang="en-GB"/>
          </a:p>
        </p:txBody>
      </p:sp>
    </p:spTree>
    <p:extLst>
      <p:ext uri="{BB962C8B-B14F-4D97-AF65-F5344CB8AC3E}">
        <p14:creationId xmlns:p14="http://schemas.microsoft.com/office/powerpoint/2010/main" val="2329311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NEED HELP MAKING CHOICE HERE – better way to visualise these?</a:t>
            </a:r>
          </a:p>
          <a:p>
            <a:endParaRPr lang="en-GB" b="1" dirty="0"/>
          </a:p>
          <a:p>
            <a:r>
              <a:rPr lang="en-GB" b="1" dirty="0"/>
              <a:t>Cytokines known to be sulfated -</a:t>
            </a:r>
          </a:p>
          <a:p>
            <a:endParaRPr lang="en-GB" dirty="0"/>
          </a:p>
          <a:p>
            <a:r>
              <a:rPr lang="en-GB" dirty="0"/>
              <a:t>TODO: change plot margins individually so all terms fit; do we even want to do q 0.1 just to show some of the close to significant hits? </a:t>
            </a:r>
          </a:p>
          <a:p>
            <a:endParaRPr lang="en-GB" dirty="0"/>
          </a:p>
          <a:p>
            <a:endParaRPr lang="en-GB" dirty="0"/>
          </a:p>
          <a:p>
            <a:r>
              <a:rPr lang="en-GB" dirty="0"/>
              <a:t>I think these are interesting to show for the DECOY bins especially since we have large enough counts in the significant terms. This can tie in with later on results showing specific instruments seem to contribute to these bins more – next thing to consider here is if it is the instrument or the specific tissue/conditions studied and if it’s more prone to changes in these significant processes/functions? </a:t>
            </a:r>
          </a:p>
          <a:p>
            <a:endParaRPr lang="en-GB" dirty="0"/>
          </a:p>
          <a:p>
            <a:r>
              <a:rPr lang="en-GB" dirty="0"/>
              <a:t>OR is there some other bias in the enrichment terms themselves and the current ways in which we do such analyses? </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12039498-F300-4EE7-9928-3851DEB95EBD}" type="slidenum">
              <a:rPr lang="en-GB" smtClean="0"/>
              <a:t>4</a:t>
            </a:fld>
            <a:endParaRPr lang="en-GB"/>
          </a:p>
        </p:txBody>
      </p:sp>
    </p:spTree>
    <p:extLst>
      <p:ext uri="{BB962C8B-B14F-4D97-AF65-F5344CB8AC3E}">
        <p14:creationId xmlns:p14="http://schemas.microsoft.com/office/powerpoint/2010/main" val="414226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039498-F300-4EE7-9928-3851DEB95EBD}" type="slidenum">
              <a:rPr lang="en-GB" smtClean="0"/>
              <a:t>7</a:t>
            </a:fld>
            <a:endParaRPr lang="en-GB"/>
          </a:p>
        </p:txBody>
      </p:sp>
    </p:spTree>
    <p:extLst>
      <p:ext uri="{BB962C8B-B14F-4D97-AF65-F5344CB8AC3E}">
        <p14:creationId xmlns:p14="http://schemas.microsoft.com/office/powerpoint/2010/main" val="2908365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would be supplementary plots</a:t>
            </a:r>
          </a:p>
          <a:p>
            <a:endParaRPr lang="en-GB" dirty="0"/>
          </a:p>
          <a:p>
            <a:pPr marL="171450" indent="-171450">
              <a:buFontTx/>
              <a:buChar char="-"/>
            </a:pPr>
            <a:r>
              <a:rPr lang="en-GB" dirty="0"/>
              <a:t>To answer why not just use the best instruments? </a:t>
            </a:r>
          </a:p>
          <a:p>
            <a:pPr marL="171450" indent="-171450">
              <a:buFontTx/>
              <a:buChar char="-"/>
            </a:pPr>
            <a:endParaRPr lang="en-GB" dirty="0"/>
          </a:p>
          <a:p>
            <a:pPr marL="171450" indent="-171450">
              <a:buFontTx/>
              <a:buChar char="-"/>
            </a:pPr>
            <a:r>
              <a:rPr lang="en-GB" dirty="0"/>
              <a:t>Ones that are convincing and or known </a:t>
            </a:r>
            <a:r>
              <a:rPr lang="en-GB" dirty="0" err="1"/>
              <a:t>sY</a:t>
            </a:r>
            <a:r>
              <a:rPr lang="en-GB" dirty="0"/>
              <a:t> – do enrichment of instruments for that. </a:t>
            </a:r>
          </a:p>
        </p:txBody>
      </p:sp>
      <p:sp>
        <p:nvSpPr>
          <p:cNvPr id="4" name="Slide Number Placeholder 3"/>
          <p:cNvSpPr>
            <a:spLocks noGrp="1"/>
          </p:cNvSpPr>
          <p:nvPr>
            <p:ph type="sldNum" sz="quarter" idx="5"/>
          </p:nvPr>
        </p:nvSpPr>
        <p:spPr/>
        <p:txBody>
          <a:bodyPr/>
          <a:lstStyle/>
          <a:p>
            <a:fld id="{12039498-F300-4EE7-9928-3851DEB95EBD}" type="slidenum">
              <a:rPr lang="en-GB" smtClean="0"/>
              <a:t>8</a:t>
            </a:fld>
            <a:endParaRPr lang="en-GB"/>
          </a:p>
        </p:txBody>
      </p:sp>
    </p:spTree>
    <p:extLst>
      <p:ext uri="{BB962C8B-B14F-4D97-AF65-F5344CB8AC3E}">
        <p14:creationId xmlns:p14="http://schemas.microsoft.com/office/powerpoint/2010/main" val="68908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12CB-4354-1D9E-4AB5-7B160D295EE9}"/>
              </a:ext>
            </a:extLst>
          </p:cNvPr>
          <p:cNvSpPr>
            <a:spLocks noGrp="1"/>
          </p:cNvSpPr>
          <p:nvPr>
            <p:ph type="ctrTitle"/>
          </p:nvPr>
        </p:nvSpPr>
        <p:spPr>
          <a:xfrm>
            <a:off x="857250" y="1621191"/>
            <a:ext cx="5143500" cy="3448756"/>
          </a:xfrm>
        </p:spPr>
        <p:txBody>
          <a:bodyPr anchor="b"/>
          <a:lstStyle>
            <a:lvl1pPr algn="ctr">
              <a:defRPr sz="8666"/>
            </a:lvl1pPr>
          </a:lstStyle>
          <a:p>
            <a:r>
              <a:rPr lang="en-GB"/>
              <a:t>Click to edit Master title style</a:t>
            </a:r>
          </a:p>
        </p:txBody>
      </p:sp>
      <p:sp>
        <p:nvSpPr>
          <p:cNvPr id="3" name="Subtitle 2">
            <a:extLst>
              <a:ext uri="{FF2B5EF4-FFF2-40B4-BE49-F238E27FC236}">
                <a16:creationId xmlns:a16="http://schemas.microsoft.com/office/drawing/2014/main" id="{EBCBAD50-C6F2-1F55-CD82-4B678CEA55C3}"/>
              </a:ext>
            </a:extLst>
          </p:cNvPr>
          <p:cNvSpPr>
            <a:spLocks noGrp="1"/>
          </p:cNvSpPr>
          <p:nvPr>
            <p:ph type="subTitle" idx="1"/>
          </p:nvPr>
        </p:nvSpPr>
        <p:spPr>
          <a:xfrm>
            <a:off x="857250" y="5202944"/>
            <a:ext cx="5143500" cy="2391656"/>
          </a:xfrm>
        </p:spPr>
        <p:txBody>
          <a:bodyPr/>
          <a:lstStyle>
            <a:lvl1pPr marL="0" indent="0" algn="ctr">
              <a:buNone/>
              <a:defRPr sz="3467"/>
            </a:lvl1pPr>
            <a:lvl2pPr marL="660380" indent="0" algn="ctr">
              <a:buNone/>
              <a:defRPr sz="2889"/>
            </a:lvl2pPr>
            <a:lvl3pPr marL="1320759" indent="0" algn="ctr">
              <a:buNone/>
              <a:defRPr sz="2600"/>
            </a:lvl3pPr>
            <a:lvl4pPr marL="1981139" indent="0" algn="ctr">
              <a:buNone/>
              <a:defRPr sz="2311"/>
            </a:lvl4pPr>
            <a:lvl5pPr marL="2641519" indent="0" algn="ctr">
              <a:buNone/>
              <a:defRPr sz="2311"/>
            </a:lvl5pPr>
            <a:lvl6pPr marL="3301898" indent="0" algn="ctr">
              <a:buNone/>
              <a:defRPr sz="2311"/>
            </a:lvl6pPr>
            <a:lvl7pPr marL="3962278" indent="0" algn="ctr">
              <a:buNone/>
              <a:defRPr sz="2311"/>
            </a:lvl7pPr>
            <a:lvl8pPr marL="4622658" indent="0" algn="ctr">
              <a:buNone/>
              <a:defRPr sz="2311"/>
            </a:lvl8pPr>
            <a:lvl9pPr marL="5283037" indent="0" algn="ctr">
              <a:buNone/>
              <a:defRPr sz="2311"/>
            </a:lvl9pPr>
          </a:lstStyle>
          <a:p>
            <a:r>
              <a:rPr lang="en-GB"/>
              <a:t>Click to edit Master subtitle style</a:t>
            </a:r>
          </a:p>
        </p:txBody>
      </p:sp>
      <p:sp>
        <p:nvSpPr>
          <p:cNvPr id="4" name="Date Placeholder 3">
            <a:extLst>
              <a:ext uri="{FF2B5EF4-FFF2-40B4-BE49-F238E27FC236}">
                <a16:creationId xmlns:a16="http://schemas.microsoft.com/office/drawing/2014/main" id="{ED3EFFEF-0E67-CE4C-C748-B22AD6F436DF}"/>
              </a:ext>
            </a:extLst>
          </p:cNvPr>
          <p:cNvSpPr>
            <a:spLocks noGrp="1"/>
          </p:cNvSpPr>
          <p:nvPr>
            <p:ph type="dt" sz="half" idx="10"/>
          </p:nvPr>
        </p:nvSpPr>
        <p:spPr/>
        <p:txBody>
          <a:bodyPr/>
          <a:lstStyle/>
          <a:p>
            <a:fld id="{E2FEBA0D-BB35-4739-9D24-45F824C918E8}" type="datetimeFigureOut">
              <a:rPr lang="en-GB" smtClean="0"/>
              <a:t>18/03/2024</a:t>
            </a:fld>
            <a:endParaRPr lang="en-GB"/>
          </a:p>
        </p:txBody>
      </p:sp>
      <p:sp>
        <p:nvSpPr>
          <p:cNvPr id="5" name="Footer Placeholder 4">
            <a:extLst>
              <a:ext uri="{FF2B5EF4-FFF2-40B4-BE49-F238E27FC236}">
                <a16:creationId xmlns:a16="http://schemas.microsoft.com/office/drawing/2014/main" id="{E222FB9B-F29C-3EBC-A246-2B1F09B835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651F3A-61F0-9F05-F75D-154F47378E42}"/>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1196745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123C-5FF0-A5BC-27E5-7AB5AD27EE8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F9564D8-9C3D-1BC4-7A44-317437190EC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B05755F-BEE7-6944-CB57-2303402FBC31}"/>
              </a:ext>
            </a:extLst>
          </p:cNvPr>
          <p:cNvSpPr>
            <a:spLocks noGrp="1"/>
          </p:cNvSpPr>
          <p:nvPr>
            <p:ph type="dt" sz="half" idx="10"/>
          </p:nvPr>
        </p:nvSpPr>
        <p:spPr/>
        <p:txBody>
          <a:bodyPr/>
          <a:lstStyle/>
          <a:p>
            <a:fld id="{E2FEBA0D-BB35-4739-9D24-45F824C918E8}" type="datetimeFigureOut">
              <a:rPr lang="en-GB" smtClean="0"/>
              <a:t>18/03/2024</a:t>
            </a:fld>
            <a:endParaRPr lang="en-GB"/>
          </a:p>
        </p:txBody>
      </p:sp>
      <p:sp>
        <p:nvSpPr>
          <p:cNvPr id="5" name="Footer Placeholder 4">
            <a:extLst>
              <a:ext uri="{FF2B5EF4-FFF2-40B4-BE49-F238E27FC236}">
                <a16:creationId xmlns:a16="http://schemas.microsoft.com/office/drawing/2014/main" id="{112C8A3A-E84D-F01C-5680-83B76B302B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4B175A-01F5-4871-EBC3-FC4B7FD5CF4C}"/>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253290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F7C0B8-D1EE-AB9F-E6C9-EA18510EFBCA}"/>
              </a:ext>
            </a:extLst>
          </p:cNvPr>
          <p:cNvSpPr>
            <a:spLocks noGrp="1"/>
          </p:cNvSpPr>
          <p:nvPr>
            <p:ph type="title" orient="vert"/>
          </p:nvPr>
        </p:nvSpPr>
        <p:spPr>
          <a:xfrm>
            <a:off x="4907756" y="527403"/>
            <a:ext cx="1478756" cy="8394877"/>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A0E90BF-46EF-021F-AC5C-FF56ABCD0001}"/>
              </a:ext>
            </a:extLst>
          </p:cNvPr>
          <p:cNvSpPr>
            <a:spLocks noGrp="1"/>
          </p:cNvSpPr>
          <p:nvPr>
            <p:ph type="body" orient="vert" idx="1"/>
          </p:nvPr>
        </p:nvSpPr>
        <p:spPr>
          <a:xfrm>
            <a:off x="471487"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37480B5-E849-70C1-6454-BF940B93BA08}"/>
              </a:ext>
            </a:extLst>
          </p:cNvPr>
          <p:cNvSpPr>
            <a:spLocks noGrp="1"/>
          </p:cNvSpPr>
          <p:nvPr>
            <p:ph type="dt" sz="half" idx="10"/>
          </p:nvPr>
        </p:nvSpPr>
        <p:spPr/>
        <p:txBody>
          <a:bodyPr/>
          <a:lstStyle/>
          <a:p>
            <a:fld id="{E2FEBA0D-BB35-4739-9D24-45F824C918E8}" type="datetimeFigureOut">
              <a:rPr lang="en-GB" smtClean="0"/>
              <a:t>18/03/2024</a:t>
            </a:fld>
            <a:endParaRPr lang="en-GB"/>
          </a:p>
        </p:txBody>
      </p:sp>
      <p:sp>
        <p:nvSpPr>
          <p:cNvPr id="5" name="Footer Placeholder 4">
            <a:extLst>
              <a:ext uri="{FF2B5EF4-FFF2-40B4-BE49-F238E27FC236}">
                <a16:creationId xmlns:a16="http://schemas.microsoft.com/office/drawing/2014/main" id="{B35E5383-77E5-951B-D3CF-705344A21D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5631FA-38DD-10D6-32BA-CDA54943D5E8}"/>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210693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D0F-C00A-191F-8181-80A3941F6C0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B215C37-66D3-2114-8D2A-2E55D1357A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C07770F-AAE5-FD71-2DCA-41B9C2DA605D}"/>
              </a:ext>
            </a:extLst>
          </p:cNvPr>
          <p:cNvSpPr>
            <a:spLocks noGrp="1"/>
          </p:cNvSpPr>
          <p:nvPr>
            <p:ph type="dt" sz="half" idx="10"/>
          </p:nvPr>
        </p:nvSpPr>
        <p:spPr/>
        <p:txBody>
          <a:bodyPr/>
          <a:lstStyle/>
          <a:p>
            <a:fld id="{E2FEBA0D-BB35-4739-9D24-45F824C918E8}" type="datetimeFigureOut">
              <a:rPr lang="en-GB" smtClean="0"/>
              <a:t>18/03/2024</a:t>
            </a:fld>
            <a:endParaRPr lang="en-GB"/>
          </a:p>
        </p:txBody>
      </p:sp>
      <p:sp>
        <p:nvSpPr>
          <p:cNvPr id="5" name="Footer Placeholder 4">
            <a:extLst>
              <a:ext uri="{FF2B5EF4-FFF2-40B4-BE49-F238E27FC236}">
                <a16:creationId xmlns:a16="http://schemas.microsoft.com/office/drawing/2014/main" id="{78BE4BEC-8045-E17B-C076-9B2E869518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1DD78E-474E-67BA-C453-D94CB8B198E5}"/>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197230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D529-9110-2C73-B1E5-A2B78E3BA347}"/>
              </a:ext>
            </a:extLst>
          </p:cNvPr>
          <p:cNvSpPr>
            <a:spLocks noGrp="1"/>
          </p:cNvSpPr>
          <p:nvPr>
            <p:ph type="title"/>
          </p:nvPr>
        </p:nvSpPr>
        <p:spPr>
          <a:xfrm>
            <a:off x="467916" y="2469622"/>
            <a:ext cx="5915025" cy="4120620"/>
          </a:xfrm>
        </p:spPr>
        <p:txBody>
          <a:bodyPr anchor="b"/>
          <a:lstStyle>
            <a:lvl1pPr>
              <a:defRPr sz="8666"/>
            </a:lvl1pPr>
          </a:lstStyle>
          <a:p>
            <a:r>
              <a:rPr lang="en-GB"/>
              <a:t>Click to edit Master title style</a:t>
            </a:r>
          </a:p>
        </p:txBody>
      </p:sp>
      <p:sp>
        <p:nvSpPr>
          <p:cNvPr id="3" name="Text Placeholder 2">
            <a:extLst>
              <a:ext uri="{FF2B5EF4-FFF2-40B4-BE49-F238E27FC236}">
                <a16:creationId xmlns:a16="http://schemas.microsoft.com/office/drawing/2014/main" id="{9D362E38-C521-E6C7-9962-E8E60A9DE7A1}"/>
              </a:ext>
            </a:extLst>
          </p:cNvPr>
          <p:cNvSpPr>
            <a:spLocks noGrp="1"/>
          </p:cNvSpPr>
          <p:nvPr>
            <p:ph type="body" idx="1"/>
          </p:nvPr>
        </p:nvSpPr>
        <p:spPr>
          <a:xfrm>
            <a:off x="467916" y="6629225"/>
            <a:ext cx="5915025" cy="2166937"/>
          </a:xfrm>
        </p:spPr>
        <p:txBody>
          <a:bodyPr/>
          <a:lstStyle>
            <a:lvl1pPr marL="0" indent="0">
              <a:buNone/>
              <a:defRPr sz="3467">
                <a:solidFill>
                  <a:schemeClr val="tx1">
                    <a:tint val="82000"/>
                  </a:schemeClr>
                </a:solidFill>
              </a:defRPr>
            </a:lvl1pPr>
            <a:lvl2pPr marL="660380" indent="0">
              <a:buNone/>
              <a:defRPr sz="2889">
                <a:solidFill>
                  <a:schemeClr val="tx1">
                    <a:tint val="82000"/>
                  </a:schemeClr>
                </a:solidFill>
              </a:defRPr>
            </a:lvl2pPr>
            <a:lvl3pPr marL="1320759" indent="0">
              <a:buNone/>
              <a:defRPr sz="2600">
                <a:solidFill>
                  <a:schemeClr val="tx1">
                    <a:tint val="82000"/>
                  </a:schemeClr>
                </a:solidFill>
              </a:defRPr>
            </a:lvl3pPr>
            <a:lvl4pPr marL="1981139" indent="0">
              <a:buNone/>
              <a:defRPr sz="2311">
                <a:solidFill>
                  <a:schemeClr val="tx1">
                    <a:tint val="82000"/>
                  </a:schemeClr>
                </a:solidFill>
              </a:defRPr>
            </a:lvl4pPr>
            <a:lvl5pPr marL="2641519" indent="0">
              <a:buNone/>
              <a:defRPr sz="2311">
                <a:solidFill>
                  <a:schemeClr val="tx1">
                    <a:tint val="82000"/>
                  </a:schemeClr>
                </a:solidFill>
              </a:defRPr>
            </a:lvl5pPr>
            <a:lvl6pPr marL="3301898" indent="0">
              <a:buNone/>
              <a:defRPr sz="2311">
                <a:solidFill>
                  <a:schemeClr val="tx1">
                    <a:tint val="82000"/>
                  </a:schemeClr>
                </a:solidFill>
              </a:defRPr>
            </a:lvl6pPr>
            <a:lvl7pPr marL="3962278" indent="0">
              <a:buNone/>
              <a:defRPr sz="2311">
                <a:solidFill>
                  <a:schemeClr val="tx1">
                    <a:tint val="82000"/>
                  </a:schemeClr>
                </a:solidFill>
              </a:defRPr>
            </a:lvl7pPr>
            <a:lvl8pPr marL="4622658" indent="0">
              <a:buNone/>
              <a:defRPr sz="2311">
                <a:solidFill>
                  <a:schemeClr val="tx1">
                    <a:tint val="82000"/>
                  </a:schemeClr>
                </a:solidFill>
              </a:defRPr>
            </a:lvl8pPr>
            <a:lvl9pPr marL="5283037" indent="0">
              <a:buNone/>
              <a:defRPr sz="2311">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96BF08-8524-B1BE-0509-E502A40ADE68}"/>
              </a:ext>
            </a:extLst>
          </p:cNvPr>
          <p:cNvSpPr>
            <a:spLocks noGrp="1"/>
          </p:cNvSpPr>
          <p:nvPr>
            <p:ph type="dt" sz="half" idx="10"/>
          </p:nvPr>
        </p:nvSpPr>
        <p:spPr/>
        <p:txBody>
          <a:bodyPr/>
          <a:lstStyle/>
          <a:p>
            <a:fld id="{E2FEBA0D-BB35-4739-9D24-45F824C918E8}" type="datetimeFigureOut">
              <a:rPr lang="en-GB" smtClean="0"/>
              <a:t>18/03/2024</a:t>
            </a:fld>
            <a:endParaRPr lang="en-GB"/>
          </a:p>
        </p:txBody>
      </p:sp>
      <p:sp>
        <p:nvSpPr>
          <p:cNvPr id="5" name="Footer Placeholder 4">
            <a:extLst>
              <a:ext uri="{FF2B5EF4-FFF2-40B4-BE49-F238E27FC236}">
                <a16:creationId xmlns:a16="http://schemas.microsoft.com/office/drawing/2014/main" id="{C30F8EA1-30E9-FE80-1D2A-5363D38452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74DF81-4A4E-8A86-6A07-98CF0BA824DB}"/>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141784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8681-A080-9B1A-7C37-D81AC850D17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D63ADDB-7500-1984-7EF7-2D020D0E2C08}"/>
              </a:ext>
            </a:extLst>
          </p:cNvPr>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3251399-F496-ECDE-440E-2D5F0E1C41E7}"/>
              </a:ext>
            </a:extLst>
          </p:cNvPr>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F2B9C06B-06E3-5582-DAF7-A046EA7C54AF}"/>
              </a:ext>
            </a:extLst>
          </p:cNvPr>
          <p:cNvSpPr>
            <a:spLocks noGrp="1"/>
          </p:cNvSpPr>
          <p:nvPr>
            <p:ph type="dt" sz="half" idx="10"/>
          </p:nvPr>
        </p:nvSpPr>
        <p:spPr/>
        <p:txBody>
          <a:bodyPr/>
          <a:lstStyle/>
          <a:p>
            <a:fld id="{E2FEBA0D-BB35-4739-9D24-45F824C918E8}" type="datetimeFigureOut">
              <a:rPr lang="en-GB" smtClean="0"/>
              <a:t>18/03/2024</a:t>
            </a:fld>
            <a:endParaRPr lang="en-GB"/>
          </a:p>
        </p:txBody>
      </p:sp>
      <p:sp>
        <p:nvSpPr>
          <p:cNvPr id="6" name="Footer Placeholder 5">
            <a:extLst>
              <a:ext uri="{FF2B5EF4-FFF2-40B4-BE49-F238E27FC236}">
                <a16:creationId xmlns:a16="http://schemas.microsoft.com/office/drawing/2014/main" id="{442069BA-95F9-9C75-B62C-CABA8906CA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8E541D5-E258-2BD2-CFBE-D0DA72AC253A}"/>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1457480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FF24-C18E-AAA4-DA3C-598DBCCDBBDD}"/>
              </a:ext>
            </a:extLst>
          </p:cNvPr>
          <p:cNvSpPr>
            <a:spLocks noGrp="1"/>
          </p:cNvSpPr>
          <p:nvPr>
            <p:ph type="title"/>
          </p:nvPr>
        </p:nvSpPr>
        <p:spPr>
          <a:xfrm>
            <a:off x="472381" y="527404"/>
            <a:ext cx="5915025" cy="1914702"/>
          </a:xfrm>
        </p:spPr>
        <p:txBody>
          <a:bodyPr/>
          <a:lstStyle/>
          <a:p>
            <a:r>
              <a:rPr lang="en-GB"/>
              <a:t>Click to edit Master title style</a:t>
            </a:r>
          </a:p>
        </p:txBody>
      </p:sp>
      <p:sp>
        <p:nvSpPr>
          <p:cNvPr id="3" name="Text Placeholder 2">
            <a:extLst>
              <a:ext uri="{FF2B5EF4-FFF2-40B4-BE49-F238E27FC236}">
                <a16:creationId xmlns:a16="http://schemas.microsoft.com/office/drawing/2014/main" id="{261C7E19-A61D-E694-44BD-BA9B9B61EC86}"/>
              </a:ext>
            </a:extLst>
          </p:cNvPr>
          <p:cNvSpPr>
            <a:spLocks noGrp="1"/>
          </p:cNvSpPr>
          <p:nvPr>
            <p:ph type="body" idx="1"/>
          </p:nvPr>
        </p:nvSpPr>
        <p:spPr>
          <a:xfrm>
            <a:off x="472381" y="2428347"/>
            <a:ext cx="2901255"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GB"/>
              <a:t>Click to edit Master text styles</a:t>
            </a:r>
          </a:p>
        </p:txBody>
      </p:sp>
      <p:sp>
        <p:nvSpPr>
          <p:cNvPr id="4" name="Content Placeholder 3">
            <a:extLst>
              <a:ext uri="{FF2B5EF4-FFF2-40B4-BE49-F238E27FC236}">
                <a16:creationId xmlns:a16="http://schemas.microsoft.com/office/drawing/2014/main" id="{6E0CCC16-DCE6-046D-C795-65B55993DA61}"/>
              </a:ext>
            </a:extLst>
          </p:cNvPr>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8766280-F144-EEC8-A450-E6684688B4C3}"/>
              </a:ext>
            </a:extLst>
          </p:cNvPr>
          <p:cNvSpPr>
            <a:spLocks noGrp="1"/>
          </p:cNvSpPr>
          <p:nvPr>
            <p:ph type="body" sz="quarter" idx="3"/>
          </p:nvPr>
        </p:nvSpPr>
        <p:spPr>
          <a:xfrm>
            <a:off x="3471863" y="2428347"/>
            <a:ext cx="2915543" cy="1190095"/>
          </a:xfrm>
        </p:spPr>
        <p:txBody>
          <a:bodyPr anchor="b"/>
          <a:lstStyle>
            <a:lvl1pPr marL="0" indent="0">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GB"/>
              <a:t>Click to edit Master text styles</a:t>
            </a:r>
          </a:p>
        </p:txBody>
      </p:sp>
      <p:sp>
        <p:nvSpPr>
          <p:cNvPr id="6" name="Content Placeholder 5">
            <a:extLst>
              <a:ext uri="{FF2B5EF4-FFF2-40B4-BE49-F238E27FC236}">
                <a16:creationId xmlns:a16="http://schemas.microsoft.com/office/drawing/2014/main" id="{E113236F-8955-2482-CD9B-50F6B8721302}"/>
              </a:ext>
            </a:extLst>
          </p:cNvPr>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52E8675-0B31-3252-C00B-CF6CBAE42E79}"/>
              </a:ext>
            </a:extLst>
          </p:cNvPr>
          <p:cNvSpPr>
            <a:spLocks noGrp="1"/>
          </p:cNvSpPr>
          <p:nvPr>
            <p:ph type="dt" sz="half" idx="10"/>
          </p:nvPr>
        </p:nvSpPr>
        <p:spPr/>
        <p:txBody>
          <a:bodyPr/>
          <a:lstStyle/>
          <a:p>
            <a:fld id="{E2FEBA0D-BB35-4739-9D24-45F824C918E8}" type="datetimeFigureOut">
              <a:rPr lang="en-GB" smtClean="0"/>
              <a:t>18/03/2024</a:t>
            </a:fld>
            <a:endParaRPr lang="en-GB"/>
          </a:p>
        </p:txBody>
      </p:sp>
      <p:sp>
        <p:nvSpPr>
          <p:cNvPr id="8" name="Footer Placeholder 7">
            <a:extLst>
              <a:ext uri="{FF2B5EF4-FFF2-40B4-BE49-F238E27FC236}">
                <a16:creationId xmlns:a16="http://schemas.microsoft.com/office/drawing/2014/main" id="{53F6A461-7EAD-1523-9E00-E3F972FE089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429D85C-DFBD-1186-EC77-59887ABCD20F}"/>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83780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9316-8BB5-250E-3D3D-E9EF5898DE9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F5F4FC4-C963-C778-CE65-708C8406DF19}"/>
              </a:ext>
            </a:extLst>
          </p:cNvPr>
          <p:cNvSpPr>
            <a:spLocks noGrp="1"/>
          </p:cNvSpPr>
          <p:nvPr>
            <p:ph type="dt" sz="half" idx="10"/>
          </p:nvPr>
        </p:nvSpPr>
        <p:spPr/>
        <p:txBody>
          <a:bodyPr/>
          <a:lstStyle/>
          <a:p>
            <a:fld id="{E2FEBA0D-BB35-4739-9D24-45F824C918E8}" type="datetimeFigureOut">
              <a:rPr lang="en-GB" smtClean="0"/>
              <a:t>18/03/2024</a:t>
            </a:fld>
            <a:endParaRPr lang="en-GB"/>
          </a:p>
        </p:txBody>
      </p:sp>
      <p:sp>
        <p:nvSpPr>
          <p:cNvPr id="4" name="Footer Placeholder 3">
            <a:extLst>
              <a:ext uri="{FF2B5EF4-FFF2-40B4-BE49-F238E27FC236}">
                <a16:creationId xmlns:a16="http://schemas.microsoft.com/office/drawing/2014/main" id="{695E1666-3478-FE4E-EA04-D2FC5346CDF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AF7027F-C75E-0C03-77F5-4F83B73F29CF}"/>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3924850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59E93D-DBA8-1405-CF24-C25427BC5AEE}"/>
              </a:ext>
            </a:extLst>
          </p:cNvPr>
          <p:cNvSpPr>
            <a:spLocks noGrp="1"/>
          </p:cNvSpPr>
          <p:nvPr>
            <p:ph type="dt" sz="half" idx="10"/>
          </p:nvPr>
        </p:nvSpPr>
        <p:spPr/>
        <p:txBody>
          <a:bodyPr/>
          <a:lstStyle/>
          <a:p>
            <a:fld id="{E2FEBA0D-BB35-4739-9D24-45F824C918E8}" type="datetimeFigureOut">
              <a:rPr lang="en-GB" smtClean="0"/>
              <a:t>18/03/2024</a:t>
            </a:fld>
            <a:endParaRPr lang="en-GB"/>
          </a:p>
        </p:txBody>
      </p:sp>
      <p:sp>
        <p:nvSpPr>
          <p:cNvPr id="3" name="Footer Placeholder 2">
            <a:extLst>
              <a:ext uri="{FF2B5EF4-FFF2-40B4-BE49-F238E27FC236}">
                <a16:creationId xmlns:a16="http://schemas.microsoft.com/office/drawing/2014/main" id="{F0E8C541-9FAC-2F75-AAB2-553C199E80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0BF8AB9-3653-3951-1E10-C358FE0EA874}"/>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397742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8DBE-F129-BA7A-DF2A-46F35E29B50B}"/>
              </a:ext>
            </a:extLst>
          </p:cNvPr>
          <p:cNvSpPr>
            <a:spLocks noGrp="1"/>
          </p:cNvSpPr>
          <p:nvPr>
            <p:ph type="title"/>
          </p:nvPr>
        </p:nvSpPr>
        <p:spPr>
          <a:xfrm>
            <a:off x="472381" y="660400"/>
            <a:ext cx="2211883" cy="2311400"/>
          </a:xfrm>
        </p:spPr>
        <p:txBody>
          <a:bodyPr anchor="b"/>
          <a:lstStyle>
            <a:lvl1pPr>
              <a:defRPr sz="4622"/>
            </a:lvl1pPr>
          </a:lstStyle>
          <a:p>
            <a:r>
              <a:rPr lang="en-GB"/>
              <a:t>Click to edit Master title style</a:t>
            </a:r>
          </a:p>
        </p:txBody>
      </p:sp>
      <p:sp>
        <p:nvSpPr>
          <p:cNvPr id="3" name="Content Placeholder 2">
            <a:extLst>
              <a:ext uri="{FF2B5EF4-FFF2-40B4-BE49-F238E27FC236}">
                <a16:creationId xmlns:a16="http://schemas.microsoft.com/office/drawing/2014/main" id="{02207CEB-EB18-5220-D325-A8B682BA7613}"/>
              </a:ext>
            </a:extLst>
          </p:cNvPr>
          <p:cNvSpPr>
            <a:spLocks noGrp="1"/>
          </p:cNvSpPr>
          <p:nvPr>
            <p:ph idx="1"/>
          </p:nvPr>
        </p:nvSpPr>
        <p:spPr>
          <a:xfrm>
            <a:off x="2915543" y="1426281"/>
            <a:ext cx="3471863" cy="7039681"/>
          </a:xfrm>
        </p:spPr>
        <p:txBody>
          <a:bodyPr/>
          <a:lstStyle>
            <a:lvl1pPr>
              <a:defRPr sz="4622"/>
            </a:lvl1pPr>
            <a:lvl2pPr>
              <a:defRPr sz="4044"/>
            </a:lvl2pPr>
            <a:lvl3pPr>
              <a:defRPr sz="3467"/>
            </a:lvl3pPr>
            <a:lvl4pPr>
              <a:defRPr sz="2889"/>
            </a:lvl4pPr>
            <a:lvl5pPr>
              <a:defRPr sz="2889"/>
            </a:lvl5pPr>
            <a:lvl6pPr>
              <a:defRPr sz="2889"/>
            </a:lvl6pPr>
            <a:lvl7pPr>
              <a:defRPr sz="2889"/>
            </a:lvl7pPr>
            <a:lvl8pPr>
              <a:defRPr sz="2889"/>
            </a:lvl8pPr>
            <a:lvl9pPr>
              <a:defRPr sz="2889"/>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74E1788-43C0-4EF5-8FB7-FA6E42AD2558}"/>
              </a:ext>
            </a:extLst>
          </p:cNvPr>
          <p:cNvSpPr>
            <a:spLocks noGrp="1"/>
          </p:cNvSpPr>
          <p:nvPr>
            <p:ph type="body" sz="half" idx="2"/>
          </p:nvPr>
        </p:nvSpPr>
        <p:spPr>
          <a:xfrm>
            <a:off x="472381" y="2971800"/>
            <a:ext cx="2211883"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GB"/>
              <a:t>Click to edit Master text styles</a:t>
            </a:r>
          </a:p>
        </p:txBody>
      </p:sp>
      <p:sp>
        <p:nvSpPr>
          <p:cNvPr id="5" name="Date Placeholder 4">
            <a:extLst>
              <a:ext uri="{FF2B5EF4-FFF2-40B4-BE49-F238E27FC236}">
                <a16:creationId xmlns:a16="http://schemas.microsoft.com/office/drawing/2014/main" id="{44056958-2ABF-6DAE-DF66-50EB217F5879}"/>
              </a:ext>
            </a:extLst>
          </p:cNvPr>
          <p:cNvSpPr>
            <a:spLocks noGrp="1"/>
          </p:cNvSpPr>
          <p:nvPr>
            <p:ph type="dt" sz="half" idx="10"/>
          </p:nvPr>
        </p:nvSpPr>
        <p:spPr/>
        <p:txBody>
          <a:bodyPr/>
          <a:lstStyle/>
          <a:p>
            <a:fld id="{E2FEBA0D-BB35-4739-9D24-45F824C918E8}" type="datetimeFigureOut">
              <a:rPr lang="en-GB" smtClean="0"/>
              <a:t>18/03/2024</a:t>
            </a:fld>
            <a:endParaRPr lang="en-GB"/>
          </a:p>
        </p:txBody>
      </p:sp>
      <p:sp>
        <p:nvSpPr>
          <p:cNvPr id="6" name="Footer Placeholder 5">
            <a:extLst>
              <a:ext uri="{FF2B5EF4-FFF2-40B4-BE49-F238E27FC236}">
                <a16:creationId xmlns:a16="http://schemas.microsoft.com/office/drawing/2014/main" id="{D419FB1D-7232-EA5E-3789-C1C5F6C1A3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F33991-2A59-161F-03C4-4B0DE7C853F5}"/>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143612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F825-C828-AFF3-7C26-441279EDC238}"/>
              </a:ext>
            </a:extLst>
          </p:cNvPr>
          <p:cNvSpPr>
            <a:spLocks noGrp="1"/>
          </p:cNvSpPr>
          <p:nvPr>
            <p:ph type="title"/>
          </p:nvPr>
        </p:nvSpPr>
        <p:spPr>
          <a:xfrm>
            <a:off x="472381" y="660400"/>
            <a:ext cx="2211883" cy="2311400"/>
          </a:xfrm>
        </p:spPr>
        <p:txBody>
          <a:bodyPr anchor="b"/>
          <a:lstStyle>
            <a:lvl1pPr>
              <a:defRPr sz="4622"/>
            </a:lvl1pPr>
          </a:lstStyle>
          <a:p>
            <a:r>
              <a:rPr lang="en-GB"/>
              <a:t>Click to edit Master title style</a:t>
            </a:r>
          </a:p>
        </p:txBody>
      </p:sp>
      <p:sp>
        <p:nvSpPr>
          <p:cNvPr id="3" name="Picture Placeholder 2">
            <a:extLst>
              <a:ext uri="{FF2B5EF4-FFF2-40B4-BE49-F238E27FC236}">
                <a16:creationId xmlns:a16="http://schemas.microsoft.com/office/drawing/2014/main" id="{6C3086CD-5437-9567-E9DD-52A9D0275F2F}"/>
              </a:ext>
            </a:extLst>
          </p:cNvPr>
          <p:cNvSpPr>
            <a:spLocks noGrp="1"/>
          </p:cNvSpPr>
          <p:nvPr>
            <p:ph type="pic" idx="1"/>
          </p:nvPr>
        </p:nvSpPr>
        <p:spPr>
          <a:xfrm>
            <a:off x="2915543" y="1426281"/>
            <a:ext cx="3471863" cy="7039681"/>
          </a:xfrm>
        </p:spPr>
        <p:txBody>
          <a:bodyPr/>
          <a:lstStyle>
            <a:lvl1pPr marL="0" indent="0">
              <a:buNone/>
              <a:defRPr sz="4622"/>
            </a:lvl1pPr>
            <a:lvl2pPr marL="660380" indent="0">
              <a:buNone/>
              <a:defRPr sz="4044"/>
            </a:lvl2pPr>
            <a:lvl3pPr marL="1320759" indent="0">
              <a:buNone/>
              <a:defRPr sz="3467"/>
            </a:lvl3pPr>
            <a:lvl4pPr marL="1981139" indent="0">
              <a:buNone/>
              <a:defRPr sz="2889"/>
            </a:lvl4pPr>
            <a:lvl5pPr marL="2641519" indent="0">
              <a:buNone/>
              <a:defRPr sz="2889"/>
            </a:lvl5pPr>
            <a:lvl6pPr marL="3301898" indent="0">
              <a:buNone/>
              <a:defRPr sz="2889"/>
            </a:lvl6pPr>
            <a:lvl7pPr marL="3962278" indent="0">
              <a:buNone/>
              <a:defRPr sz="2889"/>
            </a:lvl7pPr>
            <a:lvl8pPr marL="4622658" indent="0">
              <a:buNone/>
              <a:defRPr sz="2889"/>
            </a:lvl8pPr>
            <a:lvl9pPr marL="5283037" indent="0">
              <a:buNone/>
              <a:defRPr sz="2889"/>
            </a:lvl9pPr>
          </a:lstStyle>
          <a:p>
            <a:endParaRPr lang="en-GB"/>
          </a:p>
        </p:txBody>
      </p:sp>
      <p:sp>
        <p:nvSpPr>
          <p:cNvPr id="4" name="Text Placeholder 3">
            <a:extLst>
              <a:ext uri="{FF2B5EF4-FFF2-40B4-BE49-F238E27FC236}">
                <a16:creationId xmlns:a16="http://schemas.microsoft.com/office/drawing/2014/main" id="{6B5DA7E2-9C01-F92B-50F7-DC5131AD2FB3}"/>
              </a:ext>
            </a:extLst>
          </p:cNvPr>
          <p:cNvSpPr>
            <a:spLocks noGrp="1"/>
          </p:cNvSpPr>
          <p:nvPr>
            <p:ph type="body" sz="half" idx="2"/>
          </p:nvPr>
        </p:nvSpPr>
        <p:spPr>
          <a:xfrm>
            <a:off x="472381" y="2971800"/>
            <a:ext cx="2211883" cy="5505627"/>
          </a:xfrm>
        </p:spPr>
        <p:txBody>
          <a:bodyPr/>
          <a:lstStyle>
            <a:lvl1pPr marL="0" indent="0">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GB"/>
              <a:t>Click to edit Master text styles</a:t>
            </a:r>
          </a:p>
        </p:txBody>
      </p:sp>
      <p:sp>
        <p:nvSpPr>
          <p:cNvPr id="5" name="Date Placeholder 4">
            <a:extLst>
              <a:ext uri="{FF2B5EF4-FFF2-40B4-BE49-F238E27FC236}">
                <a16:creationId xmlns:a16="http://schemas.microsoft.com/office/drawing/2014/main" id="{543E856C-81F5-AD7E-455B-F649AED20728}"/>
              </a:ext>
            </a:extLst>
          </p:cNvPr>
          <p:cNvSpPr>
            <a:spLocks noGrp="1"/>
          </p:cNvSpPr>
          <p:nvPr>
            <p:ph type="dt" sz="half" idx="10"/>
          </p:nvPr>
        </p:nvSpPr>
        <p:spPr/>
        <p:txBody>
          <a:bodyPr/>
          <a:lstStyle/>
          <a:p>
            <a:fld id="{E2FEBA0D-BB35-4739-9D24-45F824C918E8}" type="datetimeFigureOut">
              <a:rPr lang="en-GB" smtClean="0"/>
              <a:t>18/03/2024</a:t>
            </a:fld>
            <a:endParaRPr lang="en-GB"/>
          </a:p>
        </p:txBody>
      </p:sp>
      <p:sp>
        <p:nvSpPr>
          <p:cNvPr id="6" name="Footer Placeholder 5">
            <a:extLst>
              <a:ext uri="{FF2B5EF4-FFF2-40B4-BE49-F238E27FC236}">
                <a16:creationId xmlns:a16="http://schemas.microsoft.com/office/drawing/2014/main" id="{225E5B6A-83CE-34B3-86F4-29232AB035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20B3B6-923C-D5E2-C0C0-3B47BEA5291A}"/>
              </a:ext>
            </a:extLst>
          </p:cNvPr>
          <p:cNvSpPr>
            <a:spLocks noGrp="1"/>
          </p:cNvSpPr>
          <p:nvPr>
            <p:ph type="sldNum" sz="quarter" idx="12"/>
          </p:nvPr>
        </p:nvSpPr>
        <p:spPr/>
        <p:txBody>
          <a:bodyPr/>
          <a:lstStyle/>
          <a:p>
            <a:fld id="{FFBC165D-2E38-4D8D-8736-122546E05889}" type="slidenum">
              <a:rPr lang="en-GB" smtClean="0"/>
              <a:t>‹#›</a:t>
            </a:fld>
            <a:endParaRPr lang="en-GB"/>
          </a:p>
        </p:txBody>
      </p:sp>
    </p:spTree>
    <p:extLst>
      <p:ext uri="{BB962C8B-B14F-4D97-AF65-F5344CB8AC3E}">
        <p14:creationId xmlns:p14="http://schemas.microsoft.com/office/powerpoint/2010/main" val="316354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D491A2-2B63-AA0C-CBE5-FDEC2FD8E72D}"/>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78A31B6-BA2E-A084-A005-EF6D75CECA01}"/>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F7B4B10-B6B6-E75B-1446-914C1F706F0C}"/>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1733">
                <a:solidFill>
                  <a:schemeClr val="tx1">
                    <a:tint val="82000"/>
                  </a:schemeClr>
                </a:solidFill>
              </a:defRPr>
            </a:lvl1pPr>
          </a:lstStyle>
          <a:p>
            <a:fld id="{E2FEBA0D-BB35-4739-9D24-45F824C918E8}" type="datetimeFigureOut">
              <a:rPr lang="en-GB" smtClean="0"/>
              <a:t>18/03/2024</a:t>
            </a:fld>
            <a:endParaRPr lang="en-GB"/>
          </a:p>
        </p:txBody>
      </p:sp>
      <p:sp>
        <p:nvSpPr>
          <p:cNvPr id="5" name="Footer Placeholder 4">
            <a:extLst>
              <a:ext uri="{FF2B5EF4-FFF2-40B4-BE49-F238E27FC236}">
                <a16:creationId xmlns:a16="http://schemas.microsoft.com/office/drawing/2014/main" id="{697D2AA9-043F-37EB-CB20-184C0E7895E8}"/>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1733">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B5F6782-20E2-74D9-74FF-BA90491C7123}"/>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1733">
                <a:solidFill>
                  <a:schemeClr val="tx1">
                    <a:tint val="82000"/>
                  </a:schemeClr>
                </a:solidFill>
              </a:defRPr>
            </a:lvl1pPr>
          </a:lstStyle>
          <a:p>
            <a:fld id="{FFBC165D-2E38-4D8D-8736-122546E05889}" type="slidenum">
              <a:rPr lang="en-GB" smtClean="0"/>
              <a:t>‹#›</a:t>
            </a:fld>
            <a:endParaRPr lang="en-GB"/>
          </a:p>
        </p:txBody>
      </p:sp>
    </p:spTree>
    <p:extLst>
      <p:ext uri="{BB962C8B-B14F-4D97-AF65-F5344CB8AC3E}">
        <p14:creationId xmlns:p14="http://schemas.microsoft.com/office/powerpoint/2010/main" val="3738732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320759" rtl="0" eaLnBrk="1" latinLnBrk="0" hangingPunct="1">
        <a:lnSpc>
          <a:spcPct val="90000"/>
        </a:lnSpc>
        <a:spcBef>
          <a:spcPct val="0"/>
        </a:spcBef>
        <a:buNone/>
        <a:defRPr sz="6355" kern="1200">
          <a:solidFill>
            <a:schemeClr val="tx1"/>
          </a:solidFill>
          <a:latin typeface="+mj-lt"/>
          <a:ea typeface="+mj-ea"/>
          <a:cs typeface="+mj-cs"/>
        </a:defRPr>
      </a:lvl1pPr>
    </p:titleStyle>
    <p:bodyStyle>
      <a:lvl1pPr marL="330190" indent="-330190" algn="l" defTabSz="1320759" rtl="0" eaLnBrk="1" latinLnBrk="0" hangingPunct="1">
        <a:lnSpc>
          <a:spcPct val="90000"/>
        </a:lnSpc>
        <a:spcBef>
          <a:spcPts val="1444"/>
        </a:spcBef>
        <a:buFont typeface="Arial" panose="020B0604020202020204" pitchFamily="34" charset="0"/>
        <a:buChar char="•"/>
        <a:defRPr sz="4044" kern="1200">
          <a:solidFill>
            <a:schemeClr val="tx1"/>
          </a:solidFill>
          <a:latin typeface="+mn-lt"/>
          <a:ea typeface="+mn-ea"/>
          <a:cs typeface="+mn-cs"/>
        </a:defRPr>
      </a:lvl1pPr>
      <a:lvl2pPr marL="990570" indent="-330190" algn="l" defTabSz="1320759" rtl="0" eaLnBrk="1" latinLnBrk="0" hangingPunct="1">
        <a:lnSpc>
          <a:spcPct val="90000"/>
        </a:lnSpc>
        <a:spcBef>
          <a:spcPts val="722"/>
        </a:spcBef>
        <a:buFont typeface="Arial" panose="020B0604020202020204" pitchFamily="34" charset="0"/>
        <a:buChar char="•"/>
        <a:defRPr sz="3467" kern="1200">
          <a:solidFill>
            <a:schemeClr val="tx1"/>
          </a:solidFill>
          <a:latin typeface="+mn-lt"/>
          <a:ea typeface="+mn-ea"/>
          <a:cs typeface="+mn-cs"/>
        </a:defRPr>
      </a:lvl2pPr>
      <a:lvl3pPr marL="1650949" indent="-330190" algn="l" defTabSz="1320759" rtl="0" eaLnBrk="1" latinLnBrk="0" hangingPunct="1">
        <a:lnSpc>
          <a:spcPct val="90000"/>
        </a:lnSpc>
        <a:spcBef>
          <a:spcPts val="722"/>
        </a:spcBef>
        <a:buFont typeface="Arial" panose="020B0604020202020204" pitchFamily="34" charset="0"/>
        <a:buChar char="•"/>
        <a:defRPr sz="2889" kern="1200">
          <a:solidFill>
            <a:schemeClr val="tx1"/>
          </a:solidFill>
          <a:latin typeface="+mn-lt"/>
          <a:ea typeface="+mn-ea"/>
          <a:cs typeface="+mn-cs"/>
        </a:defRPr>
      </a:lvl3pPr>
      <a:lvl4pPr marL="2311329"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4pPr>
      <a:lvl5pPr marL="2971709"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5pPr>
      <a:lvl6pPr marL="363208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6pPr>
      <a:lvl7pPr marL="429246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7pPr>
      <a:lvl8pPr marL="4952848"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8pPr>
      <a:lvl9pPr marL="5613227" indent="-330190" algn="l" defTabSz="1320759" rtl="0" eaLnBrk="1" latinLnBrk="0" hangingPunct="1">
        <a:lnSpc>
          <a:spcPct val="90000"/>
        </a:lnSpc>
        <a:spcBef>
          <a:spcPts val="722"/>
        </a:spcBef>
        <a:buFont typeface="Arial" panose="020B0604020202020204" pitchFamily="34" charset="0"/>
        <a:buChar char="•"/>
        <a:defRPr sz="2600" kern="1200">
          <a:solidFill>
            <a:schemeClr val="tx1"/>
          </a:solidFill>
          <a:latin typeface="+mn-lt"/>
          <a:ea typeface="+mn-ea"/>
          <a:cs typeface="+mn-cs"/>
        </a:defRPr>
      </a:lvl9pPr>
    </p:bodyStyle>
    <p:otherStyle>
      <a:defPPr>
        <a:defRPr lang="en-US"/>
      </a:defPPr>
      <a:lvl1pPr marL="0" algn="l" defTabSz="1320759" rtl="0" eaLnBrk="1" latinLnBrk="0" hangingPunct="1">
        <a:defRPr sz="2600" kern="1200">
          <a:solidFill>
            <a:schemeClr val="tx1"/>
          </a:solidFill>
          <a:latin typeface="+mn-lt"/>
          <a:ea typeface="+mn-ea"/>
          <a:cs typeface="+mn-cs"/>
        </a:defRPr>
      </a:lvl1pPr>
      <a:lvl2pPr marL="660380" algn="l" defTabSz="1320759" rtl="0" eaLnBrk="1" latinLnBrk="0" hangingPunct="1">
        <a:defRPr sz="2600" kern="1200">
          <a:solidFill>
            <a:schemeClr val="tx1"/>
          </a:solidFill>
          <a:latin typeface="+mn-lt"/>
          <a:ea typeface="+mn-ea"/>
          <a:cs typeface="+mn-cs"/>
        </a:defRPr>
      </a:lvl2pPr>
      <a:lvl3pPr marL="1320759" algn="l" defTabSz="1320759" rtl="0" eaLnBrk="1" latinLnBrk="0" hangingPunct="1">
        <a:defRPr sz="2600" kern="1200">
          <a:solidFill>
            <a:schemeClr val="tx1"/>
          </a:solidFill>
          <a:latin typeface="+mn-lt"/>
          <a:ea typeface="+mn-ea"/>
          <a:cs typeface="+mn-cs"/>
        </a:defRPr>
      </a:lvl3pPr>
      <a:lvl4pPr marL="1981139" algn="l" defTabSz="1320759" rtl="0" eaLnBrk="1" latinLnBrk="0" hangingPunct="1">
        <a:defRPr sz="2600" kern="1200">
          <a:solidFill>
            <a:schemeClr val="tx1"/>
          </a:solidFill>
          <a:latin typeface="+mn-lt"/>
          <a:ea typeface="+mn-ea"/>
          <a:cs typeface="+mn-cs"/>
        </a:defRPr>
      </a:lvl4pPr>
      <a:lvl5pPr marL="2641519" algn="l" defTabSz="1320759" rtl="0" eaLnBrk="1" latinLnBrk="0" hangingPunct="1">
        <a:defRPr sz="2600" kern="1200">
          <a:solidFill>
            <a:schemeClr val="tx1"/>
          </a:solidFill>
          <a:latin typeface="+mn-lt"/>
          <a:ea typeface="+mn-ea"/>
          <a:cs typeface="+mn-cs"/>
        </a:defRPr>
      </a:lvl5pPr>
      <a:lvl6pPr marL="3301898" algn="l" defTabSz="1320759" rtl="0" eaLnBrk="1" latinLnBrk="0" hangingPunct="1">
        <a:defRPr sz="2600" kern="1200">
          <a:solidFill>
            <a:schemeClr val="tx1"/>
          </a:solidFill>
          <a:latin typeface="+mn-lt"/>
          <a:ea typeface="+mn-ea"/>
          <a:cs typeface="+mn-cs"/>
        </a:defRPr>
      </a:lvl6pPr>
      <a:lvl7pPr marL="3962278" algn="l" defTabSz="1320759" rtl="0" eaLnBrk="1" latinLnBrk="0" hangingPunct="1">
        <a:defRPr sz="2600" kern="1200">
          <a:solidFill>
            <a:schemeClr val="tx1"/>
          </a:solidFill>
          <a:latin typeface="+mn-lt"/>
          <a:ea typeface="+mn-ea"/>
          <a:cs typeface="+mn-cs"/>
        </a:defRPr>
      </a:lvl7pPr>
      <a:lvl8pPr marL="4622658" algn="l" defTabSz="1320759" rtl="0" eaLnBrk="1" latinLnBrk="0" hangingPunct="1">
        <a:defRPr sz="2600" kern="1200">
          <a:solidFill>
            <a:schemeClr val="tx1"/>
          </a:solidFill>
          <a:latin typeface="+mn-lt"/>
          <a:ea typeface="+mn-ea"/>
          <a:cs typeface="+mn-cs"/>
        </a:defRPr>
      </a:lvl8pPr>
      <a:lvl9pPr marL="5283037" algn="l" defTabSz="1320759"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F92A101-281B-E402-6996-1DD5A47787B5}"/>
              </a:ext>
            </a:extLst>
          </p:cNvPr>
          <p:cNvSpPr/>
          <p:nvPr/>
        </p:nvSpPr>
        <p:spPr>
          <a:xfrm>
            <a:off x="171550" y="104087"/>
            <a:ext cx="1824891" cy="46923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Convert .pep.xml data to .</a:t>
            </a:r>
            <a:r>
              <a:rPr lang="en-GB" sz="1200" dirty="0" err="1">
                <a:solidFill>
                  <a:schemeClr val="tx1"/>
                </a:solidFill>
                <a:latin typeface="Arial" panose="020B0604020202020204" pitchFamily="34" charset="0"/>
                <a:cs typeface="Arial" panose="020B0604020202020204" pitchFamily="34" charset="0"/>
              </a:rPr>
              <a:t>tsv</a:t>
            </a:r>
            <a:endParaRPr lang="en-GB" sz="1200" dirty="0">
              <a:solidFill>
                <a:schemeClr val="tx1"/>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DA76670F-6AD2-85F6-AFFF-E109175053AA}"/>
              </a:ext>
            </a:extLst>
          </p:cNvPr>
          <p:cNvSpPr/>
          <p:nvPr/>
        </p:nvSpPr>
        <p:spPr>
          <a:xfrm>
            <a:off x="171550" y="689624"/>
            <a:ext cx="1824891" cy="256671"/>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FDR thresholding</a:t>
            </a:r>
          </a:p>
        </p:txBody>
      </p:sp>
      <p:sp>
        <p:nvSpPr>
          <p:cNvPr id="4" name="Rectangle: Rounded Corners 3">
            <a:extLst>
              <a:ext uri="{FF2B5EF4-FFF2-40B4-BE49-F238E27FC236}">
                <a16:creationId xmlns:a16="http://schemas.microsoft.com/office/drawing/2014/main" id="{0477C5A1-5E89-97D4-99D8-AA7150483A10}"/>
              </a:ext>
            </a:extLst>
          </p:cNvPr>
          <p:cNvSpPr/>
          <p:nvPr/>
        </p:nvSpPr>
        <p:spPr>
          <a:xfrm>
            <a:off x="171550" y="1062602"/>
            <a:ext cx="1824891" cy="256671"/>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m/z recalibration</a:t>
            </a:r>
          </a:p>
        </p:txBody>
      </p:sp>
      <p:sp>
        <p:nvSpPr>
          <p:cNvPr id="5" name="TextBox 4">
            <a:extLst>
              <a:ext uri="{FF2B5EF4-FFF2-40B4-BE49-F238E27FC236}">
                <a16:creationId xmlns:a16="http://schemas.microsoft.com/office/drawing/2014/main" id="{8003E2FB-5C51-CEB8-7528-32868A80CBB5}"/>
              </a:ext>
            </a:extLst>
          </p:cNvPr>
          <p:cNvSpPr txBox="1"/>
          <p:nvPr/>
        </p:nvSpPr>
        <p:spPr>
          <a:xfrm>
            <a:off x="0" y="9511879"/>
            <a:ext cx="5214937" cy="369332"/>
          </a:xfrm>
          <a:prstGeom prst="rect">
            <a:avLst/>
          </a:prstGeom>
          <a:noFill/>
        </p:spPr>
        <p:txBody>
          <a:bodyPr wrap="square" rtlCol="0">
            <a:spAutoFit/>
          </a:bodyPr>
          <a:lstStyle/>
          <a:p>
            <a:r>
              <a:rPr lang="en-GB" dirty="0"/>
              <a:t>Fig. 1. Workflow</a:t>
            </a:r>
          </a:p>
        </p:txBody>
      </p:sp>
      <p:sp>
        <p:nvSpPr>
          <p:cNvPr id="6" name="Rectangle: Rounded Corners 5">
            <a:extLst>
              <a:ext uri="{FF2B5EF4-FFF2-40B4-BE49-F238E27FC236}">
                <a16:creationId xmlns:a16="http://schemas.microsoft.com/office/drawing/2014/main" id="{54FAE626-6263-9548-2B96-A4D2D2E1A388}"/>
              </a:ext>
            </a:extLst>
          </p:cNvPr>
          <p:cNvSpPr/>
          <p:nvPr/>
        </p:nvSpPr>
        <p:spPr>
          <a:xfrm>
            <a:off x="171550" y="1435580"/>
            <a:ext cx="1824891" cy="60478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Filtering: phosphorylated PSMs only</a:t>
            </a:r>
          </a:p>
        </p:txBody>
      </p:sp>
      <p:sp>
        <p:nvSpPr>
          <p:cNvPr id="7" name="Rectangle: Rounded Corners 6">
            <a:extLst>
              <a:ext uri="{FF2B5EF4-FFF2-40B4-BE49-F238E27FC236}">
                <a16:creationId xmlns:a16="http://schemas.microsoft.com/office/drawing/2014/main" id="{B22DD306-730B-24CF-00B9-AFF8AD0C9DC3}"/>
              </a:ext>
            </a:extLst>
          </p:cNvPr>
          <p:cNvSpPr/>
          <p:nvPr/>
        </p:nvSpPr>
        <p:spPr>
          <a:xfrm>
            <a:off x="171549" y="2156674"/>
            <a:ext cx="1824891" cy="60478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Non-strict peptidoform ID assignment</a:t>
            </a:r>
          </a:p>
        </p:txBody>
      </p:sp>
      <p:sp>
        <p:nvSpPr>
          <p:cNvPr id="8" name="Rectangle: Rounded Corners 7">
            <a:extLst>
              <a:ext uri="{FF2B5EF4-FFF2-40B4-BE49-F238E27FC236}">
                <a16:creationId xmlns:a16="http://schemas.microsoft.com/office/drawing/2014/main" id="{6CCB5C1D-FFA6-C140-7A88-23E0470CB404}"/>
              </a:ext>
            </a:extLst>
          </p:cNvPr>
          <p:cNvSpPr/>
          <p:nvPr/>
        </p:nvSpPr>
        <p:spPr>
          <a:xfrm>
            <a:off x="175157" y="2866912"/>
            <a:ext cx="1824891" cy="60478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Data aggregated by peptidoform ID</a:t>
            </a:r>
          </a:p>
        </p:txBody>
      </p:sp>
      <p:grpSp>
        <p:nvGrpSpPr>
          <p:cNvPr id="23" name="Group 22">
            <a:extLst>
              <a:ext uri="{FF2B5EF4-FFF2-40B4-BE49-F238E27FC236}">
                <a16:creationId xmlns:a16="http://schemas.microsoft.com/office/drawing/2014/main" id="{09E74ED4-D87B-ED0A-1C31-D3D3CD8767F7}"/>
              </a:ext>
            </a:extLst>
          </p:cNvPr>
          <p:cNvGrpSpPr/>
          <p:nvPr/>
        </p:nvGrpSpPr>
        <p:grpSpPr>
          <a:xfrm>
            <a:off x="-20320" y="7327738"/>
            <a:ext cx="6993236" cy="837660"/>
            <a:chOff x="-20320" y="7160098"/>
            <a:chExt cx="6993236" cy="837660"/>
          </a:xfrm>
        </p:grpSpPr>
        <p:sp>
          <p:nvSpPr>
            <p:cNvPr id="10" name="TextBox 9">
              <a:extLst>
                <a:ext uri="{FF2B5EF4-FFF2-40B4-BE49-F238E27FC236}">
                  <a16:creationId xmlns:a16="http://schemas.microsoft.com/office/drawing/2014/main" id="{3E564F97-8711-1F62-54F0-64AD5472C3C1}"/>
                </a:ext>
              </a:extLst>
            </p:cNvPr>
            <p:cNvSpPr txBox="1"/>
            <p:nvPr/>
          </p:nvSpPr>
          <p:spPr>
            <a:xfrm>
              <a:off x="9353" y="7427716"/>
              <a:ext cx="6777528" cy="276999"/>
            </a:xfrm>
            <a:prstGeom prst="rect">
              <a:avLst/>
            </a:prstGeom>
            <a:noFill/>
          </p:spPr>
          <p:txBody>
            <a:bodyPr wrap="square">
              <a:spAutoFit/>
            </a:bodyPr>
            <a:lstStyle/>
            <a:p>
              <a:r>
                <a:rPr lang="en-GB" sz="1200" b="0" i="0" u="none" strike="noStrike" dirty="0">
                  <a:solidFill>
                    <a:srgbClr val="00B0F0"/>
                  </a:solidFill>
                  <a:effectLst/>
                  <a:latin typeface="Arial" panose="020B0604020202020204" pitchFamily="34" charset="0"/>
                  <a:cs typeface="Arial" panose="020B0604020202020204" pitchFamily="34" charset="0"/>
                </a:rPr>
                <a:t>n</a:t>
              </a:r>
              <a:r>
                <a:rPr lang="en-GB" sz="1200" b="0" i="0" u="none" strike="noStrike" dirty="0">
                  <a:solidFill>
                    <a:srgbClr val="000000"/>
                  </a:solidFill>
                  <a:effectLst/>
                  <a:latin typeface="Arial" panose="020B0604020202020204" pitchFamily="34" charset="0"/>
                  <a:cs typeface="Arial" panose="020B0604020202020204" pitchFamily="34" charset="0"/>
                </a:rPr>
                <a:t>EQ</a:t>
              </a:r>
              <a:r>
                <a:rPr lang="en-GB" sz="1200" b="0" i="0" u="none" strike="noStrike" dirty="0">
                  <a:solidFill>
                    <a:schemeClr val="accent6"/>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PPPPLQT</a:t>
              </a:r>
              <a:r>
                <a:rPr lang="en-GB" sz="1200" b="0" i="0" u="none" strike="noStrike" dirty="0">
                  <a:solidFill>
                    <a:schemeClr val="accent6"/>
                  </a:solidFill>
                  <a:effectLst/>
                  <a:latin typeface="Arial" panose="020B0604020202020204" pitchFamily="34" charset="0"/>
                  <a:cs typeface="Arial" panose="020B0604020202020204" pitchFamily="34" charset="0"/>
                </a:rPr>
                <a:t>SS</a:t>
              </a:r>
              <a:r>
                <a:rPr lang="en-GB" sz="1200" b="0" i="0" u="none" strike="noStrike" dirty="0">
                  <a:solidFill>
                    <a:srgbClr val="000000"/>
                  </a:solidFill>
                  <a:effectLst/>
                  <a:latin typeface="Arial" panose="020B0604020202020204" pitchFamily="34" charset="0"/>
                  <a:cs typeface="Arial" panose="020B0604020202020204" pitchFamily="34" charset="0"/>
                </a:rPr>
                <a:t>GAEV</a:t>
              </a:r>
              <a:r>
                <a:rPr lang="en-GB" sz="1200" b="0" i="0" u="none" strike="noStrike" dirty="0">
                  <a:solidFill>
                    <a:srgbClr val="F4B183"/>
                  </a:solidFill>
                  <a:effectLst/>
                  <a:latin typeface="Arial" panose="020B0604020202020204" pitchFamily="34" charset="0"/>
                  <a:cs typeface="Arial" panose="020B0604020202020204" pitchFamily="34" charset="0"/>
                </a:rPr>
                <a:t>M</a:t>
              </a:r>
              <a:r>
                <a:rPr lang="en-GB" sz="1200" b="0" i="0" u="none" strike="noStrike" dirty="0">
                  <a:solidFill>
                    <a:srgbClr val="000000"/>
                  </a:solidFill>
                  <a:effectLst/>
                  <a:latin typeface="Arial" panose="020B0604020202020204" pitchFamily="34" charset="0"/>
                  <a:cs typeface="Arial" panose="020B0604020202020204" pitchFamily="34" charset="0"/>
                </a:rPr>
                <a:t>DVG</a:t>
              </a:r>
              <a:r>
                <a:rPr lang="en-GB" sz="1200" b="0" i="0" u="none" strike="noStrike" dirty="0">
                  <a:solidFill>
                    <a:schemeClr val="accent6"/>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GGDGQ</a:t>
              </a:r>
              <a:r>
                <a:rPr lang="en-GB" sz="1200" b="0" i="0" u="none" strike="noStrike" dirty="0">
                  <a:solidFill>
                    <a:schemeClr val="accent6"/>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ELPAEDPFNFYGA</a:t>
              </a:r>
              <a:r>
                <a:rPr lang="en-GB" sz="1200" b="0" i="0" u="none" strike="noStrike" dirty="0">
                  <a:solidFill>
                    <a:schemeClr val="accent6"/>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LL</a:t>
              </a:r>
              <a:r>
                <a:rPr lang="en-GB" sz="1200" b="0" i="0" u="none" strike="noStrike" dirty="0">
                  <a:solidFill>
                    <a:schemeClr val="accent6"/>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K_</a:t>
              </a:r>
              <a:r>
                <a:rPr lang="en-GB" sz="1200" b="0" i="0" u="none" strike="noStrike" dirty="0">
                  <a:solidFill>
                    <a:srgbClr val="F4B183"/>
                  </a:solidFill>
                  <a:effectLst/>
                  <a:latin typeface="Arial" panose="020B0604020202020204" pitchFamily="34" charset="0"/>
                  <a:cs typeface="Arial" panose="020B0604020202020204" pitchFamily="34" charset="0"/>
                </a:rPr>
                <a:t>M147_1</a:t>
              </a:r>
              <a:r>
                <a:rPr lang="en-GB" sz="1200" b="0" i="0" u="none" strike="noStrike" dirty="0">
                  <a:solidFill>
                    <a:srgbClr val="000000"/>
                  </a:solidFill>
                  <a:effectLst/>
                  <a:latin typeface="Arial" panose="020B0604020202020204" pitchFamily="34" charset="0"/>
                  <a:cs typeface="Arial" panose="020B0604020202020204" pitchFamily="34" charset="0"/>
                </a:rPr>
                <a:t>_</a:t>
              </a:r>
              <a:r>
                <a:rPr lang="en-GB" sz="1200" b="0" i="0" u="none" strike="noStrike" dirty="0">
                  <a:solidFill>
                    <a:srgbClr val="00B0F0"/>
                  </a:solidFill>
                  <a:effectLst/>
                  <a:latin typeface="Arial" panose="020B0604020202020204" pitchFamily="34" charset="0"/>
                  <a:cs typeface="Arial" panose="020B0604020202020204" pitchFamily="34" charset="0"/>
                </a:rPr>
                <a:t>n230_1</a:t>
              </a:r>
              <a:r>
                <a:rPr lang="en-GB" sz="1200" b="0" i="0" u="none" strike="noStrike" dirty="0">
                  <a:solidFill>
                    <a:srgbClr val="000000"/>
                  </a:solidFill>
                  <a:effectLst/>
                  <a:latin typeface="Arial" panose="020B0604020202020204" pitchFamily="34" charset="0"/>
                  <a:cs typeface="Arial" panose="020B0604020202020204" pitchFamily="34" charset="0"/>
                </a:rPr>
                <a:t>_</a:t>
              </a:r>
              <a:r>
                <a:rPr lang="en-GB" sz="1200" b="0" i="0" u="none" strike="noStrike" dirty="0">
                  <a:solidFill>
                    <a:schemeClr val="accent6"/>
                  </a:solidFill>
                  <a:effectLst/>
                  <a:latin typeface="Arial" panose="020B0604020202020204" pitchFamily="34" charset="0"/>
                  <a:cs typeface="Arial" panose="020B0604020202020204" pitchFamily="34" charset="0"/>
                </a:rPr>
                <a:t>S167_1</a:t>
              </a:r>
              <a:r>
                <a:rPr lang="en-GB" sz="1200" dirty="0">
                  <a:latin typeface="Arial" panose="020B0604020202020204" pitchFamily="34" charset="0"/>
                  <a:cs typeface="Arial" panose="020B0604020202020204" pitchFamily="34" charset="0"/>
                </a:rPr>
                <a:t> </a:t>
              </a:r>
            </a:p>
          </p:txBody>
        </p:sp>
        <p:sp>
          <p:nvSpPr>
            <p:cNvPr id="11" name="Rectangle 10">
              <a:extLst>
                <a:ext uri="{FF2B5EF4-FFF2-40B4-BE49-F238E27FC236}">
                  <a16:creationId xmlns:a16="http://schemas.microsoft.com/office/drawing/2014/main" id="{43262E99-8472-8A8F-FB96-BA164DD2BB7C}"/>
                </a:ext>
              </a:extLst>
            </p:cNvPr>
            <p:cNvSpPr/>
            <p:nvPr/>
          </p:nvSpPr>
          <p:spPr>
            <a:xfrm>
              <a:off x="69948" y="7427716"/>
              <a:ext cx="4800640" cy="30303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ECEDE36-50BF-7628-4200-1F8270ED7F82}"/>
                </a:ext>
              </a:extLst>
            </p:cNvPr>
            <p:cNvSpPr txBox="1"/>
            <p:nvPr/>
          </p:nvSpPr>
          <p:spPr>
            <a:xfrm>
              <a:off x="-14659" y="7160098"/>
              <a:ext cx="4800640"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Peptide amino acid sequence</a:t>
              </a:r>
            </a:p>
          </p:txBody>
        </p:sp>
        <p:sp>
          <p:nvSpPr>
            <p:cNvPr id="13" name="TextBox 12">
              <a:extLst>
                <a:ext uri="{FF2B5EF4-FFF2-40B4-BE49-F238E27FC236}">
                  <a16:creationId xmlns:a16="http://schemas.microsoft.com/office/drawing/2014/main" id="{2907DB09-53DC-6411-2F6B-2C3F54CD8518}"/>
                </a:ext>
              </a:extLst>
            </p:cNvPr>
            <p:cNvSpPr txBox="1"/>
            <p:nvPr/>
          </p:nvSpPr>
          <p:spPr>
            <a:xfrm>
              <a:off x="4480109" y="7164578"/>
              <a:ext cx="1321783" cy="276999"/>
            </a:xfrm>
            <a:prstGeom prst="rect">
              <a:avLst/>
            </a:prstGeom>
            <a:noFill/>
          </p:spPr>
          <p:txBody>
            <a:bodyPr wrap="square">
              <a:spAutoFit/>
            </a:bodyPr>
            <a:lstStyle/>
            <a:p>
              <a:r>
                <a:rPr lang="en-GB" sz="1200" b="1" dirty="0">
                  <a:solidFill>
                    <a:srgbClr val="F4B183"/>
                  </a:solidFill>
                  <a:latin typeface="Arial" panose="020B0604020202020204" pitchFamily="34" charset="0"/>
                  <a:cs typeface="Arial" panose="020B0604020202020204" pitchFamily="34" charset="0"/>
                </a:rPr>
                <a:t>PTM1_count</a:t>
              </a:r>
            </a:p>
          </p:txBody>
        </p:sp>
        <p:sp>
          <p:nvSpPr>
            <p:cNvPr id="14" name="TextBox 13">
              <a:extLst>
                <a:ext uri="{FF2B5EF4-FFF2-40B4-BE49-F238E27FC236}">
                  <a16:creationId xmlns:a16="http://schemas.microsoft.com/office/drawing/2014/main" id="{B197C924-9D7F-52EB-FF0C-DCA8B635399A}"/>
                </a:ext>
              </a:extLst>
            </p:cNvPr>
            <p:cNvSpPr txBox="1"/>
            <p:nvPr/>
          </p:nvSpPr>
          <p:spPr>
            <a:xfrm>
              <a:off x="5131342" y="7690279"/>
              <a:ext cx="1300088" cy="276999"/>
            </a:xfrm>
            <a:prstGeom prst="rect">
              <a:avLst/>
            </a:prstGeom>
            <a:noFill/>
          </p:spPr>
          <p:txBody>
            <a:bodyPr wrap="square">
              <a:spAutoFit/>
            </a:bodyPr>
            <a:lstStyle/>
            <a:p>
              <a:pPr algn="ctr"/>
              <a:r>
                <a:rPr lang="en-GB" sz="1200" b="1" dirty="0">
                  <a:solidFill>
                    <a:srgbClr val="00B0F0"/>
                  </a:solidFill>
                  <a:latin typeface="Arial" panose="020B0604020202020204" pitchFamily="34" charset="0"/>
                  <a:cs typeface="Arial" panose="020B0604020202020204" pitchFamily="34" charset="0"/>
                </a:rPr>
                <a:t>PTM2_count</a:t>
              </a:r>
            </a:p>
          </p:txBody>
        </p:sp>
        <p:sp>
          <p:nvSpPr>
            <p:cNvPr id="15" name="TextBox 14">
              <a:extLst>
                <a:ext uri="{FF2B5EF4-FFF2-40B4-BE49-F238E27FC236}">
                  <a16:creationId xmlns:a16="http://schemas.microsoft.com/office/drawing/2014/main" id="{4ADF4BB1-06F3-0C75-58A5-EC3365EA034B}"/>
                </a:ext>
              </a:extLst>
            </p:cNvPr>
            <p:cNvSpPr txBox="1"/>
            <p:nvPr/>
          </p:nvSpPr>
          <p:spPr>
            <a:xfrm>
              <a:off x="5672828" y="7161948"/>
              <a:ext cx="1300088" cy="276999"/>
            </a:xfrm>
            <a:prstGeom prst="rect">
              <a:avLst/>
            </a:prstGeom>
            <a:noFill/>
          </p:spPr>
          <p:txBody>
            <a:bodyPr wrap="square">
              <a:spAutoFit/>
            </a:bodyPr>
            <a:lstStyle/>
            <a:p>
              <a:r>
                <a:rPr lang="en-GB" sz="1200" b="1" dirty="0">
                  <a:solidFill>
                    <a:schemeClr val="accent6"/>
                  </a:solidFill>
                  <a:latin typeface="Arial" panose="020B0604020202020204" pitchFamily="34" charset="0"/>
                  <a:cs typeface="Arial" panose="020B0604020202020204" pitchFamily="34" charset="0"/>
                </a:rPr>
                <a:t>PTM3_count</a:t>
              </a:r>
            </a:p>
          </p:txBody>
        </p:sp>
        <p:sp>
          <p:nvSpPr>
            <p:cNvPr id="16" name="TextBox 15">
              <a:extLst>
                <a:ext uri="{FF2B5EF4-FFF2-40B4-BE49-F238E27FC236}">
                  <a16:creationId xmlns:a16="http://schemas.microsoft.com/office/drawing/2014/main" id="{8DAC711B-4E0F-E45A-98D4-D6AFD511249B}"/>
                </a:ext>
              </a:extLst>
            </p:cNvPr>
            <p:cNvSpPr txBox="1"/>
            <p:nvPr/>
          </p:nvSpPr>
          <p:spPr>
            <a:xfrm>
              <a:off x="-20320" y="7720759"/>
              <a:ext cx="6451750" cy="276999"/>
            </a:xfrm>
            <a:prstGeom prst="rect">
              <a:avLst/>
            </a:prstGeom>
            <a:noFill/>
          </p:spPr>
          <p:txBody>
            <a:bodyPr wrap="square">
              <a:spAutoFit/>
            </a:bodyPr>
            <a:lstStyle/>
            <a:p>
              <a:r>
                <a:rPr lang="en-GB" sz="1200" i="1" dirty="0">
                  <a:latin typeface="Arial" panose="020B0604020202020204" pitchFamily="34" charset="0"/>
                  <a:cs typeface="Arial" panose="020B0604020202020204" pitchFamily="34" charset="0"/>
                </a:rPr>
                <a:t>non-strict ID = PTM position does not matter (e.g. any S could be </a:t>
              </a:r>
              <a:r>
                <a:rPr lang="en-GB" sz="1200" i="1" dirty="0" err="1">
                  <a:latin typeface="Arial" panose="020B0604020202020204" pitchFamily="34" charset="0"/>
                  <a:cs typeface="Arial" panose="020B0604020202020204" pitchFamily="34" charset="0"/>
                </a:rPr>
                <a:t>pS</a:t>
              </a:r>
              <a:r>
                <a:rPr lang="en-GB" sz="1200" i="1" dirty="0">
                  <a:latin typeface="Arial" panose="020B0604020202020204" pitchFamily="34" charset="0"/>
                  <a:cs typeface="Arial" panose="020B0604020202020204" pitchFamily="34" charset="0"/>
                </a:rPr>
                <a:t>)</a:t>
              </a:r>
            </a:p>
          </p:txBody>
        </p:sp>
      </p:grpSp>
      <p:grpSp>
        <p:nvGrpSpPr>
          <p:cNvPr id="22" name="Group 21">
            <a:extLst>
              <a:ext uri="{FF2B5EF4-FFF2-40B4-BE49-F238E27FC236}">
                <a16:creationId xmlns:a16="http://schemas.microsoft.com/office/drawing/2014/main" id="{09A10D39-8DD8-0C5F-F12F-32373614FC43}"/>
              </a:ext>
            </a:extLst>
          </p:cNvPr>
          <p:cNvGrpSpPr/>
          <p:nvPr/>
        </p:nvGrpSpPr>
        <p:grpSpPr>
          <a:xfrm>
            <a:off x="-20321" y="8312783"/>
            <a:ext cx="6836875" cy="570858"/>
            <a:chOff x="-20321" y="8099423"/>
            <a:chExt cx="6836875" cy="570858"/>
          </a:xfrm>
        </p:grpSpPr>
        <p:sp>
          <p:nvSpPr>
            <p:cNvPr id="18" name="TextBox 17">
              <a:extLst>
                <a:ext uri="{FF2B5EF4-FFF2-40B4-BE49-F238E27FC236}">
                  <a16:creationId xmlns:a16="http://schemas.microsoft.com/office/drawing/2014/main" id="{CAF0630C-9F81-2019-DB63-9CB9DE31507A}"/>
                </a:ext>
              </a:extLst>
            </p:cNvPr>
            <p:cNvSpPr txBox="1"/>
            <p:nvPr/>
          </p:nvSpPr>
          <p:spPr>
            <a:xfrm>
              <a:off x="9353" y="8112440"/>
              <a:ext cx="6807201" cy="276999"/>
            </a:xfrm>
            <a:prstGeom prst="rect">
              <a:avLst/>
            </a:prstGeom>
            <a:noFill/>
          </p:spPr>
          <p:txBody>
            <a:bodyPr wrap="square">
              <a:spAutoFit/>
            </a:bodyPr>
            <a:lstStyle/>
            <a:p>
              <a:r>
                <a:rPr lang="en-GB" sz="1200" b="0" i="0" u="none" strike="noStrike" dirty="0">
                  <a:solidFill>
                    <a:srgbClr val="00B0F0"/>
                  </a:solidFill>
                  <a:effectLst/>
                  <a:latin typeface="Arial" panose="020B0604020202020204" pitchFamily="34" charset="0"/>
                  <a:cs typeface="Arial" panose="020B0604020202020204" pitchFamily="34" charset="0"/>
                </a:rPr>
                <a:t>n</a:t>
              </a:r>
              <a:r>
                <a:rPr lang="en-GB" sz="1200" b="0" i="0" u="none" strike="noStrike" dirty="0">
                  <a:solidFill>
                    <a:srgbClr val="000000"/>
                  </a:solidFill>
                  <a:effectLst/>
                  <a:latin typeface="Arial" panose="020B0604020202020204" pitchFamily="34" charset="0"/>
                  <a:cs typeface="Arial" panose="020B0604020202020204" pitchFamily="34" charset="0"/>
                </a:rPr>
                <a:t>EQ</a:t>
              </a:r>
              <a:r>
                <a:rPr lang="en-GB" sz="1200" b="0" i="0" u="none" strike="noStrike" dirty="0">
                  <a:solidFill>
                    <a:srgbClr val="4EA72E"/>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PPPPLQT</a:t>
              </a:r>
              <a:r>
                <a:rPr lang="en-GB" sz="1200" b="0" i="0" u="none" strike="noStrike" dirty="0">
                  <a:solidFill>
                    <a:srgbClr val="4EA72E"/>
                  </a:solidFill>
                  <a:effectLst/>
                  <a:latin typeface="Arial" panose="020B0604020202020204" pitchFamily="34" charset="0"/>
                  <a:cs typeface="Arial" panose="020B0604020202020204" pitchFamily="34" charset="0"/>
                </a:rPr>
                <a:t>SS</a:t>
              </a:r>
              <a:r>
                <a:rPr lang="en-GB" sz="1200" b="0" i="0" u="none" strike="noStrike" dirty="0">
                  <a:solidFill>
                    <a:srgbClr val="000000"/>
                  </a:solidFill>
                  <a:effectLst/>
                  <a:latin typeface="Arial" panose="020B0604020202020204" pitchFamily="34" charset="0"/>
                  <a:cs typeface="Arial" panose="020B0604020202020204" pitchFamily="34" charset="0"/>
                </a:rPr>
                <a:t>GAEVMDVG</a:t>
              </a:r>
              <a:r>
                <a:rPr lang="en-GB" sz="1200" b="0" i="0" u="none" strike="noStrike" dirty="0">
                  <a:solidFill>
                    <a:srgbClr val="4EA72E"/>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GGDGQ</a:t>
              </a:r>
              <a:r>
                <a:rPr lang="en-GB" sz="1200" b="0" i="0" u="none" strike="noStrike" dirty="0">
                  <a:solidFill>
                    <a:srgbClr val="4EA72E"/>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ELPAEDPFNFYGA</a:t>
              </a:r>
              <a:r>
                <a:rPr lang="en-GB" sz="1200" b="0" i="0" u="none" strike="noStrike" dirty="0">
                  <a:solidFill>
                    <a:srgbClr val="4EA72E"/>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LL</a:t>
              </a:r>
              <a:r>
                <a:rPr lang="en-GB" sz="1200" b="0" i="0" u="none" strike="noStrike" dirty="0">
                  <a:solidFill>
                    <a:srgbClr val="4EA72E"/>
                  </a:solidFill>
                  <a:effectLst/>
                  <a:latin typeface="Arial" panose="020B0604020202020204" pitchFamily="34" charset="0"/>
                  <a:cs typeface="Arial" panose="020B0604020202020204" pitchFamily="34" charset="0"/>
                </a:rPr>
                <a:t>S</a:t>
              </a:r>
              <a:r>
                <a:rPr lang="en-GB" sz="1200" b="0" i="0" u="none" strike="noStrike" dirty="0">
                  <a:solidFill>
                    <a:srgbClr val="000000"/>
                  </a:solidFill>
                  <a:effectLst/>
                  <a:latin typeface="Arial" panose="020B0604020202020204" pitchFamily="34" charset="0"/>
                  <a:cs typeface="Arial" panose="020B0604020202020204" pitchFamily="34" charset="0"/>
                </a:rPr>
                <a:t>K_</a:t>
              </a:r>
              <a:r>
                <a:rPr lang="en-GB" sz="1200" b="0" i="0" u="none" strike="noStrike" dirty="0">
                  <a:solidFill>
                    <a:srgbClr val="00B0F0"/>
                  </a:solidFill>
                  <a:effectLst/>
                  <a:latin typeface="Arial" panose="020B0604020202020204" pitchFamily="34" charset="0"/>
                  <a:cs typeface="Arial" panose="020B0604020202020204" pitchFamily="34" charset="0"/>
                </a:rPr>
                <a:t>n230_1</a:t>
              </a:r>
              <a:r>
                <a:rPr lang="en-GB" sz="1200" b="0" i="0" u="none" strike="noStrike" dirty="0">
                  <a:solidFill>
                    <a:srgbClr val="000000"/>
                  </a:solidFill>
                  <a:effectLst/>
                  <a:latin typeface="Arial" panose="020B0604020202020204" pitchFamily="34" charset="0"/>
                  <a:cs typeface="Arial" panose="020B0604020202020204" pitchFamily="34" charset="0"/>
                </a:rPr>
                <a:t>_</a:t>
              </a:r>
              <a:r>
                <a:rPr lang="en-GB" sz="1200" b="0" i="0" u="none" strike="noStrike" dirty="0">
                  <a:solidFill>
                    <a:srgbClr val="4EA72E"/>
                  </a:solidFill>
                  <a:effectLst/>
                  <a:latin typeface="Arial" panose="020B0604020202020204" pitchFamily="34" charset="0"/>
                  <a:cs typeface="Arial" panose="020B0604020202020204" pitchFamily="34" charset="0"/>
                </a:rPr>
                <a:t>S167_1</a:t>
              </a:r>
              <a:r>
                <a:rPr lang="en-GB" sz="1200" dirty="0">
                  <a:latin typeface="Arial" panose="020B0604020202020204" pitchFamily="34" charset="0"/>
                  <a:cs typeface="Arial" panose="020B0604020202020204" pitchFamily="34" charset="0"/>
                </a:rPr>
                <a:t> </a:t>
              </a:r>
            </a:p>
          </p:txBody>
        </p:sp>
        <p:sp>
          <p:nvSpPr>
            <p:cNvPr id="20" name="TextBox 19">
              <a:extLst>
                <a:ext uri="{FF2B5EF4-FFF2-40B4-BE49-F238E27FC236}">
                  <a16:creationId xmlns:a16="http://schemas.microsoft.com/office/drawing/2014/main" id="{F321CA51-81A4-3504-6906-120E9695774A}"/>
                </a:ext>
              </a:extLst>
            </p:cNvPr>
            <p:cNvSpPr txBox="1"/>
            <p:nvPr/>
          </p:nvSpPr>
          <p:spPr>
            <a:xfrm>
              <a:off x="-20321" y="8393282"/>
              <a:ext cx="6807201" cy="276999"/>
            </a:xfrm>
            <a:prstGeom prst="rect">
              <a:avLst/>
            </a:prstGeom>
            <a:noFill/>
          </p:spPr>
          <p:txBody>
            <a:bodyPr wrap="square">
              <a:spAutoFit/>
            </a:bodyPr>
            <a:lstStyle/>
            <a:p>
              <a:r>
                <a:rPr lang="en-GB" sz="1200" i="1" dirty="0">
                  <a:latin typeface="Arial" panose="020B0604020202020204" pitchFamily="34" charset="0"/>
                  <a:cs typeface="Arial" panose="020B0604020202020204" pitchFamily="34" charset="0"/>
                </a:rPr>
                <a:t>NB: The same peptide can have multiple peptidoforms IDs based on PTM combinations present</a:t>
              </a:r>
            </a:p>
          </p:txBody>
        </p:sp>
        <p:sp>
          <p:nvSpPr>
            <p:cNvPr id="21" name="Rectangle 20">
              <a:extLst>
                <a:ext uri="{FF2B5EF4-FFF2-40B4-BE49-F238E27FC236}">
                  <a16:creationId xmlns:a16="http://schemas.microsoft.com/office/drawing/2014/main" id="{6802AB5B-554D-8DFC-1790-860B6201BA59}"/>
                </a:ext>
              </a:extLst>
            </p:cNvPr>
            <p:cNvSpPr/>
            <p:nvPr/>
          </p:nvSpPr>
          <p:spPr>
            <a:xfrm>
              <a:off x="69948" y="8099423"/>
              <a:ext cx="4800640" cy="30303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a:latin typeface="Arial" panose="020B0604020202020204" pitchFamily="34" charset="0"/>
                <a:cs typeface="Arial" panose="020B0604020202020204" pitchFamily="34" charset="0"/>
              </a:endParaRPr>
            </a:p>
          </p:txBody>
        </p:sp>
      </p:grpSp>
      <p:sp>
        <p:nvSpPr>
          <p:cNvPr id="24" name="Rectangle: Rounded Corners 23">
            <a:extLst>
              <a:ext uri="{FF2B5EF4-FFF2-40B4-BE49-F238E27FC236}">
                <a16:creationId xmlns:a16="http://schemas.microsoft.com/office/drawing/2014/main" id="{4986DDAD-6FB2-2FB6-D2E5-F9D203D00674}"/>
              </a:ext>
            </a:extLst>
          </p:cNvPr>
          <p:cNvSpPr/>
          <p:nvPr/>
        </p:nvSpPr>
        <p:spPr>
          <a:xfrm>
            <a:off x="171548" y="3588006"/>
            <a:ext cx="1824891" cy="84135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Filtering: </a:t>
            </a:r>
          </a:p>
          <a:p>
            <a:pPr algn="ctr"/>
            <a:r>
              <a:rPr lang="en-GB" sz="1200" dirty="0">
                <a:solidFill>
                  <a:schemeClr val="tx1"/>
                </a:solidFill>
                <a:latin typeface="Arial" panose="020B0604020202020204" pitchFamily="34" charset="0"/>
                <a:cs typeface="Arial" panose="020B0604020202020204" pitchFamily="34" charset="0"/>
              </a:rPr>
              <a:t>90+ PSMs</a:t>
            </a:r>
          </a:p>
          <a:p>
            <a:pPr algn="ctr"/>
            <a:r>
              <a:rPr lang="en-GB" sz="1200" dirty="0">
                <a:solidFill>
                  <a:schemeClr val="tx1"/>
                </a:solidFill>
                <a:latin typeface="Arial" panose="020B0604020202020204" pitchFamily="34" charset="0"/>
                <a:cs typeface="Arial" panose="020B0604020202020204" pitchFamily="34" charset="0"/>
              </a:rPr>
              <a:t>AND</a:t>
            </a:r>
          </a:p>
          <a:p>
            <a:pPr algn="ctr"/>
            <a:r>
              <a:rPr lang="en-GB" sz="1200" dirty="0">
                <a:solidFill>
                  <a:schemeClr val="tx1"/>
                </a:solidFill>
                <a:latin typeface="Arial" panose="020B0604020202020204" pitchFamily="34" charset="0"/>
                <a:cs typeface="Arial" panose="020B0604020202020204" pitchFamily="34" charset="0"/>
              </a:rPr>
              <a:t>3+ experiments </a:t>
            </a:r>
          </a:p>
        </p:txBody>
      </p:sp>
      <p:sp>
        <p:nvSpPr>
          <p:cNvPr id="25" name="Rectangle: Rounded Corners 24">
            <a:extLst>
              <a:ext uri="{FF2B5EF4-FFF2-40B4-BE49-F238E27FC236}">
                <a16:creationId xmlns:a16="http://schemas.microsoft.com/office/drawing/2014/main" id="{641124B3-1AE7-1172-ED91-B0AC0EB4AC4A}"/>
              </a:ext>
            </a:extLst>
          </p:cNvPr>
          <p:cNvSpPr/>
          <p:nvPr/>
        </p:nvSpPr>
        <p:spPr>
          <a:xfrm>
            <a:off x="171547" y="4518074"/>
            <a:ext cx="1824891" cy="60478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GMM model fitting and selection</a:t>
            </a:r>
          </a:p>
        </p:txBody>
      </p:sp>
      <p:sp>
        <p:nvSpPr>
          <p:cNvPr id="27" name="Rectangle: Rounded Corners 26">
            <a:extLst>
              <a:ext uri="{FF2B5EF4-FFF2-40B4-BE49-F238E27FC236}">
                <a16:creationId xmlns:a16="http://schemas.microsoft.com/office/drawing/2014/main" id="{C722D79D-5D80-96AD-69B3-5D2CCAF177CD}"/>
              </a:ext>
            </a:extLst>
          </p:cNvPr>
          <p:cNvSpPr/>
          <p:nvPr/>
        </p:nvSpPr>
        <p:spPr>
          <a:xfrm>
            <a:off x="171547" y="5201482"/>
            <a:ext cx="1824891" cy="783642"/>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AUC calculation and thresholding: peptidoforms assigned to m/z bins</a:t>
            </a:r>
          </a:p>
        </p:txBody>
      </p:sp>
      <p:sp>
        <p:nvSpPr>
          <p:cNvPr id="28" name="Rectangle: Rounded Corners 27">
            <a:extLst>
              <a:ext uri="{FF2B5EF4-FFF2-40B4-BE49-F238E27FC236}">
                <a16:creationId xmlns:a16="http://schemas.microsoft.com/office/drawing/2014/main" id="{ADFAFB92-6A36-89F7-C59E-C40A15D1F1C7}"/>
              </a:ext>
            </a:extLst>
          </p:cNvPr>
          <p:cNvSpPr/>
          <p:nvPr/>
        </p:nvSpPr>
        <p:spPr>
          <a:xfrm>
            <a:off x="171547" y="6094567"/>
            <a:ext cx="6389273" cy="108578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Bin enrichment analyses: </a:t>
            </a:r>
          </a:p>
          <a:p>
            <a:pPr algn="ctr"/>
            <a:r>
              <a:rPr lang="en-GB" sz="1200" dirty="0">
                <a:solidFill>
                  <a:schemeClr val="tx1"/>
                </a:solidFill>
                <a:latin typeface="Arial" panose="020B0604020202020204" pitchFamily="34" charset="0"/>
                <a:cs typeface="Arial" panose="020B0604020202020204" pitchFamily="34" charset="0"/>
              </a:rPr>
              <a:t>Chi squared (e.g. # instrument contributions by bin)</a:t>
            </a:r>
          </a:p>
          <a:p>
            <a:pPr algn="ctr"/>
            <a:r>
              <a:rPr lang="en-GB" sz="1200" dirty="0">
                <a:solidFill>
                  <a:schemeClr val="tx1"/>
                </a:solidFill>
                <a:latin typeface="Arial" panose="020B0604020202020204" pitchFamily="34" charset="0"/>
                <a:cs typeface="Arial" panose="020B0604020202020204" pitchFamily="34" charset="0"/>
              </a:rPr>
              <a:t>GO enrichment (small numbers of proteins)</a:t>
            </a:r>
          </a:p>
          <a:p>
            <a:pPr algn="ctr"/>
            <a:r>
              <a:rPr lang="en-GB" sz="1200" dirty="0">
                <a:solidFill>
                  <a:schemeClr val="tx1"/>
                </a:solidFill>
                <a:latin typeface="Arial" panose="020B0604020202020204" pitchFamily="34" charset="0"/>
                <a:cs typeface="Arial" panose="020B0604020202020204" pitchFamily="34" charset="0"/>
              </a:rPr>
              <a:t>KEGG pathways (nothing really stands out but should report)</a:t>
            </a:r>
          </a:p>
          <a:p>
            <a:pPr algn="ctr"/>
            <a:r>
              <a:rPr lang="en-GB" sz="1200" dirty="0">
                <a:solidFill>
                  <a:schemeClr val="tx1"/>
                </a:solidFill>
                <a:latin typeface="Arial" panose="020B0604020202020204" pitchFamily="34" charset="0"/>
                <a:cs typeface="Arial" panose="020B0604020202020204" pitchFamily="34" charset="0"/>
              </a:rPr>
              <a:t>Custom term mapping and enrichment (</a:t>
            </a:r>
            <a:r>
              <a:rPr lang="en-GB" sz="1200" dirty="0" err="1">
                <a:solidFill>
                  <a:schemeClr val="tx1"/>
                </a:solidFill>
                <a:latin typeface="Arial" panose="020B0604020202020204" pitchFamily="34" charset="0"/>
                <a:cs typeface="Arial" panose="020B0604020202020204" pitchFamily="34" charset="0"/>
              </a:rPr>
              <a:t>known_sY</a:t>
            </a:r>
            <a:r>
              <a:rPr lang="en-GB" sz="1200" dirty="0">
                <a:solidFill>
                  <a:schemeClr val="tx1"/>
                </a:solidFill>
                <a:latin typeface="Arial" panose="020B0604020202020204" pitchFamily="34" charset="0"/>
                <a:cs typeface="Arial" panose="020B0604020202020204" pitchFamily="34" charset="0"/>
              </a:rPr>
              <a:t>, secreted, transmembrane, Golgi)</a:t>
            </a:r>
          </a:p>
        </p:txBody>
      </p:sp>
      <p:sp>
        <p:nvSpPr>
          <p:cNvPr id="29" name="TextBox 28">
            <a:extLst>
              <a:ext uri="{FF2B5EF4-FFF2-40B4-BE49-F238E27FC236}">
                <a16:creationId xmlns:a16="http://schemas.microsoft.com/office/drawing/2014/main" id="{A6F8D387-B3B8-56C4-534C-119067717D13}"/>
              </a:ext>
            </a:extLst>
          </p:cNvPr>
          <p:cNvSpPr txBox="1"/>
          <p:nvPr/>
        </p:nvSpPr>
        <p:spPr>
          <a:xfrm>
            <a:off x="3627741" y="2156674"/>
            <a:ext cx="2316480" cy="2585323"/>
          </a:xfrm>
          <a:prstGeom prst="rect">
            <a:avLst/>
          </a:prstGeom>
          <a:noFill/>
        </p:spPr>
        <p:txBody>
          <a:bodyPr wrap="square" rtlCol="0">
            <a:spAutoFit/>
          </a:bodyPr>
          <a:lstStyle/>
          <a:p>
            <a:r>
              <a:rPr lang="en-GB" dirty="0"/>
              <a:t>To do: include number of peptidoforms remaining at each step and arrange in a nicer way; show mini figure snapshots to illustrate analyses; this is a methods fig.</a:t>
            </a:r>
          </a:p>
        </p:txBody>
      </p:sp>
    </p:spTree>
    <p:extLst>
      <p:ext uri="{BB962C8B-B14F-4D97-AF65-F5344CB8AC3E}">
        <p14:creationId xmlns:p14="http://schemas.microsoft.com/office/powerpoint/2010/main" val="143601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DB5DFC-C3D0-81CB-415E-D747DEF6694F}"/>
              </a:ext>
            </a:extLst>
          </p:cNvPr>
          <p:cNvSpPr txBox="1"/>
          <p:nvPr/>
        </p:nvSpPr>
        <p:spPr>
          <a:xfrm>
            <a:off x="-44956" y="4545214"/>
            <a:ext cx="6858000" cy="276999"/>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2. Peptidoform distributions by bin </a:t>
            </a:r>
          </a:p>
        </p:txBody>
      </p:sp>
      <p:sp>
        <p:nvSpPr>
          <p:cNvPr id="20" name="TextBox 19">
            <a:extLst>
              <a:ext uri="{FF2B5EF4-FFF2-40B4-BE49-F238E27FC236}">
                <a16:creationId xmlns:a16="http://schemas.microsoft.com/office/drawing/2014/main" id="{05F0DA2B-EB39-234E-B265-1EC197AC34B2}"/>
              </a:ext>
            </a:extLst>
          </p:cNvPr>
          <p:cNvSpPr txBox="1"/>
          <p:nvPr/>
        </p:nvSpPr>
        <p:spPr>
          <a:xfrm>
            <a:off x="4629945" y="-3332"/>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C</a:t>
            </a:r>
            <a:endParaRPr lang="en-GB" sz="1200" dirty="0"/>
          </a:p>
        </p:txBody>
      </p:sp>
      <p:sp>
        <p:nvSpPr>
          <p:cNvPr id="21" name="TextBox 20">
            <a:extLst>
              <a:ext uri="{FF2B5EF4-FFF2-40B4-BE49-F238E27FC236}">
                <a16:creationId xmlns:a16="http://schemas.microsoft.com/office/drawing/2014/main" id="{3FD203F7-A734-461C-8184-DC92A2CF3700}"/>
              </a:ext>
            </a:extLst>
          </p:cNvPr>
          <p:cNvSpPr txBox="1"/>
          <p:nvPr/>
        </p:nvSpPr>
        <p:spPr>
          <a:xfrm>
            <a:off x="2325901" y="0"/>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B</a:t>
            </a:r>
            <a:endParaRPr lang="en-GB" sz="1200" dirty="0"/>
          </a:p>
        </p:txBody>
      </p:sp>
      <p:sp>
        <p:nvSpPr>
          <p:cNvPr id="22" name="TextBox 21">
            <a:extLst>
              <a:ext uri="{FF2B5EF4-FFF2-40B4-BE49-F238E27FC236}">
                <a16:creationId xmlns:a16="http://schemas.microsoft.com/office/drawing/2014/main" id="{2F43D8D6-517A-517C-1AA3-B90B56DC6360}"/>
              </a:ext>
            </a:extLst>
          </p:cNvPr>
          <p:cNvSpPr txBox="1"/>
          <p:nvPr/>
        </p:nvSpPr>
        <p:spPr>
          <a:xfrm>
            <a:off x="10853" y="-3332"/>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A</a:t>
            </a:r>
            <a:endParaRPr lang="en-GB" sz="1200" dirty="0"/>
          </a:p>
        </p:txBody>
      </p:sp>
      <p:sp>
        <p:nvSpPr>
          <p:cNvPr id="24" name="TextBox 23">
            <a:extLst>
              <a:ext uri="{FF2B5EF4-FFF2-40B4-BE49-F238E27FC236}">
                <a16:creationId xmlns:a16="http://schemas.microsoft.com/office/drawing/2014/main" id="{54C3E0CF-EF82-7396-8EAB-BED30681CF26}"/>
              </a:ext>
            </a:extLst>
          </p:cNvPr>
          <p:cNvSpPr txBox="1"/>
          <p:nvPr/>
        </p:nvSpPr>
        <p:spPr>
          <a:xfrm>
            <a:off x="2325901" y="1915461"/>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E</a:t>
            </a:r>
            <a:endParaRPr lang="en-GB" sz="1200" dirty="0"/>
          </a:p>
        </p:txBody>
      </p:sp>
      <p:sp>
        <p:nvSpPr>
          <p:cNvPr id="26" name="TextBox 25">
            <a:extLst>
              <a:ext uri="{FF2B5EF4-FFF2-40B4-BE49-F238E27FC236}">
                <a16:creationId xmlns:a16="http://schemas.microsoft.com/office/drawing/2014/main" id="{E4201405-4815-1F1D-65FD-9513F2554439}"/>
              </a:ext>
            </a:extLst>
          </p:cNvPr>
          <p:cNvSpPr txBox="1"/>
          <p:nvPr/>
        </p:nvSpPr>
        <p:spPr>
          <a:xfrm>
            <a:off x="10853" y="1915461"/>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D</a:t>
            </a:r>
          </a:p>
        </p:txBody>
      </p:sp>
      <p:sp>
        <p:nvSpPr>
          <p:cNvPr id="28" name="TextBox 27">
            <a:extLst>
              <a:ext uri="{FF2B5EF4-FFF2-40B4-BE49-F238E27FC236}">
                <a16:creationId xmlns:a16="http://schemas.microsoft.com/office/drawing/2014/main" id="{E99F35FB-C9F0-EBFD-9A90-35F9527E31E5}"/>
              </a:ext>
            </a:extLst>
          </p:cNvPr>
          <p:cNvSpPr txBox="1"/>
          <p:nvPr/>
        </p:nvSpPr>
        <p:spPr>
          <a:xfrm>
            <a:off x="4629945" y="1915461"/>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F</a:t>
            </a:r>
            <a:endParaRPr lang="en-GB" sz="1200" dirty="0"/>
          </a:p>
        </p:txBody>
      </p:sp>
      <p:pic>
        <p:nvPicPr>
          <p:cNvPr id="56" name="Picture 55" descr="A graph of a bar chart&#10;&#10;Description automatically generated with medium confidence">
            <a:extLst>
              <a:ext uri="{FF2B5EF4-FFF2-40B4-BE49-F238E27FC236}">
                <a16:creationId xmlns:a16="http://schemas.microsoft.com/office/drawing/2014/main" id="{B24E6316-670F-5C40-DB48-A1A4734B4571}"/>
              </a:ext>
            </a:extLst>
          </p:cNvPr>
          <p:cNvPicPr>
            <a:picLocks noChangeAspect="1"/>
          </p:cNvPicPr>
          <p:nvPr/>
        </p:nvPicPr>
        <p:blipFill rotWithShape="1">
          <a:blip r:embed="rId3">
            <a:extLst>
              <a:ext uri="{28A0092B-C50C-407E-A947-70E740481C1C}">
                <a14:useLocalDpi xmlns:a14="http://schemas.microsoft.com/office/drawing/2010/main" val="0"/>
              </a:ext>
            </a:extLst>
          </a:blip>
          <a:srcRect r="14296" b="17348"/>
          <a:stretch/>
        </p:blipFill>
        <p:spPr>
          <a:xfrm>
            <a:off x="2342048" y="217475"/>
            <a:ext cx="2173904" cy="1620000"/>
          </a:xfrm>
          <a:prstGeom prst="rect">
            <a:avLst/>
          </a:prstGeom>
        </p:spPr>
      </p:pic>
      <p:pic>
        <p:nvPicPr>
          <p:cNvPr id="58" name="Picture 57" descr="A graph of different colored bars&#10;&#10;Description automatically generated with medium confidence">
            <a:extLst>
              <a:ext uri="{FF2B5EF4-FFF2-40B4-BE49-F238E27FC236}">
                <a16:creationId xmlns:a16="http://schemas.microsoft.com/office/drawing/2014/main" id="{30721A2F-C1D4-F309-A9CF-2012AB64CC50}"/>
              </a:ext>
            </a:extLst>
          </p:cNvPr>
          <p:cNvPicPr>
            <a:picLocks noChangeAspect="1"/>
          </p:cNvPicPr>
          <p:nvPr/>
        </p:nvPicPr>
        <p:blipFill rotWithShape="1">
          <a:blip r:embed="rId4">
            <a:extLst>
              <a:ext uri="{28A0092B-C50C-407E-A947-70E740481C1C}">
                <a14:useLocalDpi xmlns:a14="http://schemas.microsoft.com/office/drawing/2010/main" val="0"/>
              </a:ext>
            </a:extLst>
          </a:blip>
          <a:srcRect r="14245" b="17583"/>
          <a:stretch/>
        </p:blipFill>
        <p:spPr>
          <a:xfrm>
            <a:off x="1893" y="217475"/>
            <a:ext cx="2181375" cy="1620000"/>
          </a:xfrm>
          <a:prstGeom prst="rect">
            <a:avLst/>
          </a:prstGeom>
        </p:spPr>
      </p:pic>
      <p:pic>
        <p:nvPicPr>
          <p:cNvPr id="60" name="Picture 59" descr="A graph of different colored bars&#10;&#10;Description automatically generated">
            <a:extLst>
              <a:ext uri="{FF2B5EF4-FFF2-40B4-BE49-F238E27FC236}">
                <a16:creationId xmlns:a16="http://schemas.microsoft.com/office/drawing/2014/main" id="{CDA7512A-5485-CF4E-F39A-2F634407B330}"/>
              </a:ext>
            </a:extLst>
          </p:cNvPr>
          <p:cNvPicPr>
            <a:picLocks noChangeAspect="1"/>
          </p:cNvPicPr>
          <p:nvPr/>
        </p:nvPicPr>
        <p:blipFill rotWithShape="1">
          <a:blip r:embed="rId5">
            <a:extLst>
              <a:ext uri="{28A0092B-C50C-407E-A947-70E740481C1C}">
                <a14:useLocalDpi xmlns:a14="http://schemas.microsoft.com/office/drawing/2010/main" val="0"/>
              </a:ext>
            </a:extLst>
          </a:blip>
          <a:srcRect r="14168" b="17171"/>
          <a:stretch/>
        </p:blipFill>
        <p:spPr>
          <a:xfrm>
            <a:off x="4669939" y="217475"/>
            <a:ext cx="2172475" cy="1620000"/>
          </a:xfrm>
          <a:prstGeom prst="rect">
            <a:avLst/>
          </a:prstGeom>
        </p:spPr>
      </p:pic>
      <p:pic>
        <p:nvPicPr>
          <p:cNvPr id="62" name="Picture 61" descr="A graph of a bar chart&#10;&#10;Description automatically generated with medium confidence">
            <a:extLst>
              <a:ext uri="{FF2B5EF4-FFF2-40B4-BE49-F238E27FC236}">
                <a16:creationId xmlns:a16="http://schemas.microsoft.com/office/drawing/2014/main" id="{C4C4C53E-9AA7-9077-68EF-B453C02C9FE2}"/>
              </a:ext>
            </a:extLst>
          </p:cNvPr>
          <p:cNvPicPr>
            <a:picLocks noChangeAspect="1"/>
          </p:cNvPicPr>
          <p:nvPr/>
        </p:nvPicPr>
        <p:blipFill rotWithShape="1">
          <a:blip r:embed="rId6">
            <a:extLst>
              <a:ext uri="{28A0092B-C50C-407E-A947-70E740481C1C}">
                <a14:useLocalDpi xmlns:a14="http://schemas.microsoft.com/office/drawing/2010/main" val="0"/>
              </a:ext>
            </a:extLst>
          </a:blip>
          <a:srcRect r="14035" b="17876"/>
          <a:stretch/>
        </p:blipFill>
        <p:spPr>
          <a:xfrm>
            <a:off x="2342048" y="2130270"/>
            <a:ext cx="2194541" cy="1620000"/>
          </a:xfrm>
          <a:prstGeom prst="rect">
            <a:avLst/>
          </a:prstGeom>
        </p:spPr>
      </p:pic>
      <p:pic>
        <p:nvPicPr>
          <p:cNvPr id="64" name="Picture 63" descr="A graph of a number of bars&#10;&#10;Description automatically generated">
            <a:extLst>
              <a:ext uri="{FF2B5EF4-FFF2-40B4-BE49-F238E27FC236}">
                <a16:creationId xmlns:a16="http://schemas.microsoft.com/office/drawing/2014/main" id="{2B3EC05F-E4A8-EFB2-99D8-5CC0A9D0C8DE}"/>
              </a:ext>
            </a:extLst>
          </p:cNvPr>
          <p:cNvPicPr>
            <a:picLocks noChangeAspect="1"/>
          </p:cNvPicPr>
          <p:nvPr/>
        </p:nvPicPr>
        <p:blipFill rotWithShape="1">
          <a:blip r:embed="rId7">
            <a:extLst>
              <a:ext uri="{28A0092B-C50C-407E-A947-70E740481C1C}">
                <a14:useLocalDpi xmlns:a14="http://schemas.microsoft.com/office/drawing/2010/main" val="0"/>
              </a:ext>
            </a:extLst>
          </a:blip>
          <a:srcRect r="14036" b="17417"/>
          <a:stretch/>
        </p:blipFill>
        <p:spPr>
          <a:xfrm>
            <a:off x="0" y="2130270"/>
            <a:ext cx="2185200" cy="1622176"/>
          </a:xfrm>
          <a:prstGeom prst="rect">
            <a:avLst/>
          </a:prstGeom>
        </p:spPr>
      </p:pic>
      <p:pic>
        <p:nvPicPr>
          <p:cNvPr id="66" name="Picture 65" descr="A graph of a bar chart&#10;&#10;Description automatically generated with medium confidence">
            <a:extLst>
              <a:ext uri="{FF2B5EF4-FFF2-40B4-BE49-F238E27FC236}">
                <a16:creationId xmlns:a16="http://schemas.microsoft.com/office/drawing/2014/main" id="{459D4F83-39EF-A309-5299-A00193DBA551}"/>
              </a:ext>
            </a:extLst>
          </p:cNvPr>
          <p:cNvPicPr>
            <a:picLocks noChangeAspect="1"/>
          </p:cNvPicPr>
          <p:nvPr/>
        </p:nvPicPr>
        <p:blipFill rotWithShape="1">
          <a:blip r:embed="rId8">
            <a:extLst>
              <a:ext uri="{28A0092B-C50C-407E-A947-70E740481C1C}">
                <a14:useLocalDpi xmlns:a14="http://schemas.microsoft.com/office/drawing/2010/main" val="0"/>
              </a:ext>
            </a:extLst>
          </a:blip>
          <a:srcRect r="14250" b="17611"/>
          <a:stretch/>
        </p:blipFill>
        <p:spPr>
          <a:xfrm>
            <a:off x="4669939" y="2130270"/>
            <a:ext cx="2182016" cy="1620000"/>
          </a:xfrm>
          <a:prstGeom prst="rect">
            <a:avLst/>
          </a:prstGeom>
        </p:spPr>
      </p:pic>
      <p:grpSp>
        <p:nvGrpSpPr>
          <p:cNvPr id="95" name="Group 94">
            <a:extLst>
              <a:ext uri="{FF2B5EF4-FFF2-40B4-BE49-F238E27FC236}">
                <a16:creationId xmlns:a16="http://schemas.microsoft.com/office/drawing/2014/main" id="{D3E0C398-290C-82B0-C626-3198AB63F639}"/>
              </a:ext>
            </a:extLst>
          </p:cNvPr>
          <p:cNvGrpSpPr/>
          <p:nvPr/>
        </p:nvGrpSpPr>
        <p:grpSpPr>
          <a:xfrm>
            <a:off x="-10159" y="3462696"/>
            <a:ext cx="2192448" cy="857429"/>
            <a:chOff x="1" y="5413416"/>
            <a:chExt cx="2192448" cy="857429"/>
          </a:xfrm>
        </p:grpSpPr>
        <p:sp>
          <p:nvSpPr>
            <p:cNvPr id="84" name="TextBox 83">
              <a:extLst>
                <a:ext uri="{FF2B5EF4-FFF2-40B4-BE49-F238E27FC236}">
                  <a16:creationId xmlns:a16="http://schemas.microsoft.com/office/drawing/2014/main" id="{DCC1C8F5-E565-1400-451F-1EF86ECC4309}"/>
                </a:ext>
              </a:extLst>
            </p:cNvPr>
            <p:cNvSpPr txBox="1"/>
            <p:nvPr/>
          </p:nvSpPr>
          <p:spPr>
            <a:xfrm rot="18187427">
              <a:off x="-6068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-0.0225</a:t>
              </a:r>
            </a:p>
          </p:txBody>
        </p:sp>
        <p:sp>
          <p:nvSpPr>
            <p:cNvPr id="85" name="TextBox 84">
              <a:extLst>
                <a:ext uri="{FF2B5EF4-FFF2-40B4-BE49-F238E27FC236}">
                  <a16:creationId xmlns:a16="http://schemas.microsoft.com/office/drawing/2014/main" id="{3A70A72A-0B27-3167-ABE6-93178C01855B}"/>
                </a:ext>
              </a:extLst>
            </p:cNvPr>
            <p:cNvSpPr txBox="1"/>
            <p:nvPr/>
          </p:nvSpPr>
          <p:spPr>
            <a:xfrm rot="18187427">
              <a:off x="14429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-0.0175</a:t>
              </a:r>
            </a:p>
          </p:txBody>
        </p:sp>
        <p:sp>
          <p:nvSpPr>
            <p:cNvPr id="86" name="TextBox 85">
              <a:extLst>
                <a:ext uri="{FF2B5EF4-FFF2-40B4-BE49-F238E27FC236}">
                  <a16:creationId xmlns:a16="http://schemas.microsoft.com/office/drawing/2014/main" id="{36C4EBA0-C180-1B7D-7C9C-D663D7DDE87B}"/>
                </a:ext>
              </a:extLst>
            </p:cNvPr>
            <p:cNvSpPr txBox="1"/>
            <p:nvPr/>
          </p:nvSpPr>
          <p:spPr>
            <a:xfrm rot="18187427">
              <a:off x="351198"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-0.0125</a:t>
              </a:r>
            </a:p>
          </p:txBody>
        </p:sp>
        <p:sp>
          <p:nvSpPr>
            <p:cNvPr id="87" name="TextBox 86">
              <a:extLst>
                <a:ext uri="{FF2B5EF4-FFF2-40B4-BE49-F238E27FC236}">
                  <a16:creationId xmlns:a16="http://schemas.microsoft.com/office/drawing/2014/main" id="{2A3278C9-6618-994A-1FC0-59D98235B833}"/>
                </a:ext>
              </a:extLst>
            </p:cNvPr>
            <p:cNvSpPr txBox="1"/>
            <p:nvPr/>
          </p:nvSpPr>
          <p:spPr>
            <a:xfrm rot="18187427">
              <a:off x="547217"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-0.0075</a:t>
              </a:r>
            </a:p>
          </p:txBody>
        </p:sp>
        <p:sp>
          <p:nvSpPr>
            <p:cNvPr id="88" name="TextBox 87">
              <a:extLst>
                <a:ext uri="{FF2B5EF4-FFF2-40B4-BE49-F238E27FC236}">
                  <a16:creationId xmlns:a16="http://schemas.microsoft.com/office/drawing/2014/main" id="{8D697616-9B7F-CA82-768A-5BA8272B1AFA}"/>
                </a:ext>
              </a:extLst>
            </p:cNvPr>
            <p:cNvSpPr txBox="1"/>
            <p:nvPr/>
          </p:nvSpPr>
          <p:spPr>
            <a:xfrm rot="18187427">
              <a:off x="752230"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-0.0025</a:t>
              </a:r>
            </a:p>
          </p:txBody>
        </p:sp>
        <p:sp>
          <p:nvSpPr>
            <p:cNvPr id="89" name="TextBox 88">
              <a:extLst>
                <a:ext uri="{FF2B5EF4-FFF2-40B4-BE49-F238E27FC236}">
                  <a16:creationId xmlns:a16="http://schemas.microsoft.com/office/drawing/2014/main" id="{A2E19CB4-DF50-60BE-A145-1779A8C150E6}"/>
                </a:ext>
              </a:extLst>
            </p:cNvPr>
            <p:cNvSpPr txBox="1"/>
            <p:nvPr/>
          </p:nvSpPr>
          <p:spPr>
            <a:xfrm rot="18187427">
              <a:off x="95695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0.0025</a:t>
              </a:r>
            </a:p>
          </p:txBody>
        </p:sp>
        <p:sp>
          <p:nvSpPr>
            <p:cNvPr id="90" name="TextBox 89">
              <a:extLst>
                <a:ext uri="{FF2B5EF4-FFF2-40B4-BE49-F238E27FC236}">
                  <a16:creationId xmlns:a16="http://schemas.microsoft.com/office/drawing/2014/main" id="{128D11FD-8403-2433-A44C-A7325DCB8B9D}"/>
                </a:ext>
              </a:extLst>
            </p:cNvPr>
            <p:cNvSpPr txBox="1"/>
            <p:nvPr/>
          </p:nvSpPr>
          <p:spPr>
            <a:xfrm rot="18187427">
              <a:off x="1160693"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0.0075</a:t>
              </a:r>
            </a:p>
          </p:txBody>
        </p:sp>
        <p:sp>
          <p:nvSpPr>
            <p:cNvPr id="91" name="TextBox 90">
              <a:extLst>
                <a:ext uri="{FF2B5EF4-FFF2-40B4-BE49-F238E27FC236}">
                  <a16:creationId xmlns:a16="http://schemas.microsoft.com/office/drawing/2014/main" id="{0557B468-D87F-1143-2533-CF20220D4B94}"/>
                </a:ext>
              </a:extLst>
            </p:cNvPr>
            <p:cNvSpPr txBox="1"/>
            <p:nvPr/>
          </p:nvSpPr>
          <p:spPr>
            <a:xfrm rot="18187427">
              <a:off x="136474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0.0125</a:t>
              </a:r>
            </a:p>
          </p:txBody>
        </p:sp>
        <p:sp>
          <p:nvSpPr>
            <p:cNvPr id="92" name="TextBox 91">
              <a:extLst>
                <a:ext uri="{FF2B5EF4-FFF2-40B4-BE49-F238E27FC236}">
                  <a16:creationId xmlns:a16="http://schemas.microsoft.com/office/drawing/2014/main" id="{C0BAF2C4-D70D-0674-3A12-56957F167F80}"/>
                </a:ext>
              </a:extLst>
            </p:cNvPr>
            <p:cNvSpPr txBox="1"/>
            <p:nvPr/>
          </p:nvSpPr>
          <p:spPr>
            <a:xfrm rot="18187427">
              <a:off x="1568662"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0.0175</a:t>
              </a:r>
            </a:p>
          </p:txBody>
        </p:sp>
        <p:cxnSp>
          <p:nvCxnSpPr>
            <p:cNvPr id="75" name="Straight Connector 74">
              <a:extLst>
                <a:ext uri="{FF2B5EF4-FFF2-40B4-BE49-F238E27FC236}">
                  <a16:creationId xmlns:a16="http://schemas.microsoft.com/office/drawing/2014/main" id="{3269250B-42B5-FE22-EDB4-7FD5EA5CFC86}"/>
                </a:ext>
              </a:extLst>
            </p:cNvPr>
            <p:cNvCxnSpPr>
              <a:cxnSpLocks/>
            </p:cNvCxnSpPr>
            <p:nvPr/>
          </p:nvCxnSpPr>
          <p:spPr>
            <a:xfrm>
              <a:off x="3644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9A173C8B-E6BA-DDF7-1ABB-5681740C717A}"/>
                </a:ext>
              </a:extLst>
            </p:cNvPr>
            <p:cNvCxnSpPr>
              <a:cxnSpLocks/>
            </p:cNvCxnSpPr>
            <p:nvPr/>
          </p:nvCxnSpPr>
          <p:spPr>
            <a:xfrm>
              <a:off x="5683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FF9FBA5A-39FD-279F-68EA-53FCA79A3330}"/>
                </a:ext>
              </a:extLst>
            </p:cNvPr>
            <p:cNvCxnSpPr>
              <a:cxnSpLocks/>
            </p:cNvCxnSpPr>
            <p:nvPr/>
          </p:nvCxnSpPr>
          <p:spPr>
            <a:xfrm>
              <a:off x="77213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23A1CDC0-FCB0-0409-C050-763A1E67B073}"/>
                </a:ext>
              </a:extLst>
            </p:cNvPr>
            <p:cNvCxnSpPr>
              <a:cxnSpLocks/>
            </p:cNvCxnSpPr>
            <p:nvPr/>
          </p:nvCxnSpPr>
          <p:spPr>
            <a:xfrm>
              <a:off x="9740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583B97E1-8125-E793-832F-9508D33D3DC2}"/>
                </a:ext>
              </a:extLst>
            </p:cNvPr>
            <p:cNvCxnSpPr>
              <a:cxnSpLocks/>
            </p:cNvCxnSpPr>
            <p:nvPr/>
          </p:nvCxnSpPr>
          <p:spPr>
            <a:xfrm>
              <a:off x="11779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1A7C4DCD-1D8F-6035-15B5-61397FE85151}"/>
                </a:ext>
              </a:extLst>
            </p:cNvPr>
            <p:cNvCxnSpPr>
              <a:cxnSpLocks/>
            </p:cNvCxnSpPr>
            <p:nvPr/>
          </p:nvCxnSpPr>
          <p:spPr>
            <a:xfrm>
              <a:off x="137983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141B0A78-CE6A-EE06-112C-B85D8C462304}"/>
                </a:ext>
              </a:extLst>
            </p:cNvPr>
            <p:cNvCxnSpPr>
              <a:cxnSpLocks/>
            </p:cNvCxnSpPr>
            <p:nvPr/>
          </p:nvCxnSpPr>
          <p:spPr>
            <a:xfrm>
              <a:off x="15836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928E5FD6-AE82-E170-69FE-7D961296628F}"/>
                </a:ext>
              </a:extLst>
            </p:cNvPr>
            <p:cNvCxnSpPr>
              <a:cxnSpLocks/>
            </p:cNvCxnSpPr>
            <p:nvPr/>
          </p:nvCxnSpPr>
          <p:spPr>
            <a:xfrm>
              <a:off x="17875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BE3EE427-911E-156C-706C-922F54086D0E}"/>
                </a:ext>
              </a:extLst>
            </p:cNvPr>
            <p:cNvCxnSpPr>
              <a:cxnSpLocks/>
            </p:cNvCxnSpPr>
            <p:nvPr/>
          </p:nvCxnSpPr>
          <p:spPr>
            <a:xfrm>
              <a:off x="1989434" y="5633085"/>
              <a:ext cx="0" cy="83820"/>
            </a:xfrm>
            <a:prstGeom prst="line">
              <a:avLst/>
            </a:prstGeom>
            <a:ln w="12700"/>
          </p:spPr>
          <p:style>
            <a:lnRef idx="2">
              <a:schemeClr val="dk1"/>
            </a:lnRef>
            <a:fillRef idx="0">
              <a:schemeClr val="dk1"/>
            </a:fillRef>
            <a:effectRef idx="1">
              <a:schemeClr val="dk1"/>
            </a:effectRef>
            <a:fontRef idx="minor">
              <a:schemeClr val="tx1"/>
            </a:fontRef>
          </p:style>
        </p:cxnSp>
        <p:sp>
          <p:nvSpPr>
            <p:cNvPr id="94" name="TextBox 93">
              <a:extLst>
                <a:ext uri="{FF2B5EF4-FFF2-40B4-BE49-F238E27FC236}">
                  <a16:creationId xmlns:a16="http://schemas.microsoft.com/office/drawing/2014/main" id="{49F0A3CC-311E-AC40-F5CF-43049D97C43E}"/>
                </a:ext>
              </a:extLst>
            </p:cNvPr>
            <p:cNvSpPr txBox="1"/>
            <p:nvPr/>
          </p:nvSpPr>
          <p:spPr>
            <a:xfrm>
              <a:off x="1" y="6009235"/>
              <a:ext cx="2192448" cy="261610"/>
            </a:xfrm>
            <a:prstGeom prst="rect">
              <a:avLst/>
            </a:prstGeom>
            <a:noFill/>
          </p:spPr>
          <p:txBody>
            <a:bodyPr wrap="square">
              <a:spAutoFit/>
            </a:bodyPr>
            <a:lstStyle/>
            <a:p>
              <a:pPr algn="ctr"/>
              <a:r>
                <a:rPr lang="en-GB" sz="1100" b="1" dirty="0">
                  <a:latin typeface="Arial" panose="020B0604020202020204" pitchFamily="34" charset="0"/>
                  <a:cs typeface="Arial" panose="020B0604020202020204" pitchFamily="34" charset="0"/>
                </a:rPr>
                <a:t>m/z</a:t>
              </a:r>
            </a:p>
          </p:txBody>
        </p:sp>
      </p:grpSp>
      <p:grpSp>
        <p:nvGrpSpPr>
          <p:cNvPr id="96" name="Group 95">
            <a:extLst>
              <a:ext uri="{FF2B5EF4-FFF2-40B4-BE49-F238E27FC236}">
                <a16:creationId xmlns:a16="http://schemas.microsoft.com/office/drawing/2014/main" id="{0378BCC1-85A4-D6CE-E8AE-89A9E6C433D4}"/>
              </a:ext>
            </a:extLst>
          </p:cNvPr>
          <p:cNvGrpSpPr/>
          <p:nvPr/>
        </p:nvGrpSpPr>
        <p:grpSpPr>
          <a:xfrm>
            <a:off x="2323504" y="3462696"/>
            <a:ext cx="2192448" cy="857429"/>
            <a:chOff x="1" y="5413416"/>
            <a:chExt cx="2192448" cy="857429"/>
          </a:xfrm>
        </p:grpSpPr>
        <p:sp>
          <p:nvSpPr>
            <p:cNvPr id="97" name="TextBox 96">
              <a:extLst>
                <a:ext uri="{FF2B5EF4-FFF2-40B4-BE49-F238E27FC236}">
                  <a16:creationId xmlns:a16="http://schemas.microsoft.com/office/drawing/2014/main" id="{AEDC899D-EDD6-E66C-C2DD-9C4C66C3AE46}"/>
                </a:ext>
              </a:extLst>
            </p:cNvPr>
            <p:cNvSpPr txBox="1"/>
            <p:nvPr/>
          </p:nvSpPr>
          <p:spPr>
            <a:xfrm rot="18187427">
              <a:off x="-6068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-0.0225</a:t>
              </a:r>
            </a:p>
          </p:txBody>
        </p:sp>
        <p:sp>
          <p:nvSpPr>
            <p:cNvPr id="98" name="TextBox 97">
              <a:extLst>
                <a:ext uri="{FF2B5EF4-FFF2-40B4-BE49-F238E27FC236}">
                  <a16:creationId xmlns:a16="http://schemas.microsoft.com/office/drawing/2014/main" id="{F8ABAE85-7950-6748-D735-41031B6C6B6C}"/>
                </a:ext>
              </a:extLst>
            </p:cNvPr>
            <p:cNvSpPr txBox="1"/>
            <p:nvPr/>
          </p:nvSpPr>
          <p:spPr>
            <a:xfrm rot="18187427">
              <a:off x="14429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-0.0175</a:t>
              </a:r>
            </a:p>
          </p:txBody>
        </p:sp>
        <p:sp>
          <p:nvSpPr>
            <p:cNvPr id="99" name="TextBox 98">
              <a:extLst>
                <a:ext uri="{FF2B5EF4-FFF2-40B4-BE49-F238E27FC236}">
                  <a16:creationId xmlns:a16="http://schemas.microsoft.com/office/drawing/2014/main" id="{F40A5FC4-C616-A341-3148-EEE771AEBDAC}"/>
                </a:ext>
              </a:extLst>
            </p:cNvPr>
            <p:cNvSpPr txBox="1"/>
            <p:nvPr/>
          </p:nvSpPr>
          <p:spPr>
            <a:xfrm rot="18187427">
              <a:off x="351198"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-0.0125</a:t>
              </a:r>
            </a:p>
          </p:txBody>
        </p:sp>
        <p:sp>
          <p:nvSpPr>
            <p:cNvPr id="100" name="TextBox 99">
              <a:extLst>
                <a:ext uri="{FF2B5EF4-FFF2-40B4-BE49-F238E27FC236}">
                  <a16:creationId xmlns:a16="http://schemas.microsoft.com/office/drawing/2014/main" id="{316F1E0D-E630-7671-9575-CFD200BEC4F3}"/>
                </a:ext>
              </a:extLst>
            </p:cNvPr>
            <p:cNvSpPr txBox="1"/>
            <p:nvPr/>
          </p:nvSpPr>
          <p:spPr>
            <a:xfrm rot="18187427">
              <a:off x="547217"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-0.0075</a:t>
              </a:r>
            </a:p>
          </p:txBody>
        </p:sp>
        <p:sp>
          <p:nvSpPr>
            <p:cNvPr id="101" name="TextBox 100">
              <a:extLst>
                <a:ext uri="{FF2B5EF4-FFF2-40B4-BE49-F238E27FC236}">
                  <a16:creationId xmlns:a16="http://schemas.microsoft.com/office/drawing/2014/main" id="{03C5E92B-21F2-E2DA-653D-945EE03A8B4C}"/>
                </a:ext>
              </a:extLst>
            </p:cNvPr>
            <p:cNvSpPr txBox="1"/>
            <p:nvPr/>
          </p:nvSpPr>
          <p:spPr>
            <a:xfrm rot="18187427">
              <a:off x="752230"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-0.0025</a:t>
              </a:r>
            </a:p>
          </p:txBody>
        </p:sp>
        <p:sp>
          <p:nvSpPr>
            <p:cNvPr id="102" name="TextBox 101">
              <a:extLst>
                <a:ext uri="{FF2B5EF4-FFF2-40B4-BE49-F238E27FC236}">
                  <a16:creationId xmlns:a16="http://schemas.microsoft.com/office/drawing/2014/main" id="{7FB55DAA-D714-E01A-CB5C-29477FC38C16}"/>
                </a:ext>
              </a:extLst>
            </p:cNvPr>
            <p:cNvSpPr txBox="1"/>
            <p:nvPr/>
          </p:nvSpPr>
          <p:spPr>
            <a:xfrm rot="18187427">
              <a:off x="95695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0.0025</a:t>
              </a:r>
            </a:p>
          </p:txBody>
        </p:sp>
        <p:sp>
          <p:nvSpPr>
            <p:cNvPr id="103" name="TextBox 102">
              <a:extLst>
                <a:ext uri="{FF2B5EF4-FFF2-40B4-BE49-F238E27FC236}">
                  <a16:creationId xmlns:a16="http://schemas.microsoft.com/office/drawing/2014/main" id="{259E840D-6A97-6B8D-FA8B-4EAE03E16789}"/>
                </a:ext>
              </a:extLst>
            </p:cNvPr>
            <p:cNvSpPr txBox="1"/>
            <p:nvPr/>
          </p:nvSpPr>
          <p:spPr>
            <a:xfrm rot="18187427">
              <a:off x="1160693"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0.0075</a:t>
              </a:r>
            </a:p>
          </p:txBody>
        </p:sp>
        <p:sp>
          <p:nvSpPr>
            <p:cNvPr id="104" name="TextBox 103">
              <a:extLst>
                <a:ext uri="{FF2B5EF4-FFF2-40B4-BE49-F238E27FC236}">
                  <a16:creationId xmlns:a16="http://schemas.microsoft.com/office/drawing/2014/main" id="{966C25C9-0FC6-0CFE-0EB0-DBB462E75425}"/>
                </a:ext>
              </a:extLst>
            </p:cNvPr>
            <p:cNvSpPr txBox="1"/>
            <p:nvPr/>
          </p:nvSpPr>
          <p:spPr>
            <a:xfrm rot="18187427">
              <a:off x="136474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0.0125</a:t>
              </a:r>
            </a:p>
          </p:txBody>
        </p:sp>
        <p:sp>
          <p:nvSpPr>
            <p:cNvPr id="105" name="TextBox 104">
              <a:extLst>
                <a:ext uri="{FF2B5EF4-FFF2-40B4-BE49-F238E27FC236}">
                  <a16:creationId xmlns:a16="http://schemas.microsoft.com/office/drawing/2014/main" id="{0CBB04C8-881F-563A-FA5C-69F09D541E6F}"/>
                </a:ext>
              </a:extLst>
            </p:cNvPr>
            <p:cNvSpPr txBox="1"/>
            <p:nvPr/>
          </p:nvSpPr>
          <p:spPr>
            <a:xfrm rot="18187427">
              <a:off x="1568662"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0.0175</a:t>
              </a:r>
            </a:p>
          </p:txBody>
        </p:sp>
        <p:cxnSp>
          <p:nvCxnSpPr>
            <p:cNvPr id="106" name="Straight Connector 105">
              <a:extLst>
                <a:ext uri="{FF2B5EF4-FFF2-40B4-BE49-F238E27FC236}">
                  <a16:creationId xmlns:a16="http://schemas.microsoft.com/office/drawing/2014/main" id="{A9D29788-B241-4743-74F7-87C25597F2F2}"/>
                </a:ext>
              </a:extLst>
            </p:cNvPr>
            <p:cNvCxnSpPr>
              <a:cxnSpLocks/>
            </p:cNvCxnSpPr>
            <p:nvPr/>
          </p:nvCxnSpPr>
          <p:spPr>
            <a:xfrm>
              <a:off x="3644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07" name="Straight Connector 106">
              <a:extLst>
                <a:ext uri="{FF2B5EF4-FFF2-40B4-BE49-F238E27FC236}">
                  <a16:creationId xmlns:a16="http://schemas.microsoft.com/office/drawing/2014/main" id="{371D2EA9-7B9B-AF53-3886-DC9C259D4921}"/>
                </a:ext>
              </a:extLst>
            </p:cNvPr>
            <p:cNvCxnSpPr>
              <a:cxnSpLocks/>
            </p:cNvCxnSpPr>
            <p:nvPr/>
          </p:nvCxnSpPr>
          <p:spPr>
            <a:xfrm>
              <a:off x="5683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08" name="Straight Connector 107">
              <a:extLst>
                <a:ext uri="{FF2B5EF4-FFF2-40B4-BE49-F238E27FC236}">
                  <a16:creationId xmlns:a16="http://schemas.microsoft.com/office/drawing/2014/main" id="{949BA430-D615-0453-66AD-B163877ED6CD}"/>
                </a:ext>
              </a:extLst>
            </p:cNvPr>
            <p:cNvCxnSpPr>
              <a:cxnSpLocks/>
            </p:cNvCxnSpPr>
            <p:nvPr/>
          </p:nvCxnSpPr>
          <p:spPr>
            <a:xfrm>
              <a:off x="77213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E447EA99-2EA8-0742-6C69-F6FB6A8CA2F0}"/>
                </a:ext>
              </a:extLst>
            </p:cNvPr>
            <p:cNvCxnSpPr>
              <a:cxnSpLocks/>
            </p:cNvCxnSpPr>
            <p:nvPr/>
          </p:nvCxnSpPr>
          <p:spPr>
            <a:xfrm>
              <a:off x="9740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D72BF20D-8CD5-8E99-D7CB-F4F948A9D438}"/>
                </a:ext>
              </a:extLst>
            </p:cNvPr>
            <p:cNvCxnSpPr>
              <a:cxnSpLocks/>
            </p:cNvCxnSpPr>
            <p:nvPr/>
          </p:nvCxnSpPr>
          <p:spPr>
            <a:xfrm>
              <a:off x="11779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93B59699-730C-3C8E-CB85-EFCE521E9EA9}"/>
                </a:ext>
              </a:extLst>
            </p:cNvPr>
            <p:cNvCxnSpPr>
              <a:cxnSpLocks/>
            </p:cNvCxnSpPr>
            <p:nvPr/>
          </p:nvCxnSpPr>
          <p:spPr>
            <a:xfrm>
              <a:off x="137983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12" name="Straight Connector 111">
              <a:extLst>
                <a:ext uri="{FF2B5EF4-FFF2-40B4-BE49-F238E27FC236}">
                  <a16:creationId xmlns:a16="http://schemas.microsoft.com/office/drawing/2014/main" id="{5924E025-3AFD-882E-FBA2-42263166B692}"/>
                </a:ext>
              </a:extLst>
            </p:cNvPr>
            <p:cNvCxnSpPr>
              <a:cxnSpLocks/>
            </p:cNvCxnSpPr>
            <p:nvPr/>
          </p:nvCxnSpPr>
          <p:spPr>
            <a:xfrm>
              <a:off x="15836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13" name="Straight Connector 112">
              <a:extLst>
                <a:ext uri="{FF2B5EF4-FFF2-40B4-BE49-F238E27FC236}">
                  <a16:creationId xmlns:a16="http://schemas.microsoft.com/office/drawing/2014/main" id="{32364114-4664-204A-618E-C552703D9DC3}"/>
                </a:ext>
              </a:extLst>
            </p:cNvPr>
            <p:cNvCxnSpPr>
              <a:cxnSpLocks/>
            </p:cNvCxnSpPr>
            <p:nvPr/>
          </p:nvCxnSpPr>
          <p:spPr>
            <a:xfrm>
              <a:off x="17875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14" name="Straight Connector 113">
              <a:extLst>
                <a:ext uri="{FF2B5EF4-FFF2-40B4-BE49-F238E27FC236}">
                  <a16:creationId xmlns:a16="http://schemas.microsoft.com/office/drawing/2014/main" id="{2C362AD4-C567-8636-7C20-AC38BCA9372F}"/>
                </a:ext>
              </a:extLst>
            </p:cNvPr>
            <p:cNvCxnSpPr>
              <a:cxnSpLocks/>
            </p:cNvCxnSpPr>
            <p:nvPr/>
          </p:nvCxnSpPr>
          <p:spPr>
            <a:xfrm>
              <a:off x="1989434" y="5633085"/>
              <a:ext cx="0" cy="83820"/>
            </a:xfrm>
            <a:prstGeom prst="line">
              <a:avLst/>
            </a:prstGeom>
            <a:ln w="12700"/>
          </p:spPr>
          <p:style>
            <a:lnRef idx="2">
              <a:schemeClr val="dk1"/>
            </a:lnRef>
            <a:fillRef idx="0">
              <a:schemeClr val="dk1"/>
            </a:fillRef>
            <a:effectRef idx="1">
              <a:schemeClr val="dk1"/>
            </a:effectRef>
            <a:fontRef idx="minor">
              <a:schemeClr val="tx1"/>
            </a:fontRef>
          </p:style>
        </p:cxnSp>
        <p:sp>
          <p:nvSpPr>
            <p:cNvPr id="115" name="TextBox 114">
              <a:extLst>
                <a:ext uri="{FF2B5EF4-FFF2-40B4-BE49-F238E27FC236}">
                  <a16:creationId xmlns:a16="http://schemas.microsoft.com/office/drawing/2014/main" id="{31A20DFE-BCEA-2F0E-6996-34373F50342C}"/>
                </a:ext>
              </a:extLst>
            </p:cNvPr>
            <p:cNvSpPr txBox="1"/>
            <p:nvPr/>
          </p:nvSpPr>
          <p:spPr>
            <a:xfrm>
              <a:off x="1" y="6009235"/>
              <a:ext cx="2192448" cy="261610"/>
            </a:xfrm>
            <a:prstGeom prst="rect">
              <a:avLst/>
            </a:prstGeom>
            <a:noFill/>
          </p:spPr>
          <p:txBody>
            <a:bodyPr wrap="square">
              <a:spAutoFit/>
            </a:bodyPr>
            <a:lstStyle/>
            <a:p>
              <a:pPr algn="ctr"/>
              <a:r>
                <a:rPr lang="en-GB" sz="1100" b="1" dirty="0">
                  <a:latin typeface="Arial" panose="020B0604020202020204" pitchFamily="34" charset="0"/>
                  <a:cs typeface="Arial" panose="020B0604020202020204" pitchFamily="34" charset="0"/>
                </a:rPr>
                <a:t>m/z</a:t>
              </a:r>
            </a:p>
          </p:txBody>
        </p:sp>
      </p:grpSp>
      <p:grpSp>
        <p:nvGrpSpPr>
          <p:cNvPr id="116" name="Group 115">
            <a:extLst>
              <a:ext uri="{FF2B5EF4-FFF2-40B4-BE49-F238E27FC236}">
                <a16:creationId xmlns:a16="http://schemas.microsoft.com/office/drawing/2014/main" id="{363D4DB5-0A97-CDC1-1DA0-00E3441FA165}"/>
              </a:ext>
            </a:extLst>
          </p:cNvPr>
          <p:cNvGrpSpPr/>
          <p:nvPr/>
        </p:nvGrpSpPr>
        <p:grpSpPr>
          <a:xfrm>
            <a:off x="4660416" y="3462696"/>
            <a:ext cx="2192448" cy="857429"/>
            <a:chOff x="1" y="5413416"/>
            <a:chExt cx="2192448" cy="857429"/>
          </a:xfrm>
        </p:grpSpPr>
        <p:sp>
          <p:nvSpPr>
            <p:cNvPr id="117" name="TextBox 116">
              <a:extLst>
                <a:ext uri="{FF2B5EF4-FFF2-40B4-BE49-F238E27FC236}">
                  <a16:creationId xmlns:a16="http://schemas.microsoft.com/office/drawing/2014/main" id="{A3AE4B35-EEEF-270F-257E-47F2A22896A4}"/>
                </a:ext>
              </a:extLst>
            </p:cNvPr>
            <p:cNvSpPr txBox="1"/>
            <p:nvPr/>
          </p:nvSpPr>
          <p:spPr>
            <a:xfrm rot="18187427">
              <a:off x="-6068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-0.0225</a:t>
              </a:r>
            </a:p>
          </p:txBody>
        </p:sp>
        <p:sp>
          <p:nvSpPr>
            <p:cNvPr id="118" name="TextBox 117">
              <a:extLst>
                <a:ext uri="{FF2B5EF4-FFF2-40B4-BE49-F238E27FC236}">
                  <a16:creationId xmlns:a16="http://schemas.microsoft.com/office/drawing/2014/main" id="{AFB7139E-5026-F97C-9A81-BE1E4BDCB387}"/>
                </a:ext>
              </a:extLst>
            </p:cNvPr>
            <p:cNvSpPr txBox="1"/>
            <p:nvPr/>
          </p:nvSpPr>
          <p:spPr>
            <a:xfrm rot="18187427">
              <a:off x="14429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-0.0175</a:t>
              </a:r>
            </a:p>
          </p:txBody>
        </p:sp>
        <p:sp>
          <p:nvSpPr>
            <p:cNvPr id="119" name="TextBox 118">
              <a:extLst>
                <a:ext uri="{FF2B5EF4-FFF2-40B4-BE49-F238E27FC236}">
                  <a16:creationId xmlns:a16="http://schemas.microsoft.com/office/drawing/2014/main" id="{070148D4-A3A2-7385-858B-AB5A7820BC0B}"/>
                </a:ext>
              </a:extLst>
            </p:cNvPr>
            <p:cNvSpPr txBox="1"/>
            <p:nvPr/>
          </p:nvSpPr>
          <p:spPr>
            <a:xfrm rot="18187427">
              <a:off x="351198"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-0.0125</a:t>
              </a:r>
            </a:p>
          </p:txBody>
        </p:sp>
        <p:sp>
          <p:nvSpPr>
            <p:cNvPr id="120" name="TextBox 119">
              <a:extLst>
                <a:ext uri="{FF2B5EF4-FFF2-40B4-BE49-F238E27FC236}">
                  <a16:creationId xmlns:a16="http://schemas.microsoft.com/office/drawing/2014/main" id="{AF7AE92A-5364-98FC-C9DD-3EDB63F508D4}"/>
                </a:ext>
              </a:extLst>
            </p:cNvPr>
            <p:cNvSpPr txBox="1"/>
            <p:nvPr/>
          </p:nvSpPr>
          <p:spPr>
            <a:xfrm rot="18187427">
              <a:off x="547217"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-0.0075</a:t>
              </a:r>
            </a:p>
          </p:txBody>
        </p:sp>
        <p:sp>
          <p:nvSpPr>
            <p:cNvPr id="121" name="TextBox 120">
              <a:extLst>
                <a:ext uri="{FF2B5EF4-FFF2-40B4-BE49-F238E27FC236}">
                  <a16:creationId xmlns:a16="http://schemas.microsoft.com/office/drawing/2014/main" id="{3D532F23-07AE-A2C3-A950-B188986597A0}"/>
                </a:ext>
              </a:extLst>
            </p:cNvPr>
            <p:cNvSpPr txBox="1"/>
            <p:nvPr/>
          </p:nvSpPr>
          <p:spPr>
            <a:xfrm rot="18187427">
              <a:off x="752230"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-0.0025</a:t>
              </a:r>
            </a:p>
          </p:txBody>
        </p:sp>
        <p:sp>
          <p:nvSpPr>
            <p:cNvPr id="122" name="TextBox 121">
              <a:extLst>
                <a:ext uri="{FF2B5EF4-FFF2-40B4-BE49-F238E27FC236}">
                  <a16:creationId xmlns:a16="http://schemas.microsoft.com/office/drawing/2014/main" id="{6448B2CE-B50F-6F9C-2D31-3B4D0D120CD1}"/>
                </a:ext>
              </a:extLst>
            </p:cNvPr>
            <p:cNvSpPr txBox="1"/>
            <p:nvPr/>
          </p:nvSpPr>
          <p:spPr>
            <a:xfrm rot="18187427">
              <a:off x="956959"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0.0025</a:t>
              </a:r>
            </a:p>
          </p:txBody>
        </p:sp>
        <p:sp>
          <p:nvSpPr>
            <p:cNvPr id="123" name="TextBox 122">
              <a:extLst>
                <a:ext uri="{FF2B5EF4-FFF2-40B4-BE49-F238E27FC236}">
                  <a16:creationId xmlns:a16="http://schemas.microsoft.com/office/drawing/2014/main" id="{307B5FB1-6A81-F33E-902B-406FA871080D}"/>
                </a:ext>
              </a:extLst>
            </p:cNvPr>
            <p:cNvSpPr txBox="1"/>
            <p:nvPr/>
          </p:nvSpPr>
          <p:spPr>
            <a:xfrm rot="18187427">
              <a:off x="1160693"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0.0075</a:t>
              </a:r>
            </a:p>
          </p:txBody>
        </p:sp>
        <p:sp>
          <p:nvSpPr>
            <p:cNvPr id="124" name="TextBox 123">
              <a:extLst>
                <a:ext uri="{FF2B5EF4-FFF2-40B4-BE49-F238E27FC236}">
                  <a16:creationId xmlns:a16="http://schemas.microsoft.com/office/drawing/2014/main" id="{E9BB5FEC-F6AA-F070-6B0E-BCCE19C304C0}"/>
                </a:ext>
              </a:extLst>
            </p:cNvPr>
            <p:cNvSpPr txBox="1"/>
            <p:nvPr/>
          </p:nvSpPr>
          <p:spPr>
            <a:xfrm rot="18187427">
              <a:off x="1364746"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0.0125</a:t>
              </a:r>
            </a:p>
          </p:txBody>
        </p:sp>
        <p:sp>
          <p:nvSpPr>
            <p:cNvPr id="125" name="TextBox 124">
              <a:extLst>
                <a:ext uri="{FF2B5EF4-FFF2-40B4-BE49-F238E27FC236}">
                  <a16:creationId xmlns:a16="http://schemas.microsoft.com/office/drawing/2014/main" id="{80DF2E0D-0225-1D0E-F80E-5EE3B57C4F1A}"/>
                </a:ext>
              </a:extLst>
            </p:cNvPr>
            <p:cNvSpPr txBox="1"/>
            <p:nvPr/>
          </p:nvSpPr>
          <p:spPr>
            <a:xfrm rot="18187427">
              <a:off x="1568662" y="5676524"/>
              <a:ext cx="741659" cy="215444"/>
            </a:xfrm>
            <a:prstGeom prst="rect">
              <a:avLst/>
            </a:prstGeom>
            <a:noFill/>
          </p:spPr>
          <p:txBody>
            <a:bodyPr wrap="square" rtlCol="0">
              <a:spAutoFit/>
            </a:bodyPr>
            <a:lstStyle/>
            <a:p>
              <a:r>
                <a:rPr lang="en-GB" sz="800" dirty="0">
                  <a:latin typeface="Arial" panose="020B0604020202020204" pitchFamily="34" charset="0"/>
                  <a:cs typeface="Arial" panose="020B0604020202020204" pitchFamily="34" charset="0"/>
                </a:rPr>
                <a:t> 0.0175</a:t>
              </a:r>
            </a:p>
          </p:txBody>
        </p:sp>
        <p:cxnSp>
          <p:nvCxnSpPr>
            <p:cNvPr id="126" name="Straight Connector 125">
              <a:extLst>
                <a:ext uri="{FF2B5EF4-FFF2-40B4-BE49-F238E27FC236}">
                  <a16:creationId xmlns:a16="http://schemas.microsoft.com/office/drawing/2014/main" id="{C16AF7D3-0AF2-1BD9-F575-2323808CC5F0}"/>
                </a:ext>
              </a:extLst>
            </p:cNvPr>
            <p:cNvCxnSpPr>
              <a:cxnSpLocks/>
            </p:cNvCxnSpPr>
            <p:nvPr/>
          </p:nvCxnSpPr>
          <p:spPr>
            <a:xfrm>
              <a:off x="3644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27" name="Straight Connector 126">
              <a:extLst>
                <a:ext uri="{FF2B5EF4-FFF2-40B4-BE49-F238E27FC236}">
                  <a16:creationId xmlns:a16="http://schemas.microsoft.com/office/drawing/2014/main" id="{C97BEC45-4236-236E-DEC8-DB3AB67973B2}"/>
                </a:ext>
              </a:extLst>
            </p:cNvPr>
            <p:cNvCxnSpPr>
              <a:cxnSpLocks/>
            </p:cNvCxnSpPr>
            <p:nvPr/>
          </p:nvCxnSpPr>
          <p:spPr>
            <a:xfrm>
              <a:off x="5683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28" name="Straight Connector 127">
              <a:extLst>
                <a:ext uri="{FF2B5EF4-FFF2-40B4-BE49-F238E27FC236}">
                  <a16:creationId xmlns:a16="http://schemas.microsoft.com/office/drawing/2014/main" id="{6E86DF58-E3F6-0273-905D-BE825FF095BC}"/>
                </a:ext>
              </a:extLst>
            </p:cNvPr>
            <p:cNvCxnSpPr>
              <a:cxnSpLocks/>
            </p:cNvCxnSpPr>
            <p:nvPr/>
          </p:nvCxnSpPr>
          <p:spPr>
            <a:xfrm>
              <a:off x="77213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29" name="Straight Connector 128">
              <a:extLst>
                <a:ext uri="{FF2B5EF4-FFF2-40B4-BE49-F238E27FC236}">
                  <a16:creationId xmlns:a16="http://schemas.microsoft.com/office/drawing/2014/main" id="{7E5B3CD3-204A-4151-2816-A5D4E115F337}"/>
                </a:ext>
              </a:extLst>
            </p:cNvPr>
            <p:cNvCxnSpPr>
              <a:cxnSpLocks/>
            </p:cNvCxnSpPr>
            <p:nvPr/>
          </p:nvCxnSpPr>
          <p:spPr>
            <a:xfrm>
              <a:off x="9740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30" name="Straight Connector 129">
              <a:extLst>
                <a:ext uri="{FF2B5EF4-FFF2-40B4-BE49-F238E27FC236}">
                  <a16:creationId xmlns:a16="http://schemas.microsoft.com/office/drawing/2014/main" id="{5CA82C88-DC4C-B2B7-F14D-DDF8FD5FBEF6}"/>
                </a:ext>
              </a:extLst>
            </p:cNvPr>
            <p:cNvCxnSpPr>
              <a:cxnSpLocks/>
            </p:cNvCxnSpPr>
            <p:nvPr/>
          </p:nvCxnSpPr>
          <p:spPr>
            <a:xfrm>
              <a:off x="11779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31" name="Straight Connector 130">
              <a:extLst>
                <a:ext uri="{FF2B5EF4-FFF2-40B4-BE49-F238E27FC236}">
                  <a16:creationId xmlns:a16="http://schemas.microsoft.com/office/drawing/2014/main" id="{6B5C5C3B-AA1E-1B62-5C82-902A0D60578E}"/>
                </a:ext>
              </a:extLst>
            </p:cNvPr>
            <p:cNvCxnSpPr>
              <a:cxnSpLocks/>
            </p:cNvCxnSpPr>
            <p:nvPr/>
          </p:nvCxnSpPr>
          <p:spPr>
            <a:xfrm>
              <a:off x="137983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32" name="Straight Connector 131">
              <a:extLst>
                <a:ext uri="{FF2B5EF4-FFF2-40B4-BE49-F238E27FC236}">
                  <a16:creationId xmlns:a16="http://schemas.microsoft.com/office/drawing/2014/main" id="{0178C1B8-FACF-AB21-9922-1F41250761B1}"/>
                </a:ext>
              </a:extLst>
            </p:cNvPr>
            <p:cNvCxnSpPr>
              <a:cxnSpLocks/>
            </p:cNvCxnSpPr>
            <p:nvPr/>
          </p:nvCxnSpPr>
          <p:spPr>
            <a:xfrm>
              <a:off x="1583669"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33" name="Straight Connector 132">
              <a:extLst>
                <a:ext uri="{FF2B5EF4-FFF2-40B4-BE49-F238E27FC236}">
                  <a16:creationId xmlns:a16="http://schemas.microsoft.com/office/drawing/2014/main" id="{A7828C12-4081-6B67-1F71-25806589B0B5}"/>
                </a:ext>
              </a:extLst>
            </p:cNvPr>
            <p:cNvCxnSpPr>
              <a:cxnSpLocks/>
            </p:cNvCxnSpPr>
            <p:nvPr/>
          </p:nvCxnSpPr>
          <p:spPr>
            <a:xfrm>
              <a:off x="1787504" y="5633085"/>
              <a:ext cx="0" cy="83820"/>
            </a:xfrm>
            <a:prstGeom prst="line">
              <a:avLst/>
            </a:prstGeom>
            <a:ln w="12700"/>
          </p:spPr>
          <p:style>
            <a:lnRef idx="2">
              <a:schemeClr val="dk1"/>
            </a:lnRef>
            <a:fillRef idx="0">
              <a:schemeClr val="dk1"/>
            </a:fillRef>
            <a:effectRef idx="1">
              <a:schemeClr val="dk1"/>
            </a:effectRef>
            <a:fontRef idx="minor">
              <a:schemeClr val="tx1"/>
            </a:fontRef>
          </p:style>
        </p:cxnSp>
        <p:cxnSp>
          <p:nvCxnSpPr>
            <p:cNvPr id="134" name="Straight Connector 133">
              <a:extLst>
                <a:ext uri="{FF2B5EF4-FFF2-40B4-BE49-F238E27FC236}">
                  <a16:creationId xmlns:a16="http://schemas.microsoft.com/office/drawing/2014/main" id="{957BBE97-AEBB-302F-026B-0CB2A060F0C0}"/>
                </a:ext>
              </a:extLst>
            </p:cNvPr>
            <p:cNvCxnSpPr>
              <a:cxnSpLocks/>
            </p:cNvCxnSpPr>
            <p:nvPr/>
          </p:nvCxnSpPr>
          <p:spPr>
            <a:xfrm>
              <a:off x="1989434" y="5633085"/>
              <a:ext cx="0" cy="83820"/>
            </a:xfrm>
            <a:prstGeom prst="line">
              <a:avLst/>
            </a:prstGeom>
            <a:ln w="12700"/>
          </p:spPr>
          <p:style>
            <a:lnRef idx="2">
              <a:schemeClr val="dk1"/>
            </a:lnRef>
            <a:fillRef idx="0">
              <a:schemeClr val="dk1"/>
            </a:fillRef>
            <a:effectRef idx="1">
              <a:schemeClr val="dk1"/>
            </a:effectRef>
            <a:fontRef idx="minor">
              <a:schemeClr val="tx1"/>
            </a:fontRef>
          </p:style>
        </p:cxnSp>
        <p:sp>
          <p:nvSpPr>
            <p:cNvPr id="135" name="TextBox 134">
              <a:extLst>
                <a:ext uri="{FF2B5EF4-FFF2-40B4-BE49-F238E27FC236}">
                  <a16:creationId xmlns:a16="http://schemas.microsoft.com/office/drawing/2014/main" id="{7E558313-93C3-2AF7-1835-C8B2C3E10107}"/>
                </a:ext>
              </a:extLst>
            </p:cNvPr>
            <p:cNvSpPr txBox="1"/>
            <p:nvPr/>
          </p:nvSpPr>
          <p:spPr>
            <a:xfrm>
              <a:off x="1" y="6009235"/>
              <a:ext cx="2192448" cy="261610"/>
            </a:xfrm>
            <a:prstGeom prst="rect">
              <a:avLst/>
            </a:prstGeom>
            <a:noFill/>
          </p:spPr>
          <p:txBody>
            <a:bodyPr wrap="square">
              <a:spAutoFit/>
            </a:bodyPr>
            <a:lstStyle/>
            <a:p>
              <a:pPr algn="ctr"/>
              <a:r>
                <a:rPr lang="en-GB" sz="1100" b="1" dirty="0">
                  <a:latin typeface="Arial" panose="020B0604020202020204" pitchFamily="34" charset="0"/>
                  <a:cs typeface="Arial" panose="020B0604020202020204" pitchFamily="34" charset="0"/>
                </a:rPr>
                <a:t>m/z</a:t>
              </a:r>
            </a:p>
          </p:txBody>
        </p:sp>
      </p:grpSp>
      <p:sp>
        <p:nvSpPr>
          <p:cNvPr id="136" name="TextBox 135">
            <a:extLst>
              <a:ext uri="{FF2B5EF4-FFF2-40B4-BE49-F238E27FC236}">
                <a16:creationId xmlns:a16="http://schemas.microsoft.com/office/drawing/2014/main" id="{893AF52C-4558-815C-978E-7CC3E324A60A}"/>
              </a:ext>
            </a:extLst>
          </p:cNvPr>
          <p:cNvSpPr txBox="1"/>
          <p:nvPr/>
        </p:nvSpPr>
        <p:spPr>
          <a:xfrm>
            <a:off x="-6150" y="4822213"/>
            <a:ext cx="6813044" cy="923330"/>
          </a:xfrm>
          <a:prstGeom prst="rect">
            <a:avLst/>
          </a:prstGeom>
          <a:noFill/>
        </p:spPr>
        <p:txBody>
          <a:bodyPr wrap="square" rtlCol="0">
            <a:spAutoFit/>
          </a:bodyPr>
          <a:lstStyle/>
          <a:p>
            <a:r>
              <a:rPr lang="en-GB" dirty="0"/>
              <a:t>Mention total numbers in legend or as table</a:t>
            </a:r>
          </a:p>
          <a:p>
            <a:r>
              <a:rPr lang="en-GB" dirty="0"/>
              <a:t>Regenerate plots with x axis scale ticks? </a:t>
            </a:r>
          </a:p>
          <a:p>
            <a:endParaRPr lang="en-GB" dirty="0"/>
          </a:p>
        </p:txBody>
      </p:sp>
    </p:spTree>
    <p:extLst>
      <p:ext uri="{BB962C8B-B14F-4D97-AF65-F5344CB8AC3E}">
        <p14:creationId xmlns:p14="http://schemas.microsoft.com/office/powerpoint/2010/main" val="178630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41298A-3E6B-8CF2-767D-C3D6FF698E8D}"/>
              </a:ext>
            </a:extLst>
          </p:cNvPr>
          <p:cNvSpPr txBox="1"/>
          <p:nvPr/>
        </p:nvSpPr>
        <p:spPr>
          <a:xfrm>
            <a:off x="17974" y="6401102"/>
            <a:ext cx="7604760" cy="1015663"/>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2. Example Histograms – my idea was to have an example of: </a:t>
            </a:r>
          </a:p>
          <a:p>
            <a:r>
              <a:rPr lang="en-GB" sz="1200" b="1" dirty="0">
                <a:latin typeface="Arial" panose="020B0604020202020204" pitchFamily="34" charset="0"/>
                <a:cs typeface="Arial" panose="020B0604020202020204" pitchFamily="34" charset="0"/>
              </a:rPr>
              <a:t>doubly sulfated. </a:t>
            </a:r>
          </a:p>
          <a:p>
            <a:r>
              <a:rPr lang="en-GB" sz="1200" b="1" dirty="0">
                <a:latin typeface="Arial" panose="020B0604020202020204" pitchFamily="34" charset="0"/>
                <a:cs typeface="Arial" panose="020B0604020202020204" pitchFamily="34" charset="0"/>
              </a:rPr>
              <a:t>Singly sulfated, </a:t>
            </a:r>
          </a:p>
          <a:p>
            <a:r>
              <a:rPr lang="en-GB" sz="1200" b="1" dirty="0">
                <a:latin typeface="Arial" panose="020B0604020202020204" pitchFamily="34" charset="0"/>
                <a:cs typeface="Arial" panose="020B0604020202020204" pitchFamily="34" charset="0"/>
              </a:rPr>
              <a:t>mix sulfated /phosphorylated,</a:t>
            </a:r>
          </a:p>
          <a:p>
            <a:r>
              <a:rPr lang="en-GB" sz="1200" b="1" dirty="0">
                <a:latin typeface="Arial" panose="020B0604020202020204" pitchFamily="34" charset="0"/>
                <a:cs typeface="Arial" panose="020B0604020202020204" pitchFamily="34" charset="0"/>
              </a:rPr>
              <a:t>False positives </a:t>
            </a:r>
          </a:p>
        </p:txBody>
      </p:sp>
      <p:pic>
        <p:nvPicPr>
          <p:cNvPr id="4" name="Picture 3">
            <a:extLst>
              <a:ext uri="{FF2B5EF4-FFF2-40B4-BE49-F238E27FC236}">
                <a16:creationId xmlns:a16="http://schemas.microsoft.com/office/drawing/2014/main" id="{3A57186A-C14E-B98B-2CEB-78E921084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4" y="770403"/>
            <a:ext cx="3420000" cy="2052000"/>
          </a:xfrm>
          <a:prstGeom prst="rect">
            <a:avLst/>
          </a:prstGeom>
        </p:spPr>
      </p:pic>
      <p:sp>
        <p:nvSpPr>
          <p:cNvPr id="6" name="TextBox 5">
            <a:extLst>
              <a:ext uri="{FF2B5EF4-FFF2-40B4-BE49-F238E27FC236}">
                <a16:creationId xmlns:a16="http://schemas.microsoft.com/office/drawing/2014/main" id="{659B5606-2ECD-C098-214D-D18163599D7B}"/>
              </a:ext>
            </a:extLst>
          </p:cNvPr>
          <p:cNvSpPr txBox="1"/>
          <p:nvPr/>
        </p:nvSpPr>
        <p:spPr>
          <a:xfrm>
            <a:off x="0" y="11335"/>
            <a:ext cx="3124200" cy="461665"/>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Ribosomal protein S6 kinase alpha-3; False positive peptidoform  example</a:t>
            </a:r>
          </a:p>
        </p:txBody>
      </p:sp>
      <p:pic>
        <p:nvPicPr>
          <p:cNvPr id="8" name="Picture 7">
            <a:extLst>
              <a:ext uri="{FF2B5EF4-FFF2-40B4-BE49-F238E27FC236}">
                <a16:creationId xmlns:a16="http://schemas.microsoft.com/office/drawing/2014/main" id="{06C60B4A-9040-D8B9-6774-855D7BE99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000" y="770403"/>
            <a:ext cx="3420000" cy="2052000"/>
          </a:xfrm>
          <a:prstGeom prst="rect">
            <a:avLst/>
          </a:prstGeom>
        </p:spPr>
      </p:pic>
      <p:sp>
        <p:nvSpPr>
          <p:cNvPr id="10" name="TextBox 9">
            <a:extLst>
              <a:ext uri="{FF2B5EF4-FFF2-40B4-BE49-F238E27FC236}">
                <a16:creationId xmlns:a16="http://schemas.microsoft.com/office/drawing/2014/main" id="{5401CDCC-F001-960E-CB74-D9F77BEB2C95}"/>
              </a:ext>
            </a:extLst>
          </p:cNvPr>
          <p:cNvSpPr txBox="1"/>
          <p:nvPr/>
        </p:nvSpPr>
        <p:spPr>
          <a:xfrm>
            <a:off x="3429000" y="11335"/>
            <a:ext cx="3402052" cy="461665"/>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Sulfotransferase 2A1,</a:t>
            </a:r>
          </a:p>
          <a:p>
            <a:r>
              <a:rPr lang="en-GB" sz="1200" dirty="0">
                <a:latin typeface="Arial" panose="020B0604020202020204" pitchFamily="34" charset="0"/>
                <a:cs typeface="Arial" panose="020B0604020202020204" pitchFamily="34" charset="0"/>
              </a:rPr>
              <a:t>Sulfated only example; 1 peptidoform</a:t>
            </a:r>
          </a:p>
        </p:txBody>
      </p:sp>
      <p:pic>
        <p:nvPicPr>
          <p:cNvPr id="12" name="Picture 11">
            <a:extLst>
              <a:ext uri="{FF2B5EF4-FFF2-40B4-BE49-F238E27FC236}">
                <a16:creationId xmlns:a16="http://schemas.microsoft.com/office/drawing/2014/main" id="{084D16C0-FBE1-11A8-49FA-F46CCF14F5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934941"/>
            <a:ext cx="3420000" cy="2052000"/>
          </a:xfrm>
          <a:prstGeom prst="rect">
            <a:avLst/>
          </a:prstGeom>
        </p:spPr>
      </p:pic>
      <p:sp>
        <p:nvSpPr>
          <p:cNvPr id="14" name="TextBox 13">
            <a:extLst>
              <a:ext uri="{FF2B5EF4-FFF2-40B4-BE49-F238E27FC236}">
                <a16:creationId xmlns:a16="http://schemas.microsoft.com/office/drawing/2014/main" id="{0FAA47B8-6F72-F8FF-55F8-755872F1857D}"/>
              </a:ext>
            </a:extLst>
          </p:cNvPr>
          <p:cNvSpPr txBox="1"/>
          <p:nvPr/>
        </p:nvSpPr>
        <p:spPr>
          <a:xfrm>
            <a:off x="0" y="4981571"/>
            <a:ext cx="3420000" cy="830997"/>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Vitronectin, known </a:t>
            </a:r>
            <a:r>
              <a:rPr lang="en-GB" sz="1200" dirty="0" err="1">
                <a:latin typeface="Arial" panose="020B0604020202020204" pitchFamily="34" charset="0"/>
                <a:cs typeface="Arial" panose="020B0604020202020204" pitchFamily="34" charset="0"/>
              </a:rPr>
              <a:t>sY</a:t>
            </a:r>
            <a:r>
              <a:rPr lang="en-GB" sz="1200" dirty="0">
                <a:latin typeface="Arial" panose="020B0604020202020204" pitchFamily="34" charset="0"/>
                <a:cs typeface="Arial" panose="020B0604020202020204" pitchFamily="34" charset="0"/>
              </a:rPr>
              <a:t> protein:</a:t>
            </a:r>
          </a:p>
          <a:p>
            <a:r>
              <a:rPr lang="en-GB" sz="1200" dirty="0">
                <a:latin typeface="Arial" panose="020B0604020202020204" pitchFamily="34" charset="0"/>
                <a:cs typeface="Arial" panose="020B0604020202020204" pitchFamily="34" charset="0"/>
              </a:rPr>
              <a:t>Doubly and singly sulfated peptide; total of 10 peptidoforms of Vitronectin found in BOI and bin -1; 2 peptides (and </a:t>
            </a:r>
            <a:r>
              <a:rPr lang="en-GB" sz="1200" dirty="0" err="1">
                <a:latin typeface="Arial" panose="020B0604020202020204" pitchFamily="34" charset="0"/>
                <a:cs typeface="Arial" panose="020B0604020202020204" pitchFamily="34" charset="0"/>
              </a:rPr>
              <a:t>incl</a:t>
            </a:r>
            <a:r>
              <a:rPr lang="en-GB" sz="1200" dirty="0">
                <a:latin typeface="Arial" panose="020B0604020202020204" pitchFamily="34" charset="0"/>
                <a:cs typeface="Arial" panose="020B0604020202020204" pitchFamily="34" charset="0"/>
              </a:rPr>
              <a:t> shortened versions of 1)</a:t>
            </a:r>
          </a:p>
        </p:txBody>
      </p:sp>
      <p:pic>
        <p:nvPicPr>
          <p:cNvPr id="16" name="Picture 15">
            <a:extLst>
              <a:ext uri="{FF2B5EF4-FFF2-40B4-BE49-F238E27FC236}">
                <a16:creationId xmlns:a16="http://schemas.microsoft.com/office/drawing/2014/main" id="{A52DFD56-64FC-F202-0F9F-A362730990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0000" y="2934941"/>
            <a:ext cx="3420000" cy="2052000"/>
          </a:xfrm>
          <a:prstGeom prst="rect">
            <a:avLst/>
          </a:prstGeom>
        </p:spPr>
      </p:pic>
      <p:sp>
        <p:nvSpPr>
          <p:cNvPr id="18" name="TextBox 17">
            <a:extLst>
              <a:ext uri="{FF2B5EF4-FFF2-40B4-BE49-F238E27FC236}">
                <a16:creationId xmlns:a16="http://schemas.microsoft.com/office/drawing/2014/main" id="{13DC6DAC-8F8E-F77A-08C5-646A2AC75D09}"/>
              </a:ext>
            </a:extLst>
          </p:cNvPr>
          <p:cNvSpPr txBox="1"/>
          <p:nvPr/>
        </p:nvSpPr>
        <p:spPr>
          <a:xfrm>
            <a:off x="3403249" y="4829352"/>
            <a:ext cx="3834384" cy="830997"/>
          </a:xfrm>
          <a:prstGeom prst="rect">
            <a:avLst/>
          </a:prstGeom>
          <a:noFill/>
        </p:spPr>
        <p:txBody>
          <a:bodyPr wrap="square">
            <a:spAutoFit/>
          </a:bodyPr>
          <a:lstStyle/>
          <a:p>
            <a:r>
              <a:rPr lang="en-GB" sz="1200" dirty="0" err="1">
                <a:latin typeface="Arial" panose="020B0604020202020204" pitchFamily="34" charset="0"/>
                <a:cs typeface="Arial" panose="020B0604020202020204" pitchFamily="34" charset="0"/>
              </a:rPr>
              <a:t>Osteopontin</a:t>
            </a:r>
            <a:r>
              <a:rPr lang="en-GB" sz="1200" dirty="0">
                <a:latin typeface="Arial" panose="020B0604020202020204" pitchFamily="34" charset="0"/>
                <a:cs typeface="Arial" panose="020B0604020202020204" pitchFamily="34" charset="0"/>
              </a:rPr>
              <a:t> – secreted;</a:t>
            </a:r>
          </a:p>
          <a:p>
            <a:r>
              <a:rPr lang="en-GB" sz="1200" dirty="0">
                <a:latin typeface="Arial" panose="020B0604020202020204" pitchFamily="34" charset="0"/>
                <a:cs typeface="Arial" panose="020B0604020202020204" pitchFamily="34" charset="0"/>
              </a:rPr>
              <a:t>Mostly sulfo, some </a:t>
            </a:r>
            <a:r>
              <a:rPr lang="en-GB" sz="1200" dirty="0" err="1">
                <a:latin typeface="Arial" panose="020B0604020202020204" pitchFamily="34" charset="0"/>
                <a:cs typeface="Arial" panose="020B0604020202020204" pitchFamily="34" charset="0"/>
              </a:rPr>
              <a:t>phospho</a:t>
            </a:r>
            <a:r>
              <a:rPr lang="en-GB" sz="1200" dirty="0">
                <a:latin typeface="Arial" panose="020B0604020202020204" pitchFamily="34" charset="0"/>
                <a:cs typeface="Arial" panose="020B0604020202020204" pitchFamily="34" charset="0"/>
              </a:rPr>
              <a:t> PSMs</a:t>
            </a:r>
          </a:p>
          <a:p>
            <a:endParaRPr lang="en-GB" sz="1200" dirty="0">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5 peptidoforms derived from 2 peptides</a:t>
            </a:r>
          </a:p>
        </p:txBody>
      </p:sp>
      <p:sp>
        <p:nvSpPr>
          <p:cNvPr id="20" name="TextBox 19">
            <a:extLst>
              <a:ext uri="{FF2B5EF4-FFF2-40B4-BE49-F238E27FC236}">
                <a16:creationId xmlns:a16="http://schemas.microsoft.com/office/drawing/2014/main" id="{8F931198-7C91-73FA-7D7F-2DC772AB4F4F}"/>
              </a:ext>
            </a:extLst>
          </p:cNvPr>
          <p:cNvSpPr txBox="1"/>
          <p:nvPr/>
        </p:nvSpPr>
        <p:spPr>
          <a:xfrm>
            <a:off x="0" y="7737944"/>
            <a:ext cx="6217920" cy="2862322"/>
          </a:xfrm>
          <a:prstGeom prst="rect">
            <a:avLst/>
          </a:prstGeom>
          <a:noFill/>
        </p:spPr>
        <p:txBody>
          <a:bodyPr wrap="square">
            <a:spAutoFit/>
          </a:bodyPr>
          <a:lstStyle/>
          <a:p>
            <a:r>
              <a:rPr lang="en-GB" dirty="0"/>
              <a:t>To Decide: Also potentially add example of Calumenin, 6 peptidoforms – at least worth a mention in the text – no real link in literature so it might be a </a:t>
            </a:r>
            <a:r>
              <a:rPr lang="en-GB" b="1" dirty="0"/>
              <a:t>novel true sulfo?</a:t>
            </a:r>
          </a:p>
          <a:p>
            <a:endParaRPr lang="en-GB" b="1" dirty="0"/>
          </a:p>
          <a:p>
            <a:r>
              <a:rPr lang="en-GB" b="1" dirty="0"/>
              <a:t>Put in</a:t>
            </a:r>
          </a:p>
          <a:p>
            <a:endParaRPr lang="en-GB" dirty="0"/>
          </a:p>
          <a:p>
            <a:endParaRPr lang="en-GB" dirty="0"/>
          </a:p>
          <a:p>
            <a:endParaRPr lang="en-GB" dirty="0"/>
          </a:p>
          <a:p>
            <a:r>
              <a:rPr lang="en-GB" dirty="0"/>
              <a:t>To do: tidy up once we decide</a:t>
            </a:r>
          </a:p>
          <a:p>
            <a:endParaRPr lang="en-GB" dirty="0"/>
          </a:p>
        </p:txBody>
      </p:sp>
      <p:sp>
        <p:nvSpPr>
          <p:cNvPr id="21" name="TextBox 20">
            <a:extLst>
              <a:ext uri="{FF2B5EF4-FFF2-40B4-BE49-F238E27FC236}">
                <a16:creationId xmlns:a16="http://schemas.microsoft.com/office/drawing/2014/main" id="{55D2CE65-F8BB-6925-7834-9DC0F2D10FCD}"/>
              </a:ext>
            </a:extLst>
          </p:cNvPr>
          <p:cNvSpPr txBox="1"/>
          <p:nvPr/>
        </p:nvSpPr>
        <p:spPr>
          <a:xfrm>
            <a:off x="3402346" y="3083489"/>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D</a:t>
            </a:r>
            <a:endParaRPr lang="en-GB" sz="1200" dirty="0"/>
          </a:p>
        </p:txBody>
      </p:sp>
      <p:sp>
        <p:nvSpPr>
          <p:cNvPr id="22" name="TextBox 21">
            <a:extLst>
              <a:ext uri="{FF2B5EF4-FFF2-40B4-BE49-F238E27FC236}">
                <a16:creationId xmlns:a16="http://schemas.microsoft.com/office/drawing/2014/main" id="{A7DE3330-FDB7-A482-66FA-D1F9D71B02AF}"/>
              </a:ext>
            </a:extLst>
          </p:cNvPr>
          <p:cNvSpPr txBox="1"/>
          <p:nvPr/>
        </p:nvSpPr>
        <p:spPr>
          <a:xfrm>
            <a:off x="3402346" y="911066"/>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B</a:t>
            </a:r>
            <a:endParaRPr lang="en-GB" sz="1200" dirty="0"/>
          </a:p>
        </p:txBody>
      </p:sp>
      <p:sp>
        <p:nvSpPr>
          <p:cNvPr id="23" name="TextBox 22">
            <a:extLst>
              <a:ext uri="{FF2B5EF4-FFF2-40B4-BE49-F238E27FC236}">
                <a16:creationId xmlns:a16="http://schemas.microsoft.com/office/drawing/2014/main" id="{D9F3378F-180B-B922-D6A5-ECCD86D22C91}"/>
              </a:ext>
            </a:extLst>
          </p:cNvPr>
          <p:cNvSpPr txBox="1"/>
          <p:nvPr/>
        </p:nvSpPr>
        <p:spPr>
          <a:xfrm>
            <a:off x="10853" y="911066"/>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A</a:t>
            </a:r>
            <a:endParaRPr lang="en-GB" sz="1200" dirty="0"/>
          </a:p>
        </p:txBody>
      </p:sp>
      <p:sp>
        <p:nvSpPr>
          <p:cNvPr id="24" name="TextBox 23">
            <a:extLst>
              <a:ext uri="{FF2B5EF4-FFF2-40B4-BE49-F238E27FC236}">
                <a16:creationId xmlns:a16="http://schemas.microsoft.com/office/drawing/2014/main" id="{3D6D04C2-CF33-1AF3-0D3D-B6929EDE4CBC}"/>
              </a:ext>
            </a:extLst>
          </p:cNvPr>
          <p:cNvSpPr txBox="1"/>
          <p:nvPr/>
        </p:nvSpPr>
        <p:spPr>
          <a:xfrm>
            <a:off x="10853" y="3083489"/>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C</a:t>
            </a:r>
          </a:p>
        </p:txBody>
      </p:sp>
    </p:spTree>
    <p:extLst>
      <p:ext uri="{BB962C8B-B14F-4D97-AF65-F5344CB8AC3E}">
        <p14:creationId xmlns:p14="http://schemas.microsoft.com/office/powerpoint/2010/main" val="2688018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na binding&#10;&#10;Description automatically generated with medium confidence">
            <a:extLst>
              <a:ext uri="{FF2B5EF4-FFF2-40B4-BE49-F238E27FC236}">
                <a16:creationId xmlns:a16="http://schemas.microsoft.com/office/drawing/2014/main" id="{EF122945-942B-BC36-C6AC-292E9D40A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71" y="7559171"/>
            <a:ext cx="2012450" cy="1620000"/>
          </a:xfrm>
          <a:prstGeom prst="rect">
            <a:avLst/>
          </a:prstGeom>
        </p:spPr>
      </p:pic>
      <p:sp>
        <p:nvSpPr>
          <p:cNvPr id="5" name="TextBox 4">
            <a:extLst>
              <a:ext uri="{FF2B5EF4-FFF2-40B4-BE49-F238E27FC236}">
                <a16:creationId xmlns:a16="http://schemas.microsoft.com/office/drawing/2014/main" id="{BDBC1E6C-4A66-A177-05C1-1ED654183B23}"/>
              </a:ext>
            </a:extLst>
          </p:cNvPr>
          <p:cNvSpPr txBox="1"/>
          <p:nvPr/>
        </p:nvSpPr>
        <p:spPr>
          <a:xfrm>
            <a:off x="361065" y="-11304"/>
            <a:ext cx="1974999" cy="307777"/>
          </a:xfrm>
          <a:prstGeom prst="rect">
            <a:avLst/>
          </a:prstGeom>
          <a:noFill/>
        </p:spPr>
        <p:txBody>
          <a:bodyPr wrap="square">
            <a:spAutoFit/>
          </a:bodyPr>
          <a:lstStyle/>
          <a:p>
            <a:pPr algn="ctr"/>
            <a:r>
              <a:rPr lang="en-GB" sz="1400" b="1" dirty="0">
                <a:latin typeface="Arial" panose="020B0604020202020204" pitchFamily="34" charset="0"/>
                <a:cs typeface="Arial" panose="020B0604020202020204" pitchFamily="34" charset="0"/>
              </a:rPr>
              <a:t>MF</a:t>
            </a:r>
          </a:p>
        </p:txBody>
      </p:sp>
      <p:sp>
        <p:nvSpPr>
          <p:cNvPr id="6" name="TextBox 5">
            <a:extLst>
              <a:ext uri="{FF2B5EF4-FFF2-40B4-BE49-F238E27FC236}">
                <a16:creationId xmlns:a16="http://schemas.microsoft.com/office/drawing/2014/main" id="{72B33455-A54A-2FE9-066E-962FC99F874E}"/>
              </a:ext>
            </a:extLst>
          </p:cNvPr>
          <p:cNvSpPr txBox="1"/>
          <p:nvPr/>
        </p:nvSpPr>
        <p:spPr>
          <a:xfrm rot="16200000">
            <a:off x="-411666" y="8230671"/>
            <a:ext cx="1101226" cy="276999"/>
          </a:xfrm>
          <a:prstGeom prst="rect">
            <a:avLst/>
          </a:prstGeom>
          <a:noFill/>
        </p:spPr>
        <p:txBody>
          <a:bodyPr wrap="square">
            <a:spAutoFit/>
          </a:bodyPr>
          <a:lstStyle/>
          <a:p>
            <a:pPr algn="ctr"/>
            <a:r>
              <a:rPr lang="en-GB" sz="1200" b="1" dirty="0">
                <a:latin typeface="Arial" panose="020B0604020202020204" pitchFamily="34" charset="0"/>
                <a:cs typeface="Arial" panose="020B0604020202020204" pitchFamily="34" charset="0"/>
              </a:rPr>
              <a:t>DECOY3</a:t>
            </a:r>
          </a:p>
        </p:txBody>
      </p:sp>
      <p:sp>
        <p:nvSpPr>
          <p:cNvPr id="7" name="TextBox 6">
            <a:extLst>
              <a:ext uri="{FF2B5EF4-FFF2-40B4-BE49-F238E27FC236}">
                <a16:creationId xmlns:a16="http://schemas.microsoft.com/office/drawing/2014/main" id="{8FA98A57-1510-FCF4-A5EE-6254A941816D}"/>
              </a:ext>
            </a:extLst>
          </p:cNvPr>
          <p:cNvSpPr txBox="1"/>
          <p:nvPr/>
        </p:nvSpPr>
        <p:spPr>
          <a:xfrm rot="16200000">
            <a:off x="-411666" y="6610671"/>
            <a:ext cx="1101226" cy="276999"/>
          </a:xfrm>
          <a:prstGeom prst="rect">
            <a:avLst/>
          </a:prstGeom>
          <a:noFill/>
        </p:spPr>
        <p:txBody>
          <a:bodyPr wrap="square">
            <a:spAutoFit/>
          </a:bodyPr>
          <a:lstStyle/>
          <a:p>
            <a:pPr algn="ctr"/>
            <a:r>
              <a:rPr lang="en-GB" sz="1200" b="1" dirty="0">
                <a:latin typeface="Arial" panose="020B0604020202020204" pitchFamily="34" charset="0"/>
                <a:cs typeface="Arial" panose="020B0604020202020204" pitchFamily="34" charset="0"/>
              </a:rPr>
              <a:t>DECOY2</a:t>
            </a:r>
          </a:p>
        </p:txBody>
      </p:sp>
      <p:pic>
        <p:nvPicPr>
          <p:cNvPr id="10" name="Picture 9" descr="A graph of a number of cells&#10;&#10;Description automatically generated">
            <a:extLst>
              <a:ext uri="{FF2B5EF4-FFF2-40B4-BE49-F238E27FC236}">
                <a16:creationId xmlns:a16="http://schemas.microsoft.com/office/drawing/2014/main" id="{D46F75D1-101F-80D4-E835-D3C930568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9209" y="7559171"/>
            <a:ext cx="2012450" cy="1620000"/>
          </a:xfrm>
          <a:prstGeom prst="rect">
            <a:avLst/>
          </a:prstGeom>
        </p:spPr>
      </p:pic>
      <p:pic>
        <p:nvPicPr>
          <p:cNvPr id="13" name="Picture 12" descr="A graph of a number of numbers&#10;&#10;Description automatically generated with medium confidence">
            <a:extLst>
              <a:ext uri="{FF2B5EF4-FFF2-40B4-BE49-F238E27FC236}">
                <a16:creationId xmlns:a16="http://schemas.microsoft.com/office/drawing/2014/main" id="{63F23033-4933-23BF-47DC-14EDC22B5D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2947" y="7559171"/>
            <a:ext cx="2012451" cy="1620000"/>
          </a:xfrm>
          <a:prstGeom prst="rect">
            <a:avLst/>
          </a:prstGeom>
        </p:spPr>
      </p:pic>
      <p:sp>
        <p:nvSpPr>
          <p:cNvPr id="14" name="Rectangle 13">
            <a:extLst>
              <a:ext uri="{FF2B5EF4-FFF2-40B4-BE49-F238E27FC236}">
                <a16:creationId xmlns:a16="http://schemas.microsoft.com/office/drawing/2014/main" id="{5B187585-19F3-C52E-5C37-59AEE8752732}"/>
              </a:ext>
            </a:extLst>
          </p:cNvPr>
          <p:cNvSpPr/>
          <p:nvPr/>
        </p:nvSpPr>
        <p:spPr>
          <a:xfrm>
            <a:off x="305471" y="5939171"/>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sp>
        <p:nvSpPr>
          <p:cNvPr id="15" name="Rectangle 14">
            <a:extLst>
              <a:ext uri="{FF2B5EF4-FFF2-40B4-BE49-F238E27FC236}">
                <a16:creationId xmlns:a16="http://schemas.microsoft.com/office/drawing/2014/main" id="{1A89A3E8-7B49-A8E3-755D-E0052522AB15}"/>
              </a:ext>
            </a:extLst>
          </p:cNvPr>
          <p:cNvSpPr/>
          <p:nvPr/>
        </p:nvSpPr>
        <p:spPr>
          <a:xfrm>
            <a:off x="2539209" y="5939171"/>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sp>
        <p:nvSpPr>
          <p:cNvPr id="16" name="Rectangle 15">
            <a:extLst>
              <a:ext uri="{FF2B5EF4-FFF2-40B4-BE49-F238E27FC236}">
                <a16:creationId xmlns:a16="http://schemas.microsoft.com/office/drawing/2014/main" id="{0EE68898-B80A-8CCE-DD5C-DF1F1C5AB85F}"/>
              </a:ext>
            </a:extLst>
          </p:cNvPr>
          <p:cNvSpPr/>
          <p:nvPr/>
        </p:nvSpPr>
        <p:spPr>
          <a:xfrm>
            <a:off x="4772946" y="5929224"/>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pic>
        <p:nvPicPr>
          <p:cNvPr id="18" name="Picture 17" descr="A graph of dna binding&#10;&#10;Description automatically generated">
            <a:extLst>
              <a:ext uri="{FF2B5EF4-FFF2-40B4-BE49-F238E27FC236}">
                <a16:creationId xmlns:a16="http://schemas.microsoft.com/office/drawing/2014/main" id="{9ADF3BC6-EB2A-E388-BA27-74AA2D308D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464" y="4059784"/>
            <a:ext cx="2012456" cy="1620000"/>
          </a:xfrm>
          <a:prstGeom prst="rect">
            <a:avLst/>
          </a:prstGeom>
        </p:spPr>
      </p:pic>
      <p:sp>
        <p:nvSpPr>
          <p:cNvPr id="19" name="TextBox 18">
            <a:extLst>
              <a:ext uri="{FF2B5EF4-FFF2-40B4-BE49-F238E27FC236}">
                <a16:creationId xmlns:a16="http://schemas.microsoft.com/office/drawing/2014/main" id="{C05947C1-1D58-3A03-9F72-7BB37DF1FB64}"/>
              </a:ext>
            </a:extLst>
          </p:cNvPr>
          <p:cNvSpPr txBox="1"/>
          <p:nvPr/>
        </p:nvSpPr>
        <p:spPr>
          <a:xfrm rot="16200000">
            <a:off x="-386017" y="4629472"/>
            <a:ext cx="1101226" cy="276999"/>
          </a:xfrm>
          <a:prstGeom prst="rect">
            <a:avLst/>
          </a:prstGeom>
          <a:noFill/>
        </p:spPr>
        <p:txBody>
          <a:bodyPr wrap="square">
            <a:spAutoFit/>
          </a:bodyPr>
          <a:lstStyle/>
          <a:p>
            <a:pPr algn="ctr"/>
            <a:r>
              <a:rPr lang="en-GB" sz="1200" b="1" dirty="0">
                <a:latin typeface="Arial" panose="020B0604020202020204" pitchFamily="34" charset="0"/>
                <a:cs typeface="Arial" panose="020B0604020202020204" pitchFamily="34" charset="0"/>
              </a:rPr>
              <a:t>DECOY1</a:t>
            </a:r>
          </a:p>
        </p:txBody>
      </p:sp>
      <p:pic>
        <p:nvPicPr>
          <p:cNvPr id="24" name="Picture 23" descr="A graph with red and blue dots&#10;&#10;Description automatically generated">
            <a:extLst>
              <a:ext uri="{FF2B5EF4-FFF2-40B4-BE49-F238E27FC236}">
                <a16:creationId xmlns:a16="http://schemas.microsoft.com/office/drawing/2014/main" id="{617EBCE9-A8E9-4C56-DED7-B95CBC7CB8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30014" y="4059784"/>
            <a:ext cx="2012451" cy="1620000"/>
          </a:xfrm>
          <a:prstGeom prst="rect">
            <a:avLst/>
          </a:prstGeom>
        </p:spPr>
      </p:pic>
      <p:pic>
        <p:nvPicPr>
          <p:cNvPr id="26" name="Picture 25" descr="A diagram of a number of cells&#10;&#10;Description automatically generated with medium confidence">
            <a:extLst>
              <a:ext uri="{FF2B5EF4-FFF2-40B4-BE49-F238E27FC236}">
                <a16:creationId xmlns:a16="http://schemas.microsoft.com/office/drawing/2014/main" id="{E0B4B7DE-5365-CDAB-A4F3-47F1E777BD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39207" y="4059784"/>
            <a:ext cx="2012451" cy="1620000"/>
          </a:xfrm>
          <a:prstGeom prst="rect">
            <a:avLst/>
          </a:prstGeom>
        </p:spPr>
      </p:pic>
      <p:sp>
        <p:nvSpPr>
          <p:cNvPr id="27" name="TextBox 26">
            <a:extLst>
              <a:ext uri="{FF2B5EF4-FFF2-40B4-BE49-F238E27FC236}">
                <a16:creationId xmlns:a16="http://schemas.microsoft.com/office/drawing/2014/main" id="{0E61FA3D-E97E-9A6A-EF88-BF81BBEC7276}"/>
              </a:ext>
            </a:extLst>
          </p:cNvPr>
          <p:cNvSpPr txBox="1"/>
          <p:nvPr/>
        </p:nvSpPr>
        <p:spPr>
          <a:xfrm rot="16200000">
            <a:off x="-374214" y="2847940"/>
            <a:ext cx="1101226" cy="276999"/>
          </a:xfrm>
          <a:prstGeom prst="rect">
            <a:avLst/>
          </a:prstGeom>
          <a:noFill/>
        </p:spPr>
        <p:txBody>
          <a:bodyPr wrap="square">
            <a:spAutoFit/>
          </a:bodyPr>
          <a:lstStyle/>
          <a:p>
            <a:pPr algn="ctr"/>
            <a:r>
              <a:rPr lang="en-GB" sz="1200" b="1" dirty="0">
                <a:latin typeface="Arial" panose="020B0604020202020204" pitchFamily="34" charset="0"/>
                <a:cs typeface="Arial" panose="020B0604020202020204" pitchFamily="34" charset="0"/>
              </a:rPr>
              <a:t>BOI</a:t>
            </a:r>
          </a:p>
        </p:txBody>
      </p:sp>
      <p:pic>
        <p:nvPicPr>
          <p:cNvPr id="29" name="Picture 28" descr="A graph with numbers and a dot&#10;&#10;Description automatically generated">
            <a:extLst>
              <a:ext uri="{FF2B5EF4-FFF2-40B4-BE49-F238E27FC236}">
                <a16:creationId xmlns:a16="http://schemas.microsoft.com/office/drawing/2014/main" id="{9D28BE79-9168-0294-AA62-CCF6459676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3613" y="2176440"/>
            <a:ext cx="2012451" cy="1620000"/>
          </a:xfrm>
          <a:prstGeom prst="rect">
            <a:avLst/>
          </a:prstGeom>
        </p:spPr>
      </p:pic>
      <p:sp>
        <p:nvSpPr>
          <p:cNvPr id="30" name="Rectangle 29">
            <a:extLst>
              <a:ext uri="{FF2B5EF4-FFF2-40B4-BE49-F238E27FC236}">
                <a16:creationId xmlns:a16="http://schemas.microsoft.com/office/drawing/2014/main" id="{4036CA5E-2B28-2DB1-F4C7-5262D1A53B52}"/>
              </a:ext>
            </a:extLst>
          </p:cNvPr>
          <p:cNvSpPr/>
          <p:nvPr/>
        </p:nvSpPr>
        <p:spPr>
          <a:xfrm>
            <a:off x="2539209" y="2176440"/>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sp>
        <p:nvSpPr>
          <p:cNvPr id="31" name="Rectangle 30">
            <a:extLst>
              <a:ext uri="{FF2B5EF4-FFF2-40B4-BE49-F238E27FC236}">
                <a16:creationId xmlns:a16="http://schemas.microsoft.com/office/drawing/2014/main" id="{63524C2F-8E10-A303-5E4E-75BB167FDD47}"/>
              </a:ext>
            </a:extLst>
          </p:cNvPr>
          <p:cNvSpPr/>
          <p:nvPr/>
        </p:nvSpPr>
        <p:spPr>
          <a:xfrm>
            <a:off x="4772946" y="2176440"/>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pic>
        <p:nvPicPr>
          <p:cNvPr id="33" name="Picture 32" descr="A diagram of a graph&#10;&#10;Description automatically generated">
            <a:extLst>
              <a:ext uri="{FF2B5EF4-FFF2-40B4-BE49-F238E27FC236}">
                <a16:creationId xmlns:a16="http://schemas.microsoft.com/office/drawing/2014/main" id="{A6096156-AEA3-38E9-0AA2-3B8FA497DE7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3613" y="295075"/>
            <a:ext cx="2012451" cy="1620000"/>
          </a:xfrm>
          <a:prstGeom prst="rect">
            <a:avLst/>
          </a:prstGeom>
        </p:spPr>
      </p:pic>
      <p:sp>
        <p:nvSpPr>
          <p:cNvPr id="34" name="TextBox 33">
            <a:extLst>
              <a:ext uri="{FF2B5EF4-FFF2-40B4-BE49-F238E27FC236}">
                <a16:creationId xmlns:a16="http://schemas.microsoft.com/office/drawing/2014/main" id="{93F76025-1556-48AE-7F8A-B4A6F2FA8EC3}"/>
              </a:ext>
            </a:extLst>
          </p:cNvPr>
          <p:cNvSpPr txBox="1"/>
          <p:nvPr/>
        </p:nvSpPr>
        <p:spPr>
          <a:xfrm rot="16200000">
            <a:off x="-616675" y="966575"/>
            <a:ext cx="1562541" cy="276999"/>
          </a:xfrm>
          <a:prstGeom prst="rect">
            <a:avLst/>
          </a:prstGeom>
          <a:noFill/>
        </p:spPr>
        <p:txBody>
          <a:bodyPr wrap="square">
            <a:spAutoFit/>
          </a:bodyPr>
          <a:lstStyle/>
          <a:p>
            <a:pPr algn="ctr"/>
            <a:r>
              <a:rPr lang="en-GB" sz="1200" b="1" dirty="0">
                <a:latin typeface="Arial" panose="020B0604020202020204" pitchFamily="34" charset="0"/>
                <a:cs typeface="Arial" panose="020B0604020202020204" pitchFamily="34" charset="0"/>
              </a:rPr>
              <a:t>Bin_minus1</a:t>
            </a:r>
          </a:p>
        </p:txBody>
      </p:sp>
      <p:pic>
        <p:nvPicPr>
          <p:cNvPr id="38" name="Picture 37" descr="A graph with red and blue dots&#10;&#10;Description automatically generated">
            <a:extLst>
              <a:ext uri="{FF2B5EF4-FFF2-40B4-BE49-F238E27FC236}">
                <a16:creationId xmlns:a16="http://schemas.microsoft.com/office/drawing/2014/main" id="{AFB668A9-CC4D-5517-9240-ECB22A27C27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539209" y="295075"/>
            <a:ext cx="2012451" cy="1620000"/>
          </a:xfrm>
          <a:prstGeom prst="rect">
            <a:avLst/>
          </a:prstGeom>
        </p:spPr>
      </p:pic>
      <p:sp>
        <p:nvSpPr>
          <p:cNvPr id="39" name="Rectangle 38">
            <a:extLst>
              <a:ext uri="{FF2B5EF4-FFF2-40B4-BE49-F238E27FC236}">
                <a16:creationId xmlns:a16="http://schemas.microsoft.com/office/drawing/2014/main" id="{691D6A09-B7FF-A682-2AA6-9B3C173D4F75}"/>
              </a:ext>
            </a:extLst>
          </p:cNvPr>
          <p:cNvSpPr/>
          <p:nvPr/>
        </p:nvSpPr>
        <p:spPr>
          <a:xfrm>
            <a:off x="4772946" y="295075"/>
            <a:ext cx="2012449" cy="1620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Arial" panose="020B0604020202020204" pitchFamily="34" charset="0"/>
                <a:cs typeface="Arial" panose="020B0604020202020204" pitchFamily="34" charset="0"/>
              </a:rPr>
              <a:t>No hits </a:t>
            </a:r>
          </a:p>
          <a:p>
            <a:pPr algn="ctr"/>
            <a:r>
              <a:rPr lang="en-GB" sz="1200" dirty="0">
                <a:solidFill>
                  <a:schemeClr val="tx1"/>
                </a:solidFill>
                <a:latin typeface="Arial" panose="020B0604020202020204" pitchFamily="34" charset="0"/>
                <a:cs typeface="Arial" panose="020B0604020202020204" pitchFamily="34" charset="0"/>
              </a:rPr>
              <a:t>with q &lt;= 0.1</a:t>
            </a:r>
          </a:p>
        </p:txBody>
      </p:sp>
      <p:sp>
        <p:nvSpPr>
          <p:cNvPr id="40" name="TextBox 39">
            <a:extLst>
              <a:ext uri="{FF2B5EF4-FFF2-40B4-BE49-F238E27FC236}">
                <a16:creationId xmlns:a16="http://schemas.microsoft.com/office/drawing/2014/main" id="{B2AC0211-0424-1C77-9FD3-D715A5586538}"/>
              </a:ext>
            </a:extLst>
          </p:cNvPr>
          <p:cNvSpPr txBox="1"/>
          <p:nvPr/>
        </p:nvSpPr>
        <p:spPr>
          <a:xfrm>
            <a:off x="2539207" y="-11304"/>
            <a:ext cx="1974999" cy="307777"/>
          </a:xfrm>
          <a:prstGeom prst="rect">
            <a:avLst/>
          </a:prstGeom>
          <a:noFill/>
        </p:spPr>
        <p:txBody>
          <a:bodyPr wrap="square">
            <a:spAutoFit/>
          </a:bodyPr>
          <a:lstStyle/>
          <a:p>
            <a:pPr algn="ctr"/>
            <a:r>
              <a:rPr lang="en-GB" sz="1400" b="1" dirty="0">
                <a:latin typeface="Arial" panose="020B0604020202020204" pitchFamily="34" charset="0"/>
                <a:cs typeface="Arial" panose="020B0604020202020204" pitchFamily="34" charset="0"/>
              </a:rPr>
              <a:t>CC</a:t>
            </a:r>
          </a:p>
        </p:txBody>
      </p:sp>
      <p:sp>
        <p:nvSpPr>
          <p:cNvPr id="41" name="TextBox 40">
            <a:extLst>
              <a:ext uri="{FF2B5EF4-FFF2-40B4-BE49-F238E27FC236}">
                <a16:creationId xmlns:a16="http://schemas.microsoft.com/office/drawing/2014/main" id="{BA0FAD99-45A1-0575-090A-2777C10B82EA}"/>
              </a:ext>
            </a:extLst>
          </p:cNvPr>
          <p:cNvSpPr txBox="1"/>
          <p:nvPr/>
        </p:nvSpPr>
        <p:spPr>
          <a:xfrm>
            <a:off x="4772946" y="-11305"/>
            <a:ext cx="1974999" cy="307777"/>
          </a:xfrm>
          <a:prstGeom prst="rect">
            <a:avLst/>
          </a:prstGeom>
          <a:noFill/>
        </p:spPr>
        <p:txBody>
          <a:bodyPr wrap="square">
            <a:spAutoFit/>
          </a:bodyPr>
          <a:lstStyle/>
          <a:p>
            <a:pPr algn="ctr"/>
            <a:r>
              <a:rPr lang="en-GB" sz="1400" b="1" dirty="0">
                <a:latin typeface="Arial" panose="020B0604020202020204" pitchFamily="34" charset="0"/>
                <a:cs typeface="Arial" panose="020B0604020202020204" pitchFamily="34" charset="0"/>
              </a:rPr>
              <a:t>BP</a:t>
            </a:r>
          </a:p>
        </p:txBody>
      </p:sp>
      <p:sp>
        <p:nvSpPr>
          <p:cNvPr id="43" name="TextBox 42">
            <a:extLst>
              <a:ext uri="{FF2B5EF4-FFF2-40B4-BE49-F238E27FC236}">
                <a16:creationId xmlns:a16="http://schemas.microsoft.com/office/drawing/2014/main" id="{1BF8B9BA-9236-034A-C1B8-20024339D3EE}"/>
              </a:ext>
            </a:extLst>
          </p:cNvPr>
          <p:cNvSpPr txBox="1"/>
          <p:nvPr/>
        </p:nvSpPr>
        <p:spPr>
          <a:xfrm>
            <a:off x="-70958" y="9081316"/>
            <a:ext cx="7437476" cy="923330"/>
          </a:xfrm>
          <a:prstGeom prst="rect">
            <a:avLst/>
          </a:prstGeom>
          <a:noFill/>
        </p:spPr>
        <p:txBody>
          <a:bodyPr wrap="square">
            <a:spAutoFit/>
          </a:bodyPr>
          <a:lstStyle/>
          <a:p>
            <a:r>
              <a:rPr lang="en-GB" b="1" dirty="0"/>
              <a:t>Conclude from here that custom terms may be more suitable as </a:t>
            </a:r>
            <a:r>
              <a:rPr lang="en-GB" b="1" dirty="0" err="1"/>
              <a:t>sY</a:t>
            </a:r>
            <a:r>
              <a:rPr lang="en-GB" b="1" dirty="0"/>
              <a:t> is not strictly associated with any particular BP/MF/CC?  </a:t>
            </a:r>
          </a:p>
          <a:p>
            <a:r>
              <a:rPr lang="en-GB" b="1" dirty="0"/>
              <a:t>NOTES – TO READ/DISCUSS</a:t>
            </a:r>
          </a:p>
        </p:txBody>
      </p:sp>
    </p:spTree>
    <p:extLst>
      <p:ext uri="{BB962C8B-B14F-4D97-AF65-F5344CB8AC3E}">
        <p14:creationId xmlns:p14="http://schemas.microsoft.com/office/powerpoint/2010/main" val="375777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C76446-B562-65EE-7525-92768B7D4402}"/>
              </a:ext>
            </a:extLst>
          </p:cNvPr>
          <p:cNvSpPr txBox="1"/>
          <p:nvPr/>
        </p:nvSpPr>
        <p:spPr>
          <a:xfrm>
            <a:off x="119546" y="5140023"/>
            <a:ext cx="6831052" cy="1569660"/>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4. Custom Terms enrichment analyses bin of interest vs DECOY bins</a:t>
            </a:r>
          </a:p>
          <a:p>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Can find known, we’ve been conservative but it’s possible to find a signal; it’s not a massive confusing factor </a:t>
            </a:r>
          </a:p>
          <a:p>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What about the other 4 known </a:t>
            </a:r>
            <a:r>
              <a:rPr lang="en-GB" sz="1200" b="1" dirty="0" err="1">
                <a:latin typeface="Arial" panose="020B0604020202020204" pitchFamily="34" charset="0"/>
                <a:cs typeface="Arial" panose="020B0604020202020204" pitchFamily="34" charset="0"/>
              </a:rPr>
              <a:t>sY</a:t>
            </a:r>
            <a:r>
              <a:rPr lang="en-GB" sz="1200" b="1" dirty="0">
                <a:latin typeface="Arial" panose="020B0604020202020204" pitchFamily="34" charset="0"/>
                <a:cs typeface="Arial" panose="020B0604020202020204" pitchFamily="34" charset="0"/>
              </a:rPr>
              <a:t> that we are detecting? How do their histograms look like?</a:t>
            </a:r>
          </a:p>
          <a:p>
            <a:r>
              <a:rPr lang="en-GB" sz="1200" b="1" dirty="0">
                <a:latin typeface="Arial" panose="020B0604020202020204" pitchFamily="34" charset="0"/>
                <a:cs typeface="Arial" panose="020B0604020202020204" pitchFamily="34" charset="0"/>
              </a:rPr>
              <a:t>Are they sulfated portions of the peptide at all? </a:t>
            </a:r>
          </a:p>
          <a:p>
            <a:endParaRPr lang="en-GB" sz="1200" b="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C4B504E9-74F8-2768-6C8F-48A6A6B9F4CA}"/>
              </a:ext>
            </a:extLst>
          </p:cNvPr>
          <p:cNvGraphicFramePr>
            <a:graphicFrameLocks noGrp="1"/>
          </p:cNvGraphicFramePr>
          <p:nvPr>
            <p:extLst>
              <p:ext uri="{D42A27DB-BD31-4B8C-83A1-F6EECF244321}">
                <p14:modId xmlns:p14="http://schemas.microsoft.com/office/powerpoint/2010/main" val="64127320"/>
              </p:ext>
            </p:extLst>
          </p:nvPr>
        </p:nvGraphicFramePr>
        <p:xfrm>
          <a:off x="361950" y="116477"/>
          <a:ext cx="5118100" cy="2209800"/>
        </p:xfrm>
        <a:graphic>
          <a:graphicData uri="http://schemas.openxmlformats.org/drawingml/2006/table">
            <a:tbl>
              <a:tblPr/>
              <a:tblGrid>
                <a:gridCol w="355600">
                  <a:extLst>
                    <a:ext uri="{9D8B030D-6E8A-4147-A177-3AD203B41FA5}">
                      <a16:colId xmlns:a16="http://schemas.microsoft.com/office/drawing/2014/main" val="373879698"/>
                    </a:ext>
                  </a:extLst>
                </a:gridCol>
                <a:gridCol w="850900">
                  <a:extLst>
                    <a:ext uri="{9D8B030D-6E8A-4147-A177-3AD203B41FA5}">
                      <a16:colId xmlns:a16="http://schemas.microsoft.com/office/drawing/2014/main" val="1847515603"/>
                    </a:ext>
                  </a:extLst>
                </a:gridCol>
                <a:gridCol w="482600">
                  <a:extLst>
                    <a:ext uri="{9D8B030D-6E8A-4147-A177-3AD203B41FA5}">
                      <a16:colId xmlns:a16="http://schemas.microsoft.com/office/drawing/2014/main" val="75203974"/>
                    </a:ext>
                  </a:extLst>
                </a:gridCol>
                <a:gridCol w="774700">
                  <a:extLst>
                    <a:ext uri="{9D8B030D-6E8A-4147-A177-3AD203B41FA5}">
                      <a16:colId xmlns:a16="http://schemas.microsoft.com/office/drawing/2014/main" val="2506101410"/>
                    </a:ext>
                  </a:extLst>
                </a:gridCol>
                <a:gridCol w="762000">
                  <a:extLst>
                    <a:ext uri="{9D8B030D-6E8A-4147-A177-3AD203B41FA5}">
                      <a16:colId xmlns:a16="http://schemas.microsoft.com/office/drawing/2014/main" val="1257800282"/>
                    </a:ext>
                  </a:extLst>
                </a:gridCol>
                <a:gridCol w="1181100">
                  <a:extLst>
                    <a:ext uri="{9D8B030D-6E8A-4147-A177-3AD203B41FA5}">
                      <a16:colId xmlns:a16="http://schemas.microsoft.com/office/drawing/2014/main" val="3444566000"/>
                    </a:ext>
                  </a:extLst>
                </a:gridCol>
                <a:gridCol w="711200">
                  <a:extLst>
                    <a:ext uri="{9D8B030D-6E8A-4147-A177-3AD203B41FA5}">
                      <a16:colId xmlns:a16="http://schemas.microsoft.com/office/drawing/2014/main" val="2033000262"/>
                    </a:ext>
                  </a:extLst>
                </a:gridCol>
              </a:tblGrid>
              <a:tr h="182880">
                <a:tc>
                  <a:txBody>
                    <a:bodyPr/>
                    <a:lstStyle/>
                    <a:p>
                      <a:pPr algn="ctr" fontAlgn="b"/>
                      <a:endParaRPr lang="en-GB" sz="1100" b="0" i="0" u="none" strike="noStrike">
                        <a:solidFill>
                          <a:srgbClr val="000000"/>
                        </a:solidFill>
                        <a:effectLst/>
                        <a:latin typeface="Arial" panose="020B060402020202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GB" sz="1100" b="0" i="0" u="none" strike="noStrike">
                          <a:solidFill>
                            <a:srgbClr val="000000"/>
                          </a:solidFill>
                          <a:effectLst/>
                          <a:latin typeface="Arial" panose="020B0604020202020204" pitchFamily="34" charset="0"/>
                        </a:rPr>
                        <a:t>Custom_Tag</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1" i="0" u="none" strike="noStrike">
                          <a:solidFill>
                            <a:srgbClr val="000000"/>
                          </a:solidFill>
                          <a:effectLst/>
                          <a:latin typeface="Arial" panose="020B0604020202020204" pitchFamily="34" charset="0"/>
                        </a:rPr>
                        <a:t>sY</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1" i="0" u="none" strike="noStrike">
                          <a:solidFill>
                            <a:srgbClr val="000000"/>
                          </a:solidFill>
                          <a:effectLst/>
                          <a:latin typeface="Arial" panose="020B0604020202020204" pitchFamily="34" charset="0"/>
                        </a:rPr>
                        <a:t>Golgi</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1" i="0" u="none" strike="noStrike">
                          <a:solidFill>
                            <a:srgbClr val="000000"/>
                          </a:solidFill>
                          <a:effectLst/>
                          <a:latin typeface="Arial" panose="020B0604020202020204" pitchFamily="34" charset="0"/>
                        </a:rPr>
                        <a:t>Secreted</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1" i="0" u="none" strike="noStrike">
                          <a:solidFill>
                            <a:srgbClr val="000000"/>
                          </a:solidFill>
                          <a:effectLst/>
                          <a:latin typeface="Arial" panose="020B0604020202020204" pitchFamily="34" charset="0"/>
                        </a:rPr>
                        <a:t>Transmembrane</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1" i="0" u="none" strike="noStrike">
                          <a:solidFill>
                            <a:srgbClr val="000000"/>
                          </a:solidFill>
                          <a:effectLst/>
                          <a:latin typeface="Arial" panose="020B0604020202020204" pitchFamily="34" charset="0"/>
                        </a:rPr>
                        <a:t>Unlikely</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49205290"/>
                  </a:ext>
                </a:extLst>
              </a:tr>
              <a:tr h="190500">
                <a:tc>
                  <a:txBody>
                    <a:bodyPr/>
                    <a:lstStyle/>
                    <a:p>
                      <a:pPr algn="ctr" fontAlgn="b"/>
                      <a:endParaRPr lang="en-GB" sz="1100" b="0" i="0" u="none" strike="noStrike">
                        <a:solidFill>
                          <a:srgbClr val="000000"/>
                        </a:solidFill>
                        <a:effectLst/>
                        <a:latin typeface="Arial" panose="020B060402020202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rial" panose="020B0604020202020204" pitchFamily="34" charset="0"/>
                        </a:rPr>
                        <a:t>BgRatio</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0" i="0" u="none" strike="noStrike" dirty="0">
                          <a:solidFill>
                            <a:srgbClr val="000000"/>
                          </a:solidFill>
                          <a:effectLst/>
                          <a:latin typeface="Arial" panose="020B0604020202020204" pitchFamily="34" charset="0"/>
                        </a:rPr>
                        <a:t>6/2758</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0" i="0" u="none" strike="noStrike" dirty="0">
                          <a:solidFill>
                            <a:srgbClr val="000000"/>
                          </a:solidFill>
                          <a:effectLst/>
                          <a:latin typeface="Arial" panose="020B0604020202020204" pitchFamily="34" charset="0"/>
                        </a:rPr>
                        <a:t>190/2758</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0" i="0" u="none" strike="noStrike" dirty="0">
                          <a:solidFill>
                            <a:srgbClr val="000000"/>
                          </a:solidFill>
                          <a:effectLst/>
                          <a:latin typeface="Arial" panose="020B0604020202020204" pitchFamily="34" charset="0"/>
                        </a:rPr>
                        <a:t>102/2758</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0" i="0" u="none" strike="noStrike" dirty="0">
                          <a:solidFill>
                            <a:srgbClr val="000000"/>
                          </a:solidFill>
                          <a:effectLst/>
                          <a:latin typeface="Arial" panose="020B0604020202020204" pitchFamily="34" charset="0"/>
                        </a:rPr>
                        <a:t>356/2758</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GB" sz="1100" b="0" i="0" u="none" strike="noStrike" dirty="0">
                          <a:solidFill>
                            <a:srgbClr val="000000"/>
                          </a:solidFill>
                          <a:effectLst/>
                          <a:latin typeface="Arial" panose="020B0604020202020204" pitchFamily="34" charset="0"/>
                        </a:rPr>
                        <a:t>2197/2758</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5673160"/>
                  </a:ext>
                </a:extLst>
              </a:tr>
              <a:tr h="182880">
                <a:tc>
                  <a:txBody>
                    <a:bodyPr/>
                    <a:lstStyle/>
                    <a:p>
                      <a:pPr algn="ctr" fontAlgn="b"/>
                      <a:r>
                        <a:rPr lang="en-GB" sz="1100" b="0" i="0" u="none" strike="noStrike">
                          <a:solidFill>
                            <a:srgbClr val="000000"/>
                          </a:solidFill>
                          <a:effectLst/>
                          <a:latin typeface="Arial" panose="020B0604020202020204" pitchFamily="34" charset="0"/>
                        </a:rPr>
                        <a:t>DM1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GeneRatio</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1/9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2/9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4/9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2/9</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3/9</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891009596"/>
                  </a:ext>
                </a:extLst>
              </a:tr>
              <a:tr h="182880">
                <a:tc>
                  <a:txBody>
                    <a:bodyPr/>
                    <a:lstStyle/>
                    <a:p>
                      <a:pPr algn="ctr" fontAlgn="b"/>
                      <a:r>
                        <a:rPr lang="en-GB"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qvalue</a:t>
                      </a:r>
                    </a:p>
                  </a:txBody>
                  <a:tcPr marL="7620" marR="7620" marT="762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6100"/>
                          </a:solidFill>
                          <a:effectLst/>
                          <a:latin typeface="Arial" panose="020B0604020202020204" pitchFamily="34" charset="0"/>
                        </a:rPr>
                        <a:t>0.031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GB" sz="1100" b="0" i="0" u="none" strike="noStrike">
                          <a:solidFill>
                            <a:srgbClr val="000000"/>
                          </a:solidFill>
                          <a:effectLst/>
                          <a:latin typeface="Arial" panose="020B0604020202020204" pitchFamily="34" charset="0"/>
                        </a:rPr>
                        <a:t>0.130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6100"/>
                          </a:solidFill>
                          <a:effectLst/>
                          <a:latin typeface="Arial" panose="020B0604020202020204" pitchFamily="34" charset="0"/>
                        </a:rPr>
                        <a:t>0.001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GB" sz="1100" b="0" i="0" u="none" strike="noStrike" dirty="0">
                          <a:solidFill>
                            <a:srgbClr val="000000"/>
                          </a:solidFill>
                          <a:effectLst/>
                          <a:latin typeface="Arial" panose="020B0604020202020204" pitchFamily="34" charset="0"/>
                        </a:rPr>
                        <a:t>0.258</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0000"/>
                          </a:solidFill>
                          <a:effectLst/>
                          <a:latin typeface="Arial" panose="020B0604020202020204" pitchFamily="34" charset="0"/>
                        </a:rPr>
                        <a:t>0.631</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1694268"/>
                  </a:ext>
                </a:extLst>
              </a:tr>
              <a:tr h="182880">
                <a:tc>
                  <a:txBody>
                    <a:bodyPr/>
                    <a:lstStyle/>
                    <a:p>
                      <a:pPr algn="ctr" fontAlgn="b"/>
                      <a:r>
                        <a:rPr lang="en-GB" sz="1100" b="0" i="0" u="none" strike="noStrike">
                          <a:solidFill>
                            <a:srgbClr val="000000"/>
                          </a:solidFill>
                          <a:effectLst/>
                          <a:latin typeface="Arial" panose="020B0604020202020204" pitchFamily="34" charset="0"/>
                        </a:rPr>
                        <a:t>BOI</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GeneRatio</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2/65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7/65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5/65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6/65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50/65</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843268013"/>
                  </a:ext>
                </a:extLst>
              </a:tr>
              <a:tr h="182880">
                <a:tc>
                  <a:txBody>
                    <a:bodyPr/>
                    <a:lstStyle/>
                    <a:p>
                      <a:pPr algn="ctr" fontAlgn="b"/>
                      <a:r>
                        <a:rPr lang="en-GB"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qvalue</a:t>
                      </a:r>
                    </a:p>
                  </a:txBody>
                  <a:tcPr marL="7620" marR="7620" marT="762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6100"/>
                          </a:solidFill>
                          <a:effectLst/>
                          <a:latin typeface="Arial" panose="020B0604020202020204" pitchFamily="34" charset="0"/>
                        </a:rPr>
                        <a:t>0.032</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solidFill>
                      <a:srgbClr val="C6EFCE"/>
                    </a:solidFill>
                  </a:tcPr>
                </a:tc>
                <a:tc>
                  <a:txBody>
                    <a:bodyPr/>
                    <a:lstStyle/>
                    <a:p>
                      <a:pPr algn="ctr" fontAlgn="b"/>
                      <a:r>
                        <a:rPr lang="en-GB" sz="1100" b="0" i="0" u="none" strike="noStrike" dirty="0">
                          <a:solidFill>
                            <a:srgbClr val="000000"/>
                          </a:solidFill>
                          <a:effectLst/>
                          <a:latin typeface="Arial" panose="020B0604020202020204" pitchFamily="34" charset="0"/>
                        </a:rPr>
                        <a:t>0.220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0000"/>
                          </a:solidFill>
                          <a:effectLst/>
                          <a:latin typeface="Arial" panose="020B0604020202020204" pitchFamily="34" charset="0"/>
                        </a:rPr>
                        <a:t>0.190</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0000"/>
                          </a:solidFill>
                          <a:effectLst/>
                          <a:latin typeface="Arial" panose="020B0604020202020204" pitchFamily="34" charset="0"/>
                        </a:rPr>
                        <a:t>0.727</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0.727</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19357365"/>
                  </a:ext>
                </a:extLst>
              </a:tr>
              <a:tr h="182880">
                <a:tc>
                  <a:txBody>
                    <a:bodyPr/>
                    <a:lstStyle/>
                    <a:p>
                      <a:pPr algn="ctr" fontAlgn="b"/>
                      <a:r>
                        <a:rPr lang="en-GB" sz="1100" b="0" i="0" u="none" strike="noStrike">
                          <a:solidFill>
                            <a:srgbClr val="000000"/>
                          </a:solidFill>
                          <a:effectLst/>
                          <a:latin typeface="Arial" panose="020B0604020202020204" pitchFamily="34" charset="0"/>
                        </a:rPr>
                        <a:t>D1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GeneRatio</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0/209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8/209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5/209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21/209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180/209</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863731333"/>
                  </a:ext>
                </a:extLst>
              </a:tr>
              <a:tr h="182880">
                <a:tc>
                  <a:txBody>
                    <a:bodyPr/>
                    <a:lstStyle/>
                    <a:p>
                      <a:pPr algn="ctr" fontAlgn="b"/>
                      <a:r>
                        <a:rPr lang="en-GB"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qvalue</a:t>
                      </a:r>
                    </a:p>
                  </a:txBody>
                  <a:tcPr marL="7620" marR="7620" marT="762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NA</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0.775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0.775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0.775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6100"/>
                          </a:solidFill>
                          <a:effectLst/>
                          <a:latin typeface="Arial" panose="020B0604020202020204" pitchFamily="34" charset="0"/>
                        </a:rPr>
                        <a:t>0.026</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4129483774"/>
                  </a:ext>
                </a:extLst>
              </a:tr>
              <a:tr h="182880">
                <a:tc>
                  <a:txBody>
                    <a:bodyPr/>
                    <a:lstStyle/>
                    <a:p>
                      <a:pPr algn="ctr" fontAlgn="b"/>
                      <a:r>
                        <a:rPr lang="en-GB" sz="1100" b="0" i="0" u="none" strike="noStrike">
                          <a:solidFill>
                            <a:srgbClr val="000000"/>
                          </a:solidFill>
                          <a:effectLst/>
                          <a:latin typeface="Arial" panose="020B0604020202020204" pitchFamily="34" charset="0"/>
                        </a:rPr>
                        <a:t>D2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GeneRatio</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3/116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3/116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5/116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105/116</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219151251"/>
                  </a:ext>
                </a:extLst>
              </a:tr>
              <a:tr h="182880">
                <a:tc>
                  <a:txBody>
                    <a:bodyPr/>
                    <a:lstStyle/>
                    <a:p>
                      <a:pPr algn="ctr" fontAlgn="b"/>
                      <a:r>
                        <a:rPr lang="en-GB"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qvalue</a:t>
                      </a:r>
                    </a:p>
                  </a:txBody>
                  <a:tcPr marL="7620" marR="7620" marT="7620" marB="0" anchor="b">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NA</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0000"/>
                          </a:solidFill>
                          <a:effectLst/>
                          <a:latin typeface="Arial" panose="020B0604020202020204" pitchFamily="34" charset="0"/>
                        </a:rPr>
                        <a:t>0.789</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0.789</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0.789</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6100"/>
                          </a:solidFill>
                          <a:effectLst/>
                          <a:latin typeface="Arial" panose="020B0604020202020204" pitchFamily="34" charset="0"/>
                        </a:rPr>
                        <a:t>0.004</a:t>
                      </a:r>
                    </a:p>
                  </a:txBody>
                  <a:tcPr marL="7620" marR="7620" marT="7620" marB="0" anchor="b">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1063008882"/>
                  </a:ext>
                </a:extLst>
              </a:tr>
              <a:tr h="182880">
                <a:tc>
                  <a:txBody>
                    <a:bodyPr/>
                    <a:lstStyle/>
                    <a:p>
                      <a:pPr algn="ctr" fontAlgn="b"/>
                      <a:r>
                        <a:rPr lang="en-GB" sz="1100" b="0" i="0" u="none" strike="noStrike">
                          <a:solidFill>
                            <a:srgbClr val="000000"/>
                          </a:solidFill>
                          <a:effectLst/>
                          <a:latin typeface="Arial" panose="020B0604020202020204" pitchFamily="34" charset="0"/>
                        </a:rPr>
                        <a:t>D3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GeneRatio</a:t>
                      </a:r>
                    </a:p>
                  </a:txBody>
                  <a:tcPr marL="7620" marR="7620" marT="7620" marB="0" anchor="b">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2/110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5/110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5/110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GB" sz="1100" b="0" i="0" u="none" strike="noStrike">
                          <a:solidFill>
                            <a:srgbClr val="000000"/>
                          </a:solidFill>
                          <a:effectLst/>
                          <a:latin typeface="Arial" panose="020B0604020202020204" pitchFamily="34" charset="0"/>
                        </a:rPr>
                        <a:t>98/110</a:t>
                      </a:r>
                    </a:p>
                  </a:txBody>
                  <a:tcPr marL="7620" marR="7620" marT="762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070858798"/>
                  </a:ext>
                </a:extLst>
              </a:tr>
              <a:tr h="190500">
                <a:tc>
                  <a:txBody>
                    <a:bodyPr/>
                    <a:lstStyle/>
                    <a:p>
                      <a:pPr algn="ctr" fontAlgn="b"/>
                      <a:r>
                        <a:rPr lang="en-GB" sz="1100" b="0" i="0" u="none" strike="noStrike">
                          <a:solidFill>
                            <a:srgbClr val="000000"/>
                          </a:solidFill>
                          <a:effectLst/>
                          <a:latin typeface="Arial" panose="020B06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GB" sz="1100" b="0" i="0" u="none" strike="noStrike">
                          <a:solidFill>
                            <a:srgbClr val="000000"/>
                          </a:solidFill>
                          <a:effectLst/>
                          <a:latin typeface="Arial" panose="020B0604020202020204" pitchFamily="34" charset="0"/>
                        </a:rPr>
                        <a:t>qvalue</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NA</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0000"/>
                          </a:solidFill>
                          <a:effectLst/>
                          <a:latin typeface="Arial" panose="020B0604020202020204" pitchFamily="34" charset="0"/>
                        </a:rPr>
                        <a:t>0.789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0000"/>
                          </a:solidFill>
                          <a:effectLst/>
                          <a:latin typeface="Arial" panose="020B0604020202020204" pitchFamily="34" charset="0"/>
                        </a:rPr>
                        <a:t>0.608</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a:solidFill>
                            <a:srgbClr val="000000"/>
                          </a:solidFill>
                          <a:effectLst/>
                          <a:latin typeface="Arial" panose="020B0604020202020204" pitchFamily="34" charset="0"/>
                        </a:rPr>
                        <a:t>0.789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b"/>
                      <a:r>
                        <a:rPr lang="en-GB" sz="1100" b="0" i="0" u="none" strike="noStrike" dirty="0">
                          <a:solidFill>
                            <a:srgbClr val="006100"/>
                          </a:solidFill>
                          <a:effectLst/>
                          <a:latin typeface="Arial" panose="020B0604020202020204" pitchFamily="34" charset="0"/>
                        </a:rPr>
                        <a:t>0.018</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FCE"/>
                    </a:solidFill>
                  </a:tcPr>
                </a:tc>
                <a:extLst>
                  <a:ext uri="{0D108BD9-81ED-4DB2-BD59-A6C34878D82A}">
                    <a16:rowId xmlns:a16="http://schemas.microsoft.com/office/drawing/2014/main" val="1441033243"/>
                  </a:ext>
                </a:extLst>
              </a:tr>
            </a:tbl>
          </a:graphicData>
        </a:graphic>
      </p:graphicFrame>
      <p:sp>
        <p:nvSpPr>
          <p:cNvPr id="11" name="TextBox 10">
            <a:extLst>
              <a:ext uri="{FF2B5EF4-FFF2-40B4-BE49-F238E27FC236}">
                <a16:creationId xmlns:a16="http://schemas.microsoft.com/office/drawing/2014/main" id="{6A0F34CF-7184-4445-E4C7-A60A65A6F667}"/>
              </a:ext>
            </a:extLst>
          </p:cNvPr>
          <p:cNvSpPr txBox="1"/>
          <p:nvPr/>
        </p:nvSpPr>
        <p:spPr>
          <a:xfrm>
            <a:off x="0" y="2347494"/>
            <a:ext cx="6628495" cy="2308324"/>
          </a:xfrm>
          <a:prstGeom prst="rect">
            <a:avLst/>
          </a:prstGeom>
          <a:noFill/>
        </p:spPr>
        <p:txBody>
          <a:bodyPr wrap="square">
            <a:spAutoFit/>
          </a:bodyPr>
          <a:lstStyle/>
          <a:p>
            <a:r>
              <a:rPr lang="en-GB" dirty="0" err="1"/>
              <a:t>ToDo</a:t>
            </a:r>
            <a:r>
              <a:rPr lang="en-GB" dirty="0"/>
              <a:t> – this table in its extended version should go in as a supplementary table (e.g. including p values, adj. p values, and genes); </a:t>
            </a:r>
          </a:p>
          <a:p>
            <a:endParaRPr lang="en-GB" dirty="0"/>
          </a:p>
          <a:p>
            <a:r>
              <a:rPr lang="en-GB" dirty="0"/>
              <a:t>Turn into a figure (similar to </a:t>
            </a:r>
            <a:r>
              <a:rPr lang="en-GB" dirty="0" err="1"/>
              <a:t>dotplot</a:t>
            </a:r>
            <a:r>
              <a:rPr lang="en-GB" dirty="0"/>
              <a:t> but instead a bar plot, showing max number of genes (in background)  as colourless outline and number detected in as coloured portion + q value shown on top or something similar? </a:t>
            </a:r>
          </a:p>
        </p:txBody>
      </p:sp>
    </p:spTree>
    <p:extLst>
      <p:ext uri="{BB962C8B-B14F-4D97-AF65-F5344CB8AC3E}">
        <p14:creationId xmlns:p14="http://schemas.microsoft.com/office/powerpoint/2010/main" val="369355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FFE536-9062-F84E-D239-F3AD517FFB40}"/>
              </a:ext>
            </a:extLst>
          </p:cNvPr>
          <p:cNvSpPr txBox="1"/>
          <p:nvPr/>
        </p:nvSpPr>
        <p:spPr>
          <a:xfrm>
            <a:off x="89066" y="7922792"/>
            <a:ext cx="6831052" cy="1938992"/>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4. Custom Terms enrichment analyses bin of interest vs DECOY bins</a:t>
            </a:r>
          </a:p>
          <a:p>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Can find known, we’ve been conservative but it’s possible to find a signal; it’s not a massive confusing factor </a:t>
            </a:r>
          </a:p>
          <a:p>
            <a:r>
              <a:rPr lang="en-GB" sz="1200" b="1" dirty="0">
                <a:latin typeface="Arial" panose="020B0604020202020204" pitchFamily="34" charset="0"/>
                <a:cs typeface="Arial" panose="020B0604020202020204" pitchFamily="34" charset="0"/>
              </a:rPr>
              <a:t>Make sure to mention actual number of genes in text in the context of number of peptides and number of peptidoforms too. </a:t>
            </a:r>
          </a:p>
          <a:p>
            <a:endParaRPr lang="en-GB" sz="1200" b="1" dirty="0">
              <a:latin typeface="Arial" panose="020B0604020202020204" pitchFamily="34" charset="0"/>
              <a:cs typeface="Arial" panose="020B0604020202020204" pitchFamily="34" charset="0"/>
            </a:endParaRPr>
          </a:p>
          <a:p>
            <a:r>
              <a:rPr lang="en-GB" sz="1200" b="1" dirty="0">
                <a:latin typeface="Arial" panose="020B0604020202020204" pitchFamily="34" charset="0"/>
                <a:cs typeface="Arial" panose="020B0604020202020204" pitchFamily="34" charset="0"/>
              </a:rPr>
              <a:t>What about the other 4 known </a:t>
            </a:r>
            <a:r>
              <a:rPr lang="en-GB" sz="1200" b="1" dirty="0" err="1">
                <a:latin typeface="Arial" panose="020B0604020202020204" pitchFamily="34" charset="0"/>
                <a:cs typeface="Arial" panose="020B0604020202020204" pitchFamily="34" charset="0"/>
              </a:rPr>
              <a:t>sY</a:t>
            </a:r>
            <a:r>
              <a:rPr lang="en-GB" sz="1200" b="1" dirty="0">
                <a:latin typeface="Arial" panose="020B0604020202020204" pitchFamily="34" charset="0"/>
                <a:cs typeface="Arial" panose="020B0604020202020204" pitchFamily="34" charset="0"/>
              </a:rPr>
              <a:t> that we are detecting? How do their histograms look like?</a:t>
            </a:r>
          </a:p>
          <a:p>
            <a:r>
              <a:rPr lang="en-GB" sz="1200" b="1" dirty="0">
                <a:latin typeface="Arial" panose="020B0604020202020204" pitchFamily="34" charset="0"/>
                <a:cs typeface="Arial" panose="020B0604020202020204" pitchFamily="34" charset="0"/>
              </a:rPr>
              <a:t>Are they sulfated portions of the peptide at all? </a:t>
            </a:r>
          </a:p>
          <a:p>
            <a:endParaRPr lang="en-GB" sz="1200" b="1" dirty="0">
              <a:latin typeface="Arial" panose="020B0604020202020204" pitchFamily="34" charset="0"/>
              <a:cs typeface="Arial" panose="020B0604020202020204" pitchFamily="34" charset="0"/>
            </a:endParaRPr>
          </a:p>
        </p:txBody>
      </p:sp>
      <p:pic>
        <p:nvPicPr>
          <p:cNvPr id="19" name="Picture 18" descr="A graph with different colored bars&#10;&#10;Description automatically generated">
            <a:extLst>
              <a:ext uri="{FF2B5EF4-FFF2-40B4-BE49-F238E27FC236}">
                <a16:creationId xmlns:a16="http://schemas.microsoft.com/office/drawing/2014/main" id="{731F4DD9-D9D7-8282-2B2D-3431A4324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 y="5263849"/>
            <a:ext cx="3150000" cy="2520000"/>
          </a:xfrm>
          <a:prstGeom prst="rect">
            <a:avLst/>
          </a:prstGeom>
        </p:spPr>
      </p:pic>
      <p:pic>
        <p:nvPicPr>
          <p:cNvPr id="21" name="Picture 20" descr="A graph with different colored squares&#10;&#10;Description automatically generated">
            <a:extLst>
              <a:ext uri="{FF2B5EF4-FFF2-40B4-BE49-F238E27FC236}">
                <a16:creationId xmlns:a16="http://schemas.microsoft.com/office/drawing/2014/main" id="{51A9FE02-CC00-7737-1ED8-8CC1A278E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3" y="2604906"/>
            <a:ext cx="3150000" cy="2520000"/>
          </a:xfrm>
          <a:prstGeom prst="rect">
            <a:avLst/>
          </a:prstGeom>
        </p:spPr>
      </p:pic>
      <p:pic>
        <p:nvPicPr>
          <p:cNvPr id="23" name="Picture 22" descr="A graph with different colored bars&#10;&#10;Description automatically generated">
            <a:extLst>
              <a:ext uri="{FF2B5EF4-FFF2-40B4-BE49-F238E27FC236}">
                <a16:creationId xmlns:a16="http://schemas.microsoft.com/office/drawing/2014/main" id="{432AC299-DC2F-842B-2ADA-E330B55C0D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2346" y="-29673"/>
            <a:ext cx="3150000" cy="2520000"/>
          </a:xfrm>
          <a:prstGeom prst="rect">
            <a:avLst/>
          </a:prstGeom>
        </p:spPr>
      </p:pic>
      <p:pic>
        <p:nvPicPr>
          <p:cNvPr id="25" name="Picture 24" descr="A graph with a bar and a bar chart&#10;&#10;Description automatically generated with medium confidence">
            <a:extLst>
              <a:ext uri="{FF2B5EF4-FFF2-40B4-BE49-F238E27FC236}">
                <a16:creationId xmlns:a16="http://schemas.microsoft.com/office/drawing/2014/main" id="{60AA9E17-2934-038A-818A-CB188956A7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3" y="-29673"/>
            <a:ext cx="3150000" cy="2520000"/>
          </a:xfrm>
          <a:prstGeom prst="rect">
            <a:avLst/>
          </a:prstGeom>
        </p:spPr>
      </p:pic>
      <p:pic>
        <p:nvPicPr>
          <p:cNvPr id="27" name="Picture 26" descr="A graph with different colored squares&#10;&#10;Description automatically generated">
            <a:extLst>
              <a:ext uri="{FF2B5EF4-FFF2-40B4-BE49-F238E27FC236}">
                <a16:creationId xmlns:a16="http://schemas.microsoft.com/office/drawing/2014/main" id="{AE5F07A6-4578-BBD5-0966-CC2B88C246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2346" y="2604906"/>
            <a:ext cx="3150000" cy="2520000"/>
          </a:xfrm>
          <a:prstGeom prst="rect">
            <a:avLst/>
          </a:prstGeom>
        </p:spPr>
      </p:pic>
      <p:sp>
        <p:nvSpPr>
          <p:cNvPr id="28" name="TextBox 27">
            <a:extLst>
              <a:ext uri="{FF2B5EF4-FFF2-40B4-BE49-F238E27FC236}">
                <a16:creationId xmlns:a16="http://schemas.microsoft.com/office/drawing/2014/main" id="{40C8EAE2-3875-90FD-B272-8DAD254FA524}"/>
              </a:ext>
            </a:extLst>
          </p:cNvPr>
          <p:cNvSpPr txBox="1"/>
          <p:nvPr/>
        </p:nvSpPr>
        <p:spPr>
          <a:xfrm>
            <a:off x="3402346" y="2604906"/>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D</a:t>
            </a:r>
            <a:endParaRPr lang="en-GB" sz="1200" dirty="0"/>
          </a:p>
        </p:txBody>
      </p:sp>
      <p:sp>
        <p:nvSpPr>
          <p:cNvPr id="29" name="TextBox 28">
            <a:extLst>
              <a:ext uri="{FF2B5EF4-FFF2-40B4-BE49-F238E27FC236}">
                <a16:creationId xmlns:a16="http://schemas.microsoft.com/office/drawing/2014/main" id="{41573A08-35B2-3F37-3669-872A70768730}"/>
              </a:ext>
            </a:extLst>
          </p:cNvPr>
          <p:cNvSpPr txBox="1"/>
          <p:nvPr/>
        </p:nvSpPr>
        <p:spPr>
          <a:xfrm>
            <a:off x="3402346" y="-29673"/>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B</a:t>
            </a:r>
            <a:endParaRPr lang="en-GB" sz="1200" dirty="0"/>
          </a:p>
        </p:txBody>
      </p:sp>
      <p:sp>
        <p:nvSpPr>
          <p:cNvPr id="30" name="TextBox 29">
            <a:extLst>
              <a:ext uri="{FF2B5EF4-FFF2-40B4-BE49-F238E27FC236}">
                <a16:creationId xmlns:a16="http://schemas.microsoft.com/office/drawing/2014/main" id="{B8F6D667-C663-90D1-7F45-D1B7D5563080}"/>
              </a:ext>
            </a:extLst>
          </p:cNvPr>
          <p:cNvSpPr txBox="1"/>
          <p:nvPr/>
        </p:nvSpPr>
        <p:spPr>
          <a:xfrm>
            <a:off x="10853" y="-29673"/>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A</a:t>
            </a:r>
            <a:endParaRPr lang="en-GB" sz="1200" dirty="0"/>
          </a:p>
        </p:txBody>
      </p:sp>
      <p:sp>
        <p:nvSpPr>
          <p:cNvPr id="31" name="TextBox 30">
            <a:extLst>
              <a:ext uri="{FF2B5EF4-FFF2-40B4-BE49-F238E27FC236}">
                <a16:creationId xmlns:a16="http://schemas.microsoft.com/office/drawing/2014/main" id="{A877E437-0208-0E2F-B261-48BD40598948}"/>
              </a:ext>
            </a:extLst>
          </p:cNvPr>
          <p:cNvSpPr txBox="1"/>
          <p:nvPr/>
        </p:nvSpPr>
        <p:spPr>
          <a:xfrm>
            <a:off x="10853" y="2604906"/>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C</a:t>
            </a:r>
          </a:p>
        </p:txBody>
      </p:sp>
      <p:sp>
        <p:nvSpPr>
          <p:cNvPr id="32" name="TextBox 31">
            <a:extLst>
              <a:ext uri="{FF2B5EF4-FFF2-40B4-BE49-F238E27FC236}">
                <a16:creationId xmlns:a16="http://schemas.microsoft.com/office/drawing/2014/main" id="{15EE2008-ED5A-2B9A-154E-71B15B17581C}"/>
              </a:ext>
            </a:extLst>
          </p:cNvPr>
          <p:cNvSpPr txBox="1"/>
          <p:nvPr/>
        </p:nvSpPr>
        <p:spPr>
          <a:xfrm>
            <a:off x="10853" y="5263849"/>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E</a:t>
            </a:r>
          </a:p>
        </p:txBody>
      </p:sp>
    </p:spTree>
    <p:extLst>
      <p:ext uri="{BB962C8B-B14F-4D97-AF65-F5344CB8AC3E}">
        <p14:creationId xmlns:p14="http://schemas.microsoft.com/office/powerpoint/2010/main" val="394930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41298A-3E6B-8CF2-767D-C3D6FF698E8D}"/>
              </a:ext>
            </a:extLst>
          </p:cNvPr>
          <p:cNvSpPr txBox="1"/>
          <p:nvPr/>
        </p:nvSpPr>
        <p:spPr>
          <a:xfrm>
            <a:off x="17974" y="6401102"/>
            <a:ext cx="7604760" cy="276999"/>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2. Final figure – these data but coloured by instrument/dataset/sensitivity?  </a:t>
            </a:r>
          </a:p>
        </p:txBody>
      </p:sp>
      <p:pic>
        <p:nvPicPr>
          <p:cNvPr id="4" name="Picture 3">
            <a:extLst>
              <a:ext uri="{FF2B5EF4-FFF2-40B4-BE49-F238E27FC236}">
                <a16:creationId xmlns:a16="http://schemas.microsoft.com/office/drawing/2014/main" id="{3A57186A-C14E-B98B-2CEB-78E921084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74" y="770403"/>
            <a:ext cx="3420000" cy="2052000"/>
          </a:xfrm>
          <a:prstGeom prst="rect">
            <a:avLst/>
          </a:prstGeom>
        </p:spPr>
      </p:pic>
      <p:sp>
        <p:nvSpPr>
          <p:cNvPr id="6" name="TextBox 5">
            <a:extLst>
              <a:ext uri="{FF2B5EF4-FFF2-40B4-BE49-F238E27FC236}">
                <a16:creationId xmlns:a16="http://schemas.microsoft.com/office/drawing/2014/main" id="{659B5606-2ECD-C098-214D-D18163599D7B}"/>
              </a:ext>
            </a:extLst>
          </p:cNvPr>
          <p:cNvSpPr txBox="1"/>
          <p:nvPr/>
        </p:nvSpPr>
        <p:spPr>
          <a:xfrm>
            <a:off x="0" y="11335"/>
            <a:ext cx="3124200" cy="461665"/>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Ribosomal protein S6 kinase alpha-3; False positive peptidoform  example</a:t>
            </a:r>
          </a:p>
        </p:txBody>
      </p:sp>
      <p:pic>
        <p:nvPicPr>
          <p:cNvPr id="8" name="Picture 7">
            <a:extLst>
              <a:ext uri="{FF2B5EF4-FFF2-40B4-BE49-F238E27FC236}">
                <a16:creationId xmlns:a16="http://schemas.microsoft.com/office/drawing/2014/main" id="{06C60B4A-9040-D8B9-6774-855D7BE99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000" y="770403"/>
            <a:ext cx="3420000" cy="2052000"/>
          </a:xfrm>
          <a:prstGeom prst="rect">
            <a:avLst/>
          </a:prstGeom>
        </p:spPr>
      </p:pic>
      <p:sp>
        <p:nvSpPr>
          <p:cNvPr id="10" name="TextBox 9">
            <a:extLst>
              <a:ext uri="{FF2B5EF4-FFF2-40B4-BE49-F238E27FC236}">
                <a16:creationId xmlns:a16="http://schemas.microsoft.com/office/drawing/2014/main" id="{5401CDCC-F001-960E-CB74-D9F77BEB2C95}"/>
              </a:ext>
            </a:extLst>
          </p:cNvPr>
          <p:cNvSpPr txBox="1"/>
          <p:nvPr/>
        </p:nvSpPr>
        <p:spPr>
          <a:xfrm>
            <a:off x="3429000" y="11335"/>
            <a:ext cx="3402052" cy="461665"/>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Sulfotransferase 2A1,</a:t>
            </a:r>
          </a:p>
          <a:p>
            <a:r>
              <a:rPr lang="en-GB" sz="1200" dirty="0">
                <a:latin typeface="Arial" panose="020B0604020202020204" pitchFamily="34" charset="0"/>
                <a:cs typeface="Arial" panose="020B0604020202020204" pitchFamily="34" charset="0"/>
              </a:rPr>
              <a:t>Sulfated only example; 1 peptidoform</a:t>
            </a:r>
          </a:p>
        </p:txBody>
      </p:sp>
      <p:pic>
        <p:nvPicPr>
          <p:cNvPr id="12" name="Picture 11">
            <a:extLst>
              <a:ext uri="{FF2B5EF4-FFF2-40B4-BE49-F238E27FC236}">
                <a16:creationId xmlns:a16="http://schemas.microsoft.com/office/drawing/2014/main" id="{084D16C0-FBE1-11A8-49FA-F46CCF14F5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934941"/>
            <a:ext cx="3420000" cy="2052000"/>
          </a:xfrm>
          <a:prstGeom prst="rect">
            <a:avLst/>
          </a:prstGeom>
        </p:spPr>
      </p:pic>
      <p:sp>
        <p:nvSpPr>
          <p:cNvPr id="14" name="TextBox 13">
            <a:extLst>
              <a:ext uri="{FF2B5EF4-FFF2-40B4-BE49-F238E27FC236}">
                <a16:creationId xmlns:a16="http://schemas.microsoft.com/office/drawing/2014/main" id="{0FAA47B8-6F72-F8FF-55F8-755872F1857D}"/>
              </a:ext>
            </a:extLst>
          </p:cNvPr>
          <p:cNvSpPr txBox="1"/>
          <p:nvPr/>
        </p:nvSpPr>
        <p:spPr>
          <a:xfrm>
            <a:off x="0" y="4981571"/>
            <a:ext cx="3420000" cy="830997"/>
          </a:xfrm>
          <a:prstGeom prst="rect">
            <a:avLst/>
          </a:prstGeom>
          <a:noFill/>
        </p:spPr>
        <p:txBody>
          <a:bodyPr wrap="square">
            <a:spAutoFit/>
          </a:bodyPr>
          <a:lstStyle/>
          <a:p>
            <a:r>
              <a:rPr lang="en-GB" sz="1200" dirty="0">
                <a:latin typeface="Arial" panose="020B0604020202020204" pitchFamily="34" charset="0"/>
                <a:cs typeface="Arial" panose="020B0604020202020204" pitchFamily="34" charset="0"/>
              </a:rPr>
              <a:t>Vitronectin, known </a:t>
            </a:r>
            <a:r>
              <a:rPr lang="en-GB" sz="1200" dirty="0" err="1">
                <a:latin typeface="Arial" panose="020B0604020202020204" pitchFamily="34" charset="0"/>
                <a:cs typeface="Arial" panose="020B0604020202020204" pitchFamily="34" charset="0"/>
              </a:rPr>
              <a:t>sY</a:t>
            </a:r>
            <a:r>
              <a:rPr lang="en-GB" sz="1200" dirty="0">
                <a:latin typeface="Arial" panose="020B0604020202020204" pitchFamily="34" charset="0"/>
                <a:cs typeface="Arial" panose="020B0604020202020204" pitchFamily="34" charset="0"/>
              </a:rPr>
              <a:t> protein:</a:t>
            </a:r>
          </a:p>
          <a:p>
            <a:r>
              <a:rPr lang="en-GB" sz="1200" dirty="0">
                <a:latin typeface="Arial" panose="020B0604020202020204" pitchFamily="34" charset="0"/>
                <a:cs typeface="Arial" panose="020B0604020202020204" pitchFamily="34" charset="0"/>
              </a:rPr>
              <a:t>Doubly and singly sulfated peptide; total of 10 peptidoforms of Vitronectin found in BOI and bin -1; 2 peptides (and </a:t>
            </a:r>
            <a:r>
              <a:rPr lang="en-GB" sz="1200" dirty="0" err="1">
                <a:latin typeface="Arial" panose="020B0604020202020204" pitchFamily="34" charset="0"/>
                <a:cs typeface="Arial" panose="020B0604020202020204" pitchFamily="34" charset="0"/>
              </a:rPr>
              <a:t>incl</a:t>
            </a:r>
            <a:r>
              <a:rPr lang="en-GB" sz="1200" dirty="0">
                <a:latin typeface="Arial" panose="020B0604020202020204" pitchFamily="34" charset="0"/>
                <a:cs typeface="Arial" panose="020B0604020202020204" pitchFamily="34" charset="0"/>
              </a:rPr>
              <a:t> shortened versions of 1)</a:t>
            </a:r>
          </a:p>
        </p:txBody>
      </p:sp>
      <p:pic>
        <p:nvPicPr>
          <p:cNvPr id="16" name="Picture 15">
            <a:extLst>
              <a:ext uri="{FF2B5EF4-FFF2-40B4-BE49-F238E27FC236}">
                <a16:creationId xmlns:a16="http://schemas.microsoft.com/office/drawing/2014/main" id="{A52DFD56-64FC-F202-0F9F-A362730990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0000" y="2934941"/>
            <a:ext cx="3420000" cy="2052000"/>
          </a:xfrm>
          <a:prstGeom prst="rect">
            <a:avLst/>
          </a:prstGeom>
        </p:spPr>
      </p:pic>
      <p:sp>
        <p:nvSpPr>
          <p:cNvPr id="18" name="TextBox 17">
            <a:extLst>
              <a:ext uri="{FF2B5EF4-FFF2-40B4-BE49-F238E27FC236}">
                <a16:creationId xmlns:a16="http://schemas.microsoft.com/office/drawing/2014/main" id="{13DC6DAC-8F8E-F77A-08C5-646A2AC75D09}"/>
              </a:ext>
            </a:extLst>
          </p:cNvPr>
          <p:cNvSpPr txBox="1"/>
          <p:nvPr/>
        </p:nvSpPr>
        <p:spPr>
          <a:xfrm>
            <a:off x="3403249" y="4829352"/>
            <a:ext cx="3834384" cy="830997"/>
          </a:xfrm>
          <a:prstGeom prst="rect">
            <a:avLst/>
          </a:prstGeom>
          <a:noFill/>
        </p:spPr>
        <p:txBody>
          <a:bodyPr wrap="square">
            <a:spAutoFit/>
          </a:bodyPr>
          <a:lstStyle/>
          <a:p>
            <a:r>
              <a:rPr lang="en-GB" sz="1200" dirty="0" err="1">
                <a:latin typeface="Arial" panose="020B0604020202020204" pitchFamily="34" charset="0"/>
                <a:cs typeface="Arial" panose="020B0604020202020204" pitchFamily="34" charset="0"/>
              </a:rPr>
              <a:t>Osteopontin</a:t>
            </a:r>
            <a:r>
              <a:rPr lang="en-GB" sz="1200" dirty="0">
                <a:latin typeface="Arial" panose="020B0604020202020204" pitchFamily="34" charset="0"/>
                <a:cs typeface="Arial" panose="020B0604020202020204" pitchFamily="34" charset="0"/>
              </a:rPr>
              <a:t> – secreted;</a:t>
            </a:r>
          </a:p>
          <a:p>
            <a:r>
              <a:rPr lang="en-GB" sz="1200" dirty="0">
                <a:latin typeface="Arial" panose="020B0604020202020204" pitchFamily="34" charset="0"/>
                <a:cs typeface="Arial" panose="020B0604020202020204" pitchFamily="34" charset="0"/>
              </a:rPr>
              <a:t>Mostly sulfo, some </a:t>
            </a:r>
            <a:r>
              <a:rPr lang="en-GB" sz="1200" dirty="0" err="1">
                <a:latin typeface="Arial" panose="020B0604020202020204" pitchFamily="34" charset="0"/>
                <a:cs typeface="Arial" panose="020B0604020202020204" pitchFamily="34" charset="0"/>
              </a:rPr>
              <a:t>phospho</a:t>
            </a:r>
            <a:r>
              <a:rPr lang="en-GB" sz="1200" dirty="0">
                <a:latin typeface="Arial" panose="020B0604020202020204" pitchFamily="34" charset="0"/>
                <a:cs typeface="Arial" panose="020B0604020202020204" pitchFamily="34" charset="0"/>
              </a:rPr>
              <a:t> PSMs</a:t>
            </a:r>
          </a:p>
          <a:p>
            <a:endParaRPr lang="en-GB" sz="1200" dirty="0">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5 peptidoforms derived from 2 peptides</a:t>
            </a:r>
          </a:p>
        </p:txBody>
      </p:sp>
      <p:sp>
        <p:nvSpPr>
          <p:cNvPr id="21" name="TextBox 20">
            <a:extLst>
              <a:ext uri="{FF2B5EF4-FFF2-40B4-BE49-F238E27FC236}">
                <a16:creationId xmlns:a16="http://schemas.microsoft.com/office/drawing/2014/main" id="{55D2CE65-F8BB-6925-7834-9DC0F2D10FCD}"/>
              </a:ext>
            </a:extLst>
          </p:cNvPr>
          <p:cNvSpPr txBox="1"/>
          <p:nvPr/>
        </p:nvSpPr>
        <p:spPr>
          <a:xfrm>
            <a:off x="3402346" y="3083489"/>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D</a:t>
            </a:r>
            <a:endParaRPr lang="en-GB" sz="1200" dirty="0"/>
          </a:p>
        </p:txBody>
      </p:sp>
      <p:sp>
        <p:nvSpPr>
          <p:cNvPr id="22" name="TextBox 21">
            <a:extLst>
              <a:ext uri="{FF2B5EF4-FFF2-40B4-BE49-F238E27FC236}">
                <a16:creationId xmlns:a16="http://schemas.microsoft.com/office/drawing/2014/main" id="{A7DE3330-FDB7-A482-66FA-D1F9D71B02AF}"/>
              </a:ext>
            </a:extLst>
          </p:cNvPr>
          <p:cNvSpPr txBox="1"/>
          <p:nvPr/>
        </p:nvSpPr>
        <p:spPr>
          <a:xfrm>
            <a:off x="3402346" y="911066"/>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B</a:t>
            </a:r>
            <a:endParaRPr lang="en-GB" sz="1200" dirty="0"/>
          </a:p>
        </p:txBody>
      </p:sp>
      <p:sp>
        <p:nvSpPr>
          <p:cNvPr id="23" name="TextBox 22">
            <a:extLst>
              <a:ext uri="{FF2B5EF4-FFF2-40B4-BE49-F238E27FC236}">
                <a16:creationId xmlns:a16="http://schemas.microsoft.com/office/drawing/2014/main" id="{D9F3378F-180B-B922-D6A5-ECCD86D22C91}"/>
              </a:ext>
            </a:extLst>
          </p:cNvPr>
          <p:cNvSpPr txBox="1"/>
          <p:nvPr/>
        </p:nvSpPr>
        <p:spPr>
          <a:xfrm>
            <a:off x="10853" y="911066"/>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A</a:t>
            </a:r>
            <a:endParaRPr lang="en-GB" sz="1200" dirty="0"/>
          </a:p>
        </p:txBody>
      </p:sp>
      <p:sp>
        <p:nvSpPr>
          <p:cNvPr id="24" name="TextBox 23">
            <a:extLst>
              <a:ext uri="{FF2B5EF4-FFF2-40B4-BE49-F238E27FC236}">
                <a16:creationId xmlns:a16="http://schemas.microsoft.com/office/drawing/2014/main" id="{3D6D04C2-CF33-1AF3-0D3D-B6929EDE4CBC}"/>
              </a:ext>
            </a:extLst>
          </p:cNvPr>
          <p:cNvSpPr txBox="1"/>
          <p:nvPr/>
        </p:nvSpPr>
        <p:spPr>
          <a:xfrm>
            <a:off x="10853" y="3083489"/>
            <a:ext cx="752952" cy="276999"/>
          </a:xfrm>
          <a:prstGeom prst="rect">
            <a:avLst/>
          </a:prstGeom>
          <a:noFill/>
        </p:spPr>
        <p:txBody>
          <a:bodyPr wrap="square">
            <a:spAutoFit/>
          </a:bodyPr>
          <a:lstStyle/>
          <a:p>
            <a:r>
              <a:rPr lang="en-GB" sz="1200" b="1" dirty="0">
                <a:latin typeface="Arial" panose="020B0604020202020204" pitchFamily="34" charset="0"/>
                <a:cs typeface="Arial" panose="020B0604020202020204" pitchFamily="34" charset="0"/>
              </a:rPr>
              <a:t>C</a:t>
            </a:r>
          </a:p>
        </p:txBody>
      </p:sp>
    </p:spTree>
    <p:extLst>
      <p:ext uri="{BB962C8B-B14F-4D97-AF65-F5344CB8AC3E}">
        <p14:creationId xmlns:p14="http://schemas.microsoft.com/office/powerpoint/2010/main" val="363426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ue and red chart&#10;&#10;Description automatically generated">
            <a:extLst>
              <a:ext uri="{FF2B5EF4-FFF2-40B4-BE49-F238E27FC236}">
                <a16:creationId xmlns:a16="http://schemas.microsoft.com/office/drawing/2014/main" id="{2B90EAA4-E63C-A766-FBCE-63E808258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111785" y="-353974"/>
            <a:ext cx="3746215" cy="3746215"/>
          </a:xfrm>
          <a:prstGeom prst="rect">
            <a:avLst/>
          </a:prstGeom>
        </p:spPr>
      </p:pic>
      <p:sp>
        <p:nvSpPr>
          <p:cNvPr id="2" name="TextBox 1">
            <a:extLst>
              <a:ext uri="{FF2B5EF4-FFF2-40B4-BE49-F238E27FC236}">
                <a16:creationId xmlns:a16="http://schemas.microsoft.com/office/drawing/2014/main" id="{7C0C368A-45EF-18A9-3B0D-43B9041B7096}"/>
              </a:ext>
            </a:extLst>
          </p:cNvPr>
          <p:cNvSpPr txBox="1"/>
          <p:nvPr/>
        </p:nvSpPr>
        <p:spPr>
          <a:xfrm>
            <a:off x="146494" y="4953000"/>
            <a:ext cx="6831052" cy="461665"/>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 5. Instrument enrichment figures </a:t>
            </a:r>
          </a:p>
          <a:p>
            <a:endParaRPr lang="en-GB" sz="12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34FD5FF-0AA9-9787-6EB6-B4FBFCADEB15}"/>
              </a:ext>
            </a:extLst>
          </p:cNvPr>
          <p:cNvSpPr txBox="1"/>
          <p:nvPr/>
        </p:nvSpPr>
        <p:spPr>
          <a:xfrm>
            <a:off x="119546" y="5414665"/>
            <a:ext cx="6628495" cy="5632311"/>
          </a:xfrm>
          <a:prstGeom prst="rect">
            <a:avLst/>
          </a:prstGeom>
          <a:noFill/>
        </p:spPr>
        <p:txBody>
          <a:bodyPr wrap="square">
            <a:spAutoFit/>
          </a:bodyPr>
          <a:lstStyle/>
          <a:p>
            <a:r>
              <a:rPr lang="en-GB" dirty="0" err="1"/>
              <a:t>ToDo</a:t>
            </a:r>
            <a:r>
              <a:rPr lang="en-GB" dirty="0"/>
              <a:t> – for peptidoforms in bin of interest make the colour coded </a:t>
            </a:r>
            <a:r>
              <a:rPr lang="en-GB" dirty="0" err="1"/>
              <a:t>barplots</a:t>
            </a:r>
            <a:r>
              <a:rPr lang="en-GB" dirty="0"/>
              <a:t> (e.g. overlay the current histograms we have with colour-coded scatterplot of experiment or instrument contribution to it.)</a:t>
            </a:r>
          </a:p>
          <a:p>
            <a:endParaRPr lang="en-GB" dirty="0"/>
          </a:p>
          <a:p>
            <a:r>
              <a:rPr lang="en-GB" dirty="0"/>
              <a:t> figure out how to change label angles and add some additional plots that will be interesting: </a:t>
            </a:r>
          </a:p>
          <a:p>
            <a:endParaRPr lang="en-GB" dirty="0"/>
          </a:p>
          <a:p>
            <a:pPr marL="285750" indent="-285750">
              <a:buFontTx/>
              <a:buChar char="-"/>
            </a:pPr>
            <a:r>
              <a:rPr lang="en-GB" dirty="0"/>
              <a:t>From original metadata – reduce down to only metadata for experiment tags we have received and plot: </a:t>
            </a:r>
          </a:p>
          <a:p>
            <a:r>
              <a:rPr lang="en-GB" b="1" dirty="0" err="1"/>
              <a:t>Barplots</a:t>
            </a:r>
            <a:r>
              <a:rPr lang="en-GB" b="1" dirty="0"/>
              <a:t> : </a:t>
            </a:r>
          </a:p>
          <a:p>
            <a:r>
              <a:rPr lang="en-GB" b="1" dirty="0"/>
              <a:t># experimental tags/instrument</a:t>
            </a:r>
          </a:p>
          <a:p>
            <a:r>
              <a:rPr lang="en-GB" b="1" dirty="0"/>
              <a:t># datasets/instrument</a:t>
            </a:r>
          </a:p>
          <a:p>
            <a:r>
              <a:rPr lang="en-GB" b="1" dirty="0"/>
              <a:t># PSMs/instrument</a:t>
            </a:r>
          </a:p>
          <a:p>
            <a:endParaRPr lang="en-GB" b="1" dirty="0"/>
          </a:p>
          <a:p>
            <a:r>
              <a:rPr lang="en-GB" b="1" dirty="0" err="1"/>
              <a:t>Baloon</a:t>
            </a:r>
            <a:r>
              <a:rPr lang="en-GB" b="1" dirty="0"/>
              <a:t>/mosaic? </a:t>
            </a:r>
          </a:p>
          <a:p>
            <a:r>
              <a:rPr lang="en-GB" b="1" dirty="0"/>
              <a:t># number of tissue types / instrument? </a:t>
            </a:r>
            <a:r>
              <a:rPr lang="en-GB" dirty="0"/>
              <a:t> </a:t>
            </a:r>
          </a:p>
          <a:p>
            <a:endParaRPr lang="en-GB" dirty="0"/>
          </a:p>
          <a:p>
            <a:r>
              <a:rPr lang="en-GB" b="1" dirty="0"/>
              <a:t>Have done chi squared tests – do we want to include e.g. residual plots? </a:t>
            </a:r>
          </a:p>
          <a:p>
            <a:endParaRPr lang="en-GB" dirty="0"/>
          </a:p>
        </p:txBody>
      </p:sp>
      <p:pic>
        <p:nvPicPr>
          <p:cNvPr id="5" name="Picture 4" descr="A graph with blue dots&#10;&#10;Description automatically generated">
            <a:extLst>
              <a:ext uri="{FF2B5EF4-FFF2-40B4-BE49-F238E27FC236}">
                <a16:creationId xmlns:a16="http://schemas.microsoft.com/office/drawing/2014/main" id="{9D25AC9B-FD62-492A-62C1-9B1C9B761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546" y="0"/>
            <a:ext cx="3429000" cy="3429000"/>
          </a:xfrm>
          <a:prstGeom prst="rect">
            <a:avLst/>
          </a:prstGeom>
        </p:spPr>
      </p:pic>
      <p:sp>
        <p:nvSpPr>
          <p:cNvPr id="9" name="TextBox 8">
            <a:extLst>
              <a:ext uri="{FF2B5EF4-FFF2-40B4-BE49-F238E27FC236}">
                <a16:creationId xmlns:a16="http://schemas.microsoft.com/office/drawing/2014/main" id="{6AE743DE-52F3-4DC8-03B5-7C45AC4574C7}"/>
              </a:ext>
            </a:extLst>
          </p:cNvPr>
          <p:cNvSpPr txBox="1"/>
          <p:nvPr/>
        </p:nvSpPr>
        <p:spPr>
          <a:xfrm>
            <a:off x="341712" y="3637002"/>
            <a:ext cx="6287687" cy="646331"/>
          </a:xfrm>
          <a:prstGeom prst="rect">
            <a:avLst/>
          </a:prstGeom>
          <a:noFill/>
        </p:spPr>
        <p:txBody>
          <a:bodyPr wrap="square">
            <a:spAutoFit/>
          </a:bodyPr>
          <a:lstStyle/>
          <a:p>
            <a:r>
              <a:rPr lang="en-GB" b="1" dirty="0"/>
              <a:t>NB: Fusion Lumos seems to have some sort of bias to the + 0.01 hump? </a:t>
            </a:r>
          </a:p>
        </p:txBody>
      </p:sp>
    </p:spTree>
    <p:extLst>
      <p:ext uri="{BB962C8B-B14F-4D97-AF65-F5344CB8AC3E}">
        <p14:creationId xmlns:p14="http://schemas.microsoft.com/office/powerpoint/2010/main" val="200434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92695-8B66-B496-5C27-FCA903E13C7A}"/>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F46A930F-61A6-7ABA-F00B-AE1C10B59932}"/>
              </a:ext>
            </a:extLst>
          </p:cNvPr>
          <p:cNvSpPr>
            <a:spLocks noGrp="1"/>
          </p:cNvSpPr>
          <p:nvPr>
            <p:ph idx="1"/>
          </p:nvPr>
        </p:nvSpPr>
        <p:spPr>
          <a:xfrm>
            <a:off x="275545" y="2070957"/>
            <a:ext cx="5915025" cy="6285266"/>
          </a:xfrm>
        </p:spPr>
        <p:txBody>
          <a:bodyPr>
            <a:normAutofit fontScale="47500" lnSpcReduction="20000"/>
          </a:bodyPr>
          <a:lstStyle/>
          <a:p>
            <a:r>
              <a:rPr lang="en-GB" dirty="0"/>
              <a:t>Finish visualisations agreed here </a:t>
            </a:r>
          </a:p>
          <a:p>
            <a:r>
              <a:rPr lang="en-GB" dirty="0"/>
              <a:t>Further look into where our PSMs are coming from – any particular analysis/visualisation/corrections we could/should do</a:t>
            </a:r>
          </a:p>
          <a:p>
            <a:r>
              <a:rPr lang="en-GB" dirty="0"/>
              <a:t>Write-up Results</a:t>
            </a:r>
          </a:p>
          <a:p>
            <a:r>
              <a:rPr lang="en-GB" dirty="0"/>
              <a:t>Anything else? </a:t>
            </a:r>
          </a:p>
          <a:p>
            <a:pPr marL="0" indent="0">
              <a:buNone/>
            </a:pPr>
            <a:r>
              <a:rPr lang="en-GB" dirty="0"/>
              <a:t>List datasets rather than submitting to PRIDE?</a:t>
            </a:r>
          </a:p>
          <a:p>
            <a:pPr marL="0" indent="0">
              <a:buNone/>
            </a:pPr>
            <a:r>
              <a:rPr lang="en-GB" dirty="0"/>
              <a:t>List source PXDs, point to peptide atlas build. </a:t>
            </a:r>
          </a:p>
          <a:p>
            <a:pPr marL="0" indent="0">
              <a:buNone/>
            </a:pPr>
            <a:r>
              <a:rPr lang="en-GB" dirty="0"/>
              <a:t>Universal spectra identifier (google, then look at examples)  (add to our PSMs) – PSM ids from bins of interest for the BEST 3 PSMs </a:t>
            </a:r>
          </a:p>
          <a:p>
            <a:pPr marL="0" indent="0">
              <a:buNone/>
            </a:pPr>
            <a:endParaRPr lang="en-GB" dirty="0"/>
          </a:p>
          <a:p>
            <a:pPr marL="0" indent="0">
              <a:buNone/>
            </a:pPr>
            <a:r>
              <a:rPr lang="en-GB" dirty="0"/>
              <a:t>Row details – format these, get to Andy for help with peptidoform. </a:t>
            </a:r>
          </a:p>
          <a:p>
            <a:pPr marL="0" indent="0">
              <a:buNone/>
            </a:pPr>
            <a:r>
              <a:rPr lang="en-GB" dirty="0"/>
              <a:t>Qual </a:t>
            </a:r>
            <a:r>
              <a:rPr lang="en-GB" dirty="0" err="1"/>
              <a:t>prio</a:t>
            </a:r>
            <a:r>
              <a:rPr lang="en-GB" dirty="0"/>
              <a:t> as finishing results.</a:t>
            </a:r>
          </a:p>
          <a:p>
            <a:pPr marL="0" indent="0">
              <a:buNone/>
            </a:pPr>
            <a:r>
              <a:rPr lang="en-GB" dirty="0"/>
              <a:t>Promote this via the paper. </a:t>
            </a:r>
          </a:p>
          <a:p>
            <a:pPr marL="0" indent="0">
              <a:buNone/>
            </a:pPr>
            <a:endParaRPr lang="en-GB" dirty="0"/>
          </a:p>
          <a:p>
            <a:pPr marL="0" indent="0">
              <a:buNone/>
            </a:pPr>
            <a:r>
              <a:rPr lang="en-GB" dirty="0"/>
              <a:t>Hypothesis – confident ones there should be no ions that suggest </a:t>
            </a:r>
            <a:r>
              <a:rPr lang="en-GB" dirty="0" err="1"/>
              <a:t>phosphotyrosine</a:t>
            </a:r>
            <a:r>
              <a:rPr lang="en-GB" dirty="0"/>
              <a:t> (also no sulfo cause of neutral loss)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095929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7179</TotalTime>
  <Words>1510</Words>
  <Application>Microsoft Office PowerPoint</Application>
  <PresentationFormat>A4 Paper (210x297 mm)</PresentationFormat>
  <Paragraphs>286</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Tzvetkov, Jordan</dc:creator>
  <cp:lastModifiedBy>Tzvetkov, Jordan</cp:lastModifiedBy>
  <cp:revision>31</cp:revision>
  <dcterms:created xsi:type="dcterms:W3CDTF">2024-03-01T08:24:09Z</dcterms:created>
  <dcterms:modified xsi:type="dcterms:W3CDTF">2024-03-18T20:34:23Z</dcterms:modified>
</cp:coreProperties>
</file>