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73" r:id="rId13"/>
    <p:sldId id="274" r:id="rId14"/>
    <p:sldId id="275" r:id="rId15"/>
    <p:sldId id="265" r:id="rId16"/>
    <p:sldId id="266" r:id="rId17"/>
    <p:sldId id="276" r:id="rId18"/>
    <p:sldId id="267" r:id="rId19"/>
    <p:sldId id="268" r:id="rId20"/>
    <p:sldId id="269" r:id="rId21"/>
    <p:sldId id="270" r:id="rId22"/>
  </p:sldIdLst>
  <p:sldSz cx="12192000" cy="6858000"/>
  <p:notesSz cx="6858000" cy="9144000"/>
  <p:embeddedFontLst>
    <p:embeddedFont>
      <p:font typeface="Play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C1RLoTFaQ/aepPzK2ny3UTUlf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5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585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6469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558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4afe1439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e4afe1439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78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fam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rinst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PlantGenomicsLab/easel#what-is-ease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PlantGenomicsLab/ease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 sz="4100" b="0" i="0" u="none" strike="noStrike">
                <a:latin typeface="Arial"/>
                <a:ea typeface="Arial"/>
                <a:cs typeface="Arial"/>
                <a:sym typeface="Arial"/>
              </a:rPr>
              <a:t>Botany 24: SNPs, genes, genomes: using assembled genomes for answering evolutionary questions</a:t>
            </a:r>
            <a:br>
              <a:rPr lang="en-US" sz="4100" b="0" i="0" u="none" strike="noStrike">
                <a:latin typeface="Arial"/>
                <a:ea typeface="Arial"/>
                <a:cs typeface="Arial"/>
                <a:sym typeface="Arial"/>
              </a:rPr>
            </a:br>
            <a:br>
              <a:rPr lang="en-US" sz="4100" b="0" i="0" u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4100"/>
              <a:t>Genome Annotation</a:t>
            </a:r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Presented by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Haley Carter and Suzy Strickler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587" y="320040"/>
            <a:ext cx="4024274" cy="589978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4853987" y="4409267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1. Prepare genome - Mask repetitive regions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RepeatMasker</a:t>
            </a:r>
            <a:r>
              <a:rPr lang="en-US" dirty="0"/>
              <a:t> -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screens DNA sequences for interspersed repeats and low complexity sequences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outputs: detailed annotation of the repeats that are present, masked version of the query sequence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uses curated libraries: </a:t>
            </a:r>
            <a:r>
              <a:rPr lang="en-US" b="0" i="0" dirty="0">
                <a:effectLst/>
                <a:latin typeface="-webkit-standard"/>
                <a:hlinkClick r:id="rId3"/>
              </a:rPr>
              <a:t>Dfam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 (profile HMM library derived from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Repbase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 sequences), </a:t>
            </a:r>
            <a:r>
              <a:rPr lang="en-US" b="0" i="0" dirty="0">
                <a:effectLst/>
                <a:latin typeface="-webkit-standard"/>
                <a:hlinkClick r:id="rId4"/>
              </a:rPr>
              <a:t>Repbase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-webkit-standard"/>
              </a:rPr>
              <a:t>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service of the Genetic Information Research Institute)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-webkit-standard"/>
              </a:rPr>
              <a:t>RepeatModeler2 can be used to create library from your own genome draft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564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1. Prepare genome - Mask repetitive regions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EarlGrey</a:t>
            </a:r>
            <a:r>
              <a:rPr lang="en-US" dirty="0"/>
              <a:t> “</a:t>
            </a:r>
            <a:r>
              <a:rPr lang="en-US" b="0" i="0" u="none" strike="noStrike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Earl Grey is a full-automated transposable element (TE) annotation pipeline, leveraging the most widely-used tools and combining these with a consensus elongation process to better define </a:t>
            </a:r>
            <a:r>
              <a:rPr lang="en-US" b="0" i="1" u="none" strike="noStrike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de novo</a:t>
            </a:r>
            <a:r>
              <a:rPr lang="en-US" b="0" i="0" u="none" strike="noStrike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consensus sequences when annotating new genome assemblies.</a:t>
            </a:r>
            <a:r>
              <a:rPr lang="en-US" dirty="0"/>
              <a:t>”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3700" y="3695700"/>
            <a:ext cx="63246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400B3-EBE9-A512-D8A5-EF6B6E43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85" y="0"/>
            <a:ext cx="6910351" cy="6858000"/>
          </a:xfrm>
          <a:prstGeom prst="rect">
            <a:avLst/>
          </a:prstGeom>
        </p:spPr>
      </p:pic>
      <p:pic>
        <p:nvPicPr>
          <p:cNvPr id="6" name="Google Shape;140;p10">
            <a:extLst>
              <a:ext uri="{FF2B5EF4-FFF2-40B4-BE49-F238E27FC236}">
                <a16:creationId xmlns:a16="http://schemas.microsoft.com/office/drawing/2014/main" id="{6BE4D3E5-3299-7D01-8671-1AF30C0F74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5043"/>
            <a:ext cx="358637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54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400B3-EBE9-A512-D8A5-EF6B6E43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85" y="0"/>
            <a:ext cx="6910351" cy="6858000"/>
          </a:xfrm>
          <a:prstGeom prst="rect">
            <a:avLst/>
          </a:prstGeom>
        </p:spPr>
      </p:pic>
      <p:pic>
        <p:nvPicPr>
          <p:cNvPr id="6" name="Google Shape;140;p10">
            <a:extLst>
              <a:ext uri="{FF2B5EF4-FFF2-40B4-BE49-F238E27FC236}">
                <a16:creationId xmlns:a16="http://schemas.microsoft.com/office/drawing/2014/main" id="{6BE4D3E5-3299-7D01-8671-1AF30C0F74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5043"/>
            <a:ext cx="358637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9;p10">
            <a:extLst>
              <a:ext uri="{FF2B5EF4-FFF2-40B4-BE49-F238E27FC236}">
                <a16:creationId xmlns:a16="http://schemas.microsoft.com/office/drawing/2014/main" id="{6CE03D50-0869-6794-E70C-88F96D5196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2411895"/>
            <a:ext cx="2872409" cy="41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initial masking step against pre-curated library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model TEs from genome to add to library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mask those as well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generate annotations and soft masked genome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00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2. Prepare RNA data -</a:t>
            </a:r>
            <a:br>
              <a:rPr lang="en-US"/>
            </a:br>
            <a:r>
              <a:rPr lang="en-US"/>
              <a:t>	trim adaptors, map to genome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838200" y="2188029"/>
            <a:ext cx="10515600" cy="398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Just like we had to prepare our genome to be annotated, we also have to prepare our evidence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What provides good evidence of genes?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RNA-seq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Protein sequences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5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2. Prepare RNA data -</a:t>
            </a:r>
            <a:br>
              <a:rPr lang="en-US"/>
            </a:br>
            <a:r>
              <a:rPr lang="en-US"/>
              <a:t>	trim adaptors, map to genome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fastp</a:t>
            </a:r>
            <a:r>
              <a:rPr lang="en-US" dirty="0"/>
              <a:t> “</a:t>
            </a:r>
            <a:r>
              <a:rPr lang="en-US" b="0" i="0" u="none" strike="noStrike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tool designed to provide fast all-in-one preprocessing for </a:t>
            </a:r>
            <a:r>
              <a:rPr lang="en-US" b="0" i="0" u="none" strike="noStrike" dirty="0" err="1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FastQ</a:t>
            </a:r>
            <a:r>
              <a:rPr lang="en-US" b="0" i="0" u="none" strike="noStrike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files. This tool is developed in C++ with multithreading supported to afford high performance.</a:t>
            </a:r>
            <a:r>
              <a:rPr lang="en-US" dirty="0"/>
              <a:t>”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HISAT2 “</a:t>
            </a:r>
            <a:r>
              <a:rPr lang="en-US" i="0" u="none" strike="noStrike" dirty="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graph-based alignment of next generation sequencing reads to a population of genomes</a:t>
            </a:r>
            <a:r>
              <a:rPr lang="en-US" dirty="0"/>
              <a:t>”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But if you’re using EASEL, this is part of the pipeline!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3 + 4. Structural and functional annotation</a:t>
            </a:r>
            <a:endParaRPr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3182" y="1230085"/>
            <a:ext cx="8719133" cy="5468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3 + 4. Structural and functional annotation</a:t>
            </a:r>
            <a:endParaRPr/>
          </a:p>
        </p:txBody>
      </p:sp>
      <p:sp>
        <p:nvSpPr>
          <p:cNvPr id="2" name="Google Shape;146;p11">
            <a:extLst>
              <a:ext uri="{FF2B5EF4-FFF2-40B4-BE49-F238E27FC236}">
                <a16:creationId xmlns:a16="http://schemas.microsoft.com/office/drawing/2014/main" id="{E78C3F95-DD55-2199-449A-4DDF3648A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EASEL is written as a </a:t>
            </a:r>
            <a:r>
              <a:rPr lang="en-US" dirty="0" err="1"/>
              <a:t>nextflow</a:t>
            </a:r>
            <a:r>
              <a:rPr lang="en-US" dirty="0"/>
              <a:t> pipeline to run the entire annotation process instead of working step-by-step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includes pre-processing of RNA data, alignment to the genome, as well as structural and functional annotations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requires the install of </a:t>
            </a:r>
            <a:r>
              <a:rPr lang="en-US" dirty="0" err="1"/>
              <a:t>Nextflow</a:t>
            </a:r>
            <a:r>
              <a:rPr lang="en-US" dirty="0"/>
              <a:t> and Docker/Singularity as well as GNU utilities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uses AUGUSTUS to predict gene models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hlinkClick r:id="rId3"/>
              </a:rPr>
              <a:t>https://gitlab.com/PlantGenomicsLab/easel#what-is-easel</a:t>
            </a:r>
            <a:r>
              <a:rPr lang="en-US" dirty="0"/>
              <a:t>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19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Tools for structural annotation</a:t>
            </a:r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EDTA - the Extensive de novo TE Annotator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Protexcluder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RepeatModeler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Repeatmasker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Braker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Augustus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Snap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trike="sngStrike"/>
              <a:t>Maker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Apollo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BUSCO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Tools for functional annotation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BLAST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Diamond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InterProScan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Mercator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Databases: Swiss-prot, Trembl, nr, InterPro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4596234" y="2319434"/>
            <a:ext cx="6798541" cy="16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4000"/>
              <a:t>Goals of genome annotation... </a:t>
            </a:r>
            <a:br>
              <a:rPr lang="en-US" sz="4000"/>
            </a:br>
            <a:br>
              <a:rPr lang="en-US" sz="4000"/>
            </a:br>
            <a:r>
              <a:rPr lang="en-US" sz="4000"/>
              <a:t>what is in the genome you just 	assembled?</a:t>
            </a:r>
            <a:endParaRPr/>
          </a:p>
        </p:txBody>
      </p:sp>
      <p:pic>
        <p:nvPicPr>
          <p:cNvPr id="94" name="Google Shape;94;p2" descr="DNA render"/>
          <p:cNvPicPr preferRelativeResize="0"/>
          <p:nvPr/>
        </p:nvPicPr>
        <p:blipFill rotWithShape="1">
          <a:blip r:embed="rId3">
            <a:alphaModFix/>
          </a:blip>
          <a:srcRect l="43229" r="2235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Annotation pipeline 1: Braker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 Repeat masking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RNA and protein evidence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 RNA-seq cleanup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4. BRAKER3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5. Quality assessment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6. Training Augustus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Annotation pipeline 2: EASEL</a:t>
            </a:r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Efficient, Accurate, Scalable Eukaryotic modeLs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https://gitlab.com/PlantGenomicsLab/easel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7" name="Google Shape;17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3447" y="1366745"/>
            <a:ext cx="7772400" cy="502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4596234" y="276321"/>
            <a:ext cx="6798541" cy="16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/>
              <a:t>Goals of genome annotation</a:t>
            </a:r>
            <a:endParaRPr/>
          </a:p>
        </p:txBody>
      </p:sp>
      <p:pic>
        <p:nvPicPr>
          <p:cNvPr id="101" name="Google Shape;101;p3" descr="DNA render"/>
          <p:cNvPicPr preferRelativeResize="0"/>
          <p:nvPr/>
        </p:nvPicPr>
        <p:blipFill rotWithShape="1">
          <a:blip r:embed="rId3">
            <a:alphaModFix/>
          </a:blip>
          <a:srcRect l="43229" r="2235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4596235" y="2137687"/>
            <a:ext cx="6798539" cy="370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predict, categorize, and mask repetitive elements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determine gene structures as accurately as possible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 possible functions of predicted genes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associate GO terms, domains, etc for downstream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4596234" y="276321"/>
            <a:ext cx="6798541" cy="16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/>
              <a:t>Goals for this workshop</a:t>
            </a:r>
            <a:endParaRPr/>
          </a:p>
        </p:txBody>
      </p:sp>
      <p:pic>
        <p:nvPicPr>
          <p:cNvPr id="108" name="Google Shape;108;p4" descr="DNA render"/>
          <p:cNvPicPr preferRelativeResize="0"/>
          <p:nvPr/>
        </p:nvPicPr>
        <p:blipFill rotWithShape="1">
          <a:blip r:embed="rId3">
            <a:alphaModFix/>
          </a:blip>
          <a:srcRect l="43229" r="2235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4596235" y="2137687"/>
            <a:ext cx="6798539" cy="370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demonstrate and understand the steps involved in genome annotation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demonstrate the types of data and tools that can be used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give you some hands on practice with these tools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Genome annotation steps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0.   Is this genome worth annotating? Pre-annotation QC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Prepare genome - Mask repetitive regions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Prepare RNA data - Trim adaptors, map to genome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Structural annotation - create gene models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Functional annotation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Annotation QC</a:t>
            </a: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Start things running...</a:t>
            </a:r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earlGrey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    -g HiC/yahs/output_examples/yahs_pass6_scaffolds_final.fa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    -o ./earlGreyOutputs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    -s populusTrichocarpa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    -d yes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-t 60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4afe1439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Start things running...</a:t>
            </a:r>
            <a:endParaRPr/>
          </a:p>
        </p:txBody>
      </p:sp>
      <p:sp>
        <p:nvSpPr>
          <p:cNvPr id="127" name="Google Shape;127;g2e4afe1439d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nextflow run -hub gitlab PlantGenomicsLab/easel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-c /home/hsc945/nextflow.conf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--genome annotation/earlGreyOutputs/oenotheraHarringtonii_EarlGrey/oenotheraHarringtonii_summaryFiles/populusTrichocarpa.softmasked.fasta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--user_reads annotation/rna-seq/*{1,2}.fastq.gz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--busco_lineage embryophyta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--order Viridiplantae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--taxon null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--training_set plant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--outdir annotation/easel/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--with-report --with-trace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5F52B-620A-BB2C-38A2-07EC4DB6A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" r="-1" b="-1"/>
          <a:stretch/>
        </p:blipFill>
        <p:spPr bwMode="auto">
          <a:xfrm>
            <a:off x="0" y="2977510"/>
            <a:ext cx="7678111" cy="3880490"/>
          </a:xfrm>
          <a:prstGeom prst="rect">
            <a:avLst/>
          </a:prstGeom>
          <a:noFill/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0. Pre-annotation QC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1249018" y="15473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assembly quality (total length, N50, ...)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 err="1"/>
              <a:t>bbtools</a:t>
            </a:r>
            <a:r>
              <a:rPr lang="en-US" dirty="0"/>
              <a:t> </a:t>
            </a:r>
            <a:r>
              <a:rPr lang="en-US" dirty="0" err="1"/>
              <a:t>stats.sh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errors - correction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BUSCO metrics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3A5173-714E-45E0-EC4E-EF17B7AB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04" y="3429000"/>
            <a:ext cx="4399722" cy="329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1. Prepare genome - Mask repetitive regions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228945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Genomes contain repetitive non-coding regions that can throw off the generation of gene models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Transposable elements, long tandem repeats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Annotate these regions first, and then mask them from our gene annotation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annotate, compare against a repeat library, this can be custom built for your species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48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806</Words>
  <Application>Microsoft Macintosh PowerPoint</Application>
  <PresentationFormat>Widescreen</PresentationFormat>
  <Paragraphs>107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Play</vt:lpstr>
      <vt:lpstr>Arial</vt:lpstr>
      <vt:lpstr>-webkit-standard</vt:lpstr>
      <vt:lpstr>Office Theme</vt:lpstr>
      <vt:lpstr>Botany 24: SNPs, genes, genomes: using assembled genomes for answering evolutionary questions  Genome Annotation</vt:lpstr>
      <vt:lpstr>Goals of genome annotation...   what is in the genome you just  assembled?</vt:lpstr>
      <vt:lpstr>Goals of genome annotation</vt:lpstr>
      <vt:lpstr>Goals for this workshop</vt:lpstr>
      <vt:lpstr>Genome annotation steps</vt:lpstr>
      <vt:lpstr>Start things running...</vt:lpstr>
      <vt:lpstr>Start things running...</vt:lpstr>
      <vt:lpstr>0. Pre-annotation QC</vt:lpstr>
      <vt:lpstr>1. Prepare genome - Mask repetitive regions</vt:lpstr>
      <vt:lpstr>1. Prepare genome - Mask repetitive regions</vt:lpstr>
      <vt:lpstr>1. Prepare genome - Mask repetitive regions</vt:lpstr>
      <vt:lpstr>PowerPoint Presentation</vt:lpstr>
      <vt:lpstr>PowerPoint Presentation</vt:lpstr>
      <vt:lpstr>2. Prepare RNA data -  trim adaptors, map to genome</vt:lpstr>
      <vt:lpstr>2. Prepare RNA data -  trim adaptors, map to genome</vt:lpstr>
      <vt:lpstr>3 + 4. Structural and functional annotation</vt:lpstr>
      <vt:lpstr>3 + 4. Structural and functional annotation</vt:lpstr>
      <vt:lpstr>Tools for structural annotation</vt:lpstr>
      <vt:lpstr>Tools for functional annotation</vt:lpstr>
      <vt:lpstr>Annotation pipeline 1: Braker</vt:lpstr>
      <vt:lpstr>Annotation pipeline 2: EASEL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Haley Sharon Carter</dc:creator>
  <cp:lastModifiedBy>Haley Sharon Carter</cp:lastModifiedBy>
  <cp:revision>13</cp:revision>
  <dcterms:created xsi:type="dcterms:W3CDTF">2024-05-15T17:02:58Z</dcterms:created>
  <dcterms:modified xsi:type="dcterms:W3CDTF">2024-06-10T19:03:44Z</dcterms:modified>
</cp:coreProperties>
</file>