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13716000" cx="24384000"/>
  <p:notesSz cx="6858000" cy="9144000"/>
  <p:embeddedFontLst>
    <p:embeddedFont>
      <p:font typeface="Helvetica Neue"/>
      <p:regular r:id="rId44"/>
      <p:bold r:id="rId45"/>
      <p:italic r:id="rId46"/>
      <p:boldItalic r:id="rId47"/>
    </p:embeddedFont>
    <p:embeddedFont>
      <p:font typeface="Helvetica Neue Light"/>
      <p:regular r:id="rId48"/>
      <p:bold r:id="rId49"/>
      <p:italic r:id="rId50"/>
      <p:boldItalic r:id="rId51"/>
    </p:embeddedFont>
    <p:embeddedFont>
      <p:font typeface="Lemon"/>
      <p:regular r:id="rId52"/>
    </p:embeddedFont>
    <p:embeddedFont>
      <p:font typeface="Gill Sans"/>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5" roundtripDataSignature="AMtx7mg6pR2bcosN4wKne1vlFFMyVzXw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HelveticaNeue-regular.fntdata"/><Relationship Id="rId43" Type="http://schemas.openxmlformats.org/officeDocument/2006/relationships/slide" Target="slides/slide39.xml"/><Relationship Id="rId46" Type="http://schemas.openxmlformats.org/officeDocument/2006/relationships/font" Target="fonts/HelveticaNeue-italic.fntdata"/><Relationship Id="rId45"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HelveticaNeueLight-regular.fntdata"/><Relationship Id="rId47" Type="http://schemas.openxmlformats.org/officeDocument/2006/relationships/font" Target="fonts/HelveticaNeue-boldItalic.fntdata"/><Relationship Id="rId49" Type="http://schemas.openxmlformats.org/officeDocument/2006/relationships/font" Target="fonts/HelveticaNeueLigh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HelveticaNeueLight-boldItalic.fntdata"/><Relationship Id="rId50" Type="http://schemas.openxmlformats.org/officeDocument/2006/relationships/font" Target="fonts/HelveticaNeueLight-italic.fntdata"/><Relationship Id="rId53" Type="http://schemas.openxmlformats.org/officeDocument/2006/relationships/font" Target="fonts/GillSans-regular.fntdata"/><Relationship Id="rId52" Type="http://schemas.openxmlformats.org/officeDocument/2006/relationships/font" Target="fonts/Lemon-regular.fntdata"/><Relationship Id="rId11" Type="http://schemas.openxmlformats.org/officeDocument/2006/relationships/slide" Target="slides/slide7.xml"/><Relationship Id="rId55" Type="http://customschemas.google.com/relationships/presentationmetadata" Target="metadata"/><Relationship Id="rId10" Type="http://schemas.openxmlformats.org/officeDocument/2006/relationships/slide" Target="slides/slide6.xml"/><Relationship Id="rId54" Type="http://schemas.openxmlformats.org/officeDocument/2006/relationships/font" Target="fonts/GillSans-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200">
                <a:latin typeface="Calibri"/>
                <a:ea typeface="Calibri"/>
                <a:cs typeface="Calibri"/>
                <a:sym typeface="Calibri"/>
              </a:rPr>
              <a:t>-grep is a text filtering command, very very useful</a:t>
            </a:r>
            <a:endParaRPr/>
          </a:p>
          <a:p>
            <a:pPr indent="0" lvl="0" marL="0" rtl="0" algn="l">
              <a:lnSpc>
                <a:spcPct val="100000"/>
              </a:lnSpc>
              <a:spcBef>
                <a:spcPts val="0"/>
              </a:spcBef>
              <a:spcAft>
                <a:spcPts val="0"/>
              </a:spcAft>
              <a:buNone/>
            </a:pPr>
            <a:r>
              <a:rPr lang="en-US" sz="1200">
                <a:latin typeface="Calibri"/>
                <a:ea typeface="Calibri"/>
                <a:cs typeface="Calibri"/>
                <a:sym typeface="Calibri"/>
              </a:rPr>
              <a:t>Note that not all commands you will use have the same grammar as a basic UNIX command! Whenever in doubt, you can try saying command –help, the man command, or google to figure out a command’s specification.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200">
                <a:latin typeface="Calibri"/>
                <a:ea typeface="Calibri"/>
                <a:cs typeface="Calibri"/>
                <a:sym typeface="Calibri"/>
              </a:rPr>
              <a:t>UNIX commands tend to be short and easy to type, at the expense of seeming esoteric to a new user. You will get used to it.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200">
                <a:latin typeface="Calibri"/>
                <a:ea typeface="Calibri"/>
                <a:cs typeface="Calibri"/>
                <a:sym typeface="Calibri"/>
              </a:rPr>
              <a:t>Demonstrate this as you do 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200">
                <a:latin typeface="Calibri"/>
                <a:ea typeface="Calibri"/>
                <a:cs typeface="Calibri"/>
                <a:sym typeface="Calibri"/>
              </a:rPr>
              <a:t>The difference in human readable is in the way the numbers are formatted. The long format version makes a vertical table rather than just listing them out horizontally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Cd with no arguments is equivalent to saying cd /home/YourName</a:t>
            </a:r>
            <a:endParaRPr/>
          </a:p>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This means that cd ~   and     cd /home/YourName    and     cd     all do the same thing</a:t>
            </a:r>
            <a:endParaRPr/>
          </a:p>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You can chain the parent directory symbol, so you can say cd ../../..</a:t>
            </a:r>
            <a:endParaRPr/>
          </a:p>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The tab autocompletion is great, but it will stop if you have two files or directories with the same name. You can press tab again to see the choices. It will only completely fill in the name if it is unambiguous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200">
                <a:latin typeface="Calibri"/>
                <a:ea typeface="Calibri"/>
                <a:cs typeface="Calibri"/>
                <a:sym typeface="Calibri"/>
              </a:rPr>
              <a:t>Whenever you do not explicitly specify the full path starting from root, it will assume that you are starting your path in your current working directory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200">
                <a:latin typeface="Calibri"/>
                <a:ea typeface="Calibri"/>
                <a:cs typeface="Calibri"/>
                <a:sym typeface="Calibri"/>
              </a:rPr>
              <a:t>Note that ls on dirs. Will list all the contents of each dir matching the wildcard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Do file names in undercase because it gets real annoying real fast to be using the shift key. And UNIX is case sensitive</a:t>
            </a:r>
            <a:endParaRPr/>
          </a:p>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Just avoid ever using special characters. They make things headaches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3" name="Google Shape;503;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Note that this is part of the mlocate utility, and that you cannot use the locate command until you have made the file search database. If you build your own system, make sure to create the database before trying to search for files!</a:t>
            </a:r>
            <a:endParaRPr/>
          </a:p>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A similar tool is called ack, which allows you to search for strings within files in a file hierarchy. Very useful if you are trying to find the place in a bunch of files a particular piece of text occurs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1" name="Google Shape;521;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200">
                <a:latin typeface="Calibri"/>
                <a:ea typeface="Calibri"/>
                <a:cs typeface="Calibri"/>
                <a:sym typeface="Calibri"/>
              </a:rPr>
              <a:t>-r stands for “recursive” and needs to be specified for directories (even if they are empty)</a:t>
            </a:r>
            <a:endParaRPr/>
          </a:p>
          <a:p>
            <a:pPr indent="0" lvl="0" marL="0" rtl="0" algn="l">
              <a:lnSpc>
                <a:spcPct val="100000"/>
              </a:lnSpc>
              <a:spcBef>
                <a:spcPts val="0"/>
              </a:spcBef>
              <a:spcAft>
                <a:spcPts val="0"/>
              </a:spcAft>
              <a:buNone/>
            </a:pPr>
            <a:r>
              <a:rPr lang="en-US" sz="1200">
                <a:latin typeface="Calibri"/>
                <a:ea typeface="Calibri"/>
                <a:cs typeface="Calibri"/>
                <a:sym typeface="Calibri"/>
              </a:rPr>
              <a:t>Go to /home/bioinfo/desktop and delete unix_data folder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200">
                <a:latin typeface="Calibri"/>
                <a:ea typeface="Calibri"/>
                <a:cs typeface="Calibri"/>
                <a:sym typeface="Calibri"/>
              </a:rPr>
              <a:t>- Way Back in the day before GUIs existed, there was only the terminal. You would turn on a computer and all you would have is the command line. Way WAY back in the day before screens were even a thing, the command line was a typewriter and a roll of paper.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7" name="Google Shape;587;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200">
                <a:latin typeface="Calibri"/>
                <a:ea typeface="Calibri"/>
                <a:cs typeface="Calibri"/>
                <a:sym typeface="Calibri"/>
              </a:rPr>
              <a:t>Gzip and zip use different algorithms, which is why you see the two different file extensions and why you cannot use the two interchangeably. You will get an error message</a:t>
            </a:r>
            <a:endParaRPr/>
          </a:p>
          <a:p>
            <a:pPr indent="0" lvl="0" marL="0" rtl="0" algn="l">
              <a:lnSpc>
                <a:spcPct val="100000"/>
              </a:lnSpc>
              <a:spcBef>
                <a:spcPts val="0"/>
              </a:spcBef>
              <a:spcAft>
                <a:spcPts val="0"/>
              </a:spcAft>
              <a:buNone/>
            </a:pPr>
            <a:r>
              <a:t/>
            </a:r>
            <a:endParaRPr sz="1200">
              <a:latin typeface="Calibri"/>
              <a:ea typeface="Calibri"/>
              <a:cs typeface="Calibri"/>
              <a:sym typeface="Calibri"/>
            </a:endParaRPr>
          </a:p>
          <a:p>
            <a:pPr indent="0" lvl="0" marL="0" rtl="0" algn="l">
              <a:lnSpc>
                <a:spcPct val="100000"/>
              </a:lnSpc>
              <a:spcBef>
                <a:spcPts val="0"/>
              </a:spcBef>
              <a:spcAft>
                <a:spcPts val="0"/>
              </a:spcAft>
              <a:buNone/>
            </a:pPr>
            <a:r>
              <a:rPr lang="en-US" sz="1200">
                <a:latin typeface="Calibri"/>
                <a:ea typeface="Calibri"/>
                <a:cs typeface="Calibri"/>
                <a:sym typeface="Calibri"/>
              </a:rPr>
              <a:t>You will often see files like .tar.gz. The tar command allows multiple files to be bunched together into a single file, and the gzip command will compress it. Large batches of files are often distributed as a .tar.gz</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0" name="Google Shape;620;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200">
                <a:latin typeface="Calibri"/>
                <a:ea typeface="Calibri"/>
                <a:cs typeface="Calibri"/>
                <a:sym typeface="Calibri"/>
              </a:rPr>
              <a:t>If you ever get annoyed having to write the same ssh server name over and over again, you can make a config file in ~/.ssh that will let you make shortcuts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e611d4fa94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e611d4fa94_0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4" name="Google Shape;674;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200">
                <a:latin typeface="Calibri"/>
                <a:ea typeface="Calibri"/>
                <a:cs typeface="Calibri"/>
                <a:sym typeface="Calibri"/>
              </a:rPr>
              <a:t>The wget command is very useful for getting your hands on files that you need to download off github or other websites with GUIs. You can use your host machine to figure out what the URL is, and then in the server you can use wget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8" name="Google Shape;698;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200">
                <a:latin typeface="Calibri"/>
                <a:ea typeface="Calibri"/>
                <a:cs typeface="Calibri"/>
                <a:sym typeface="Calibri"/>
              </a:rPr>
              <a:t>A similar program with more colors is htop</a:t>
            </a:r>
            <a:endParaRPr/>
          </a:p>
          <a:p>
            <a:pPr indent="0" lvl="0" marL="0" rtl="0" algn="l">
              <a:lnSpc>
                <a:spcPct val="100000"/>
              </a:lnSpc>
              <a:spcBef>
                <a:spcPts val="0"/>
              </a:spcBef>
              <a:spcAft>
                <a:spcPts val="0"/>
              </a:spcAft>
              <a:buNone/>
            </a:pPr>
            <a:r>
              <a:rPr lang="en-US" sz="1200">
                <a:latin typeface="Calibri"/>
                <a:ea typeface="Calibri"/>
                <a:cs typeface="Calibri"/>
                <a:sym typeface="Calibri"/>
              </a:rPr>
              <a:t>The most important columns are the %CPU and %MEM columns. Beware that %CPU is in percent of a single core, not the whole available CPU power. So 100% means one whole cpu, 1000% means a process is using 10 CPUs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Command line interfaces allow much more flexibility in input and output than GUIs, which require a lot of pre-programming</a:t>
            </a:r>
            <a:endParaRPr/>
          </a:p>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For example, processing large data in a .csv file and funneling the info to another program for additional processing is very expensive if you try to do it in excel. The file might take a long time to open, and then it would still be slow to manipulate because of the way excel has to load data</a:t>
            </a:r>
            <a:endParaRPr/>
          </a:p>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Doing the same task from the command line allows you to move much much faster, and you don’t need to worry about special excel plugins</a:t>
            </a:r>
            <a:endParaRPr/>
          </a:p>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Programming GUIs takes WAY more effort than programming CLIs. The more pipelines you want to enable, the more work a GUI will take. </a:t>
            </a:r>
            <a:endParaRPr/>
          </a:p>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Graphical shells are computationally expensive on small machines and are a waste on large machines where there are no graphical apps even installed.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39cd37e4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39cd37e46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200">
                <a:latin typeface="Calibri"/>
                <a:ea typeface="Calibri"/>
                <a:cs typeface="Calibri"/>
                <a:sym typeface="Calibri"/>
              </a:rPr>
              <a:t>The file system is maintained by the computer, but there are multiple ways to view it. You can see it graphically like you are used to, or you can explore it with the command line. It is conceptually the same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200">
                <a:latin typeface="Calibri"/>
                <a:ea typeface="Calibri"/>
                <a:cs typeface="Calibri"/>
                <a:sym typeface="Calibri"/>
              </a:rPr>
              <a:t>All unix machines have a file system where the highest level is root, written as a single forward slash. </a:t>
            </a:r>
            <a:endParaRPr/>
          </a:p>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Show them cd /</a:t>
            </a:r>
            <a:endParaRPr/>
          </a:p>
          <a:p>
            <a:pPr indent="-171450" lvl="0" marL="171450" rtl="0" algn="l">
              <a:lnSpc>
                <a:spcPct val="100000"/>
              </a:lnSpc>
              <a:spcBef>
                <a:spcPts val="0"/>
              </a:spcBef>
              <a:spcAft>
                <a:spcPts val="0"/>
              </a:spcAft>
              <a:buSzPts val="1200"/>
              <a:buFont typeface="Calibri"/>
              <a:buChar char="-"/>
            </a:pPr>
            <a:r>
              <a:rPr lang="en-US" sz="1200">
                <a:latin typeface="Calibri"/>
                <a:ea typeface="Calibri"/>
                <a:cs typeface="Calibri"/>
                <a:sym typeface="Calibri"/>
              </a:rPr>
              <a:t>Your “home” directory, similar to C:/Users/YourName on Windows or /Users/YourName on Mac, is /home/YourName</a:t>
            </a:r>
            <a:endParaRPr/>
          </a:p>
          <a:p>
            <a:pPr indent="-95250" lvl="0" marL="171450" rtl="0" algn="l">
              <a:lnSpc>
                <a:spcPct val="100000"/>
              </a:lnSpc>
              <a:spcBef>
                <a:spcPts val="0"/>
              </a:spcBef>
              <a:spcAft>
                <a:spcPts val="0"/>
              </a:spcAft>
              <a:buSzPts val="1200"/>
              <a:buFont typeface="Calibri"/>
              <a:buNone/>
            </a:pPr>
            <a:r>
              <a:t/>
            </a:r>
            <a:endParaRPr sz="1200">
              <a:latin typeface="Calibri"/>
              <a:ea typeface="Calibri"/>
              <a:cs typeface="Calibri"/>
              <a:sym typeface="Calibri"/>
            </a:endParaRPr>
          </a:p>
          <a:p>
            <a:pPr indent="0" lvl="0" marL="0" rtl="0" algn="l">
              <a:lnSpc>
                <a:spcPct val="100000"/>
              </a:lnSpc>
              <a:spcBef>
                <a:spcPts val="0"/>
              </a:spcBef>
              <a:spcAft>
                <a:spcPts val="0"/>
              </a:spcAft>
              <a:buNone/>
            </a:pPr>
            <a:r>
              <a:rPr lang="en-US" sz="1200">
                <a:latin typeface="Calibri"/>
                <a:ea typeface="Calibri"/>
                <a:cs typeface="Calibri"/>
                <a:sym typeface="Calibri"/>
              </a:rPr>
              <a:t>The home directory is always abbreviated to a tilde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44"/>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44"/>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2" name="Google Shape;12;p44"/>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Live Video Small">
  <p:cSld name="Title, Bullets &amp; Live Video Small">
    <p:spTree>
      <p:nvGrpSpPr>
        <p:cNvPr id="46" name="Shape 46"/>
        <p:cNvGrpSpPr/>
        <p:nvPr/>
      </p:nvGrpSpPr>
      <p:grpSpPr>
        <a:xfrm>
          <a:off x="0" y="0"/>
          <a:ext cx="0" cy="0"/>
          <a:chOff x="0" y="0"/>
          <a:chExt cx="0" cy="0"/>
        </a:xfrm>
      </p:grpSpPr>
      <p:sp>
        <p:nvSpPr>
          <p:cNvPr id="47" name="Google Shape;47;p53"/>
          <p:cNvSpPr txBox="1"/>
          <p:nvPr>
            <p:ph type="title"/>
          </p:nvPr>
        </p:nvSpPr>
        <p:spPr>
          <a:xfrm>
            <a:off x="1689100" y="355600"/>
            <a:ext cx="21005800" cy="2286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8" name="Google Shape;48;p53"/>
          <p:cNvSpPr txBox="1"/>
          <p:nvPr>
            <p:ph idx="1" type="body"/>
          </p:nvPr>
        </p:nvSpPr>
        <p:spPr>
          <a:xfrm>
            <a:off x="1689100" y="3149600"/>
            <a:ext cx="10223500" cy="9296400"/>
          </a:xfrm>
          <a:prstGeom prst="rect">
            <a:avLst/>
          </a:prstGeom>
          <a:noFill/>
          <a:ln>
            <a:noFill/>
          </a:ln>
        </p:spPr>
        <p:txBody>
          <a:bodyPr anchorCtr="0" anchor="ctr" bIns="50800" lIns="50800" spcFirstLastPara="1" rIns="50800" wrap="square" tIns="50800">
            <a:normAutofit/>
          </a:bodyPr>
          <a:lstStyle>
            <a:lvl1pPr indent="-530225" lvl="0" marL="457200" algn="l">
              <a:lnSpc>
                <a:spcPct val="100000"/>
              </a:lnSpc>
              <a:spcBef>
                <a:spcPts val="4500"/>
              </a:spcBef>
              <a:spcAft>
                <a:spcPts val="0"/>
              </a:spcAft>
              <a:buClr>
                <a:srgbClr val="000000"/>
              </a:buClr>
              <a:buSzPts val="4750"/>
              <a:buFont typeface="Helvetica Neue"/>
              <a:buChar char="•"/>
              <a:defRPr sz="3800"/>
            </a:lvl1pPr>
            <a:lvl2pPr indent="-530225" lvl="1" marL="914400" algn="l">
              <a:lnSpc>
                <a:spcPct val="100000"/>
              </a:lnSpc>
              <a:spcBef>
                <a:spcPts val="4500"/>
              </a:spcBef>
              <a:spcAft>
                <a:spcPts val="0"/>
              </a:spcAft>
              <a:buClr>
                <a:srgbClr val="000000"/>
              </a:buClr>
              <a:buSzPts val="4750"/>
              <a:buFont typeface="Helvetica Neue"/>
              <a:buChar char="•"/>
              <a:defRPr sz="3800"/>
            </a:lvl2pPr>
            <a:lvl3pPr indent="-530225" lvl="2" marL="1371600" algn="l">
              <a:lnSpc>
                <a:spcPct val="100000"/>
              </a:lnSpc>
              <a:spcBef>
                <a:spcPts val="4500"/>
              </a:spcBef>
              <a:spcAft>
                <a:spcPts val="0"/>
              </a:spcAft>
              <a:buClr>
                <a:srgbClr val="000000"/>
              </a:buClr>
              <a:buSzPts val="4750"/>
              <a:buFont typeface="Helvetica Neue"/>
              <a:buChar char="•"/>
              <a:defRPr sz="3800"/>
            </a:lvl3pPr>
            <a:lvl4pPr indent="-530225" lvl="3" marL="1828800" algn="l">
              <a:lnSpc>
                <a:spcPct val="100000"/>
              </a:lnSpc>
              <a:spcBef>
                <a:spcPts val="4500"/>
              </a:spcBef>
              <a:spcAft>
                <a:spcPts val="0"/>
              </a:spcAft>
              <a:buClr>
                <a:srgbClr val="000000"/>
              </a:buClr>
              <a:buSzPts val="4750"/>
              <a:buFont typeface="Helvetica Neue"/>
              <a:buChar char="•"/>
              <a:defRPr sz="3800"/>
            </a:lvl4pPr>
            <a:lvl5pPr indent="-530225" lvl="4" marL="2286000" algn="l">
              <a:lnSpc>
                <a:spcPct val="100000"/>
              </a:lnSpc>
              <a:spcBef>
                <a:spcPts val="4500"/>
              </a:spcBef>
              <a:spcAft>
                <a:spcPts val="0"/>
              </a:spcAft>
              <a:buClr>
                <a:srgbClr val="000000"/>
              </a:buClr>
              <a:buSzPts val="4750"/>
              <a:buFont typeface="Helvetica Neue"/>
              <a:buChar char="•"/>
              <a:defRPr sz="3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49" name="Google Shape;49;p5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Live Video Large">
  <p:cSld name="Title, Bullets &amp; Live Video Large">
    <p:spTree>
      <p:nvGrpSpPr>
        <p:cNvPr id="50" name="Shape 50"/>
        <p:cNvGrpSpPr/>
        <p:nvPr/>
      </p:nvGrpSpPr>
      <p:grpSpPr>
        <a:xfrm>
          <a:off x="0" y="0"/>
          <a:ext cx="0" cy="0"/>
          <a:chOff x="0" y="0"/>
          <a:chExt cx="0" cy="0"/>
        </a:xfrm>
      </p:grpSpPr>
      <p:sp>
        <p:nvSpPr>
          <p:cNvPr id="51" name="Google Shape;51;p54"/>
          <p:cNvSpPr txBox="1"/>
          <p:nvPr>
            <p:ph type="title"/>
          </p:nvPr>
        </p:nvSpPr>
        <p:spPr>
          <a:xfrm>
            <a:off x="1689100" y="355600"/>
            <a:ext cx="21005800" cy="2286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2" name="Google Shape;52;p54"/>
          <p:cNvSpPr txBox="1"/>
          <p:nvPr>
            <p:ph idx="1" type="body"/>
          </p:nvPr>
        </p:nvSpPr>
        <p:spPr>
          <a:xfrm>
            <a:off x="1689100" y="3149600"/>
            <a:ext cx="10223500" cy="9296400"/>
          </a:xfrm>
          <a:prstGeom prst="rect">
            <a:avLst/>
          </a:prstGeom>
          <a:noFill/>
          <a:ln>
            <a:noFill/>
          </a:ln>
        </p:spPr>
        <p:txBody>
          <a:bodyPr anchorCtr="0" anchor="ctr" bIns="50800" lIns="50800" spcFirstLastPara="1" rIns="50800" wrap="square" tIns="50800">
            <a:normAutofit/>
          </a:bodyPr>
          <a:lstStyle>
            <a:lvl1pPr indent="-530225" lvl="0" marL="457200" algn="l">
              <a:lnSpc>
                <a:spcPct val="100000"/>
              </a:lnSpc>
              <a:spcBef>
                <a:spcPts val="4500"/>
              </a:spcBef>
              <a:spcAft>
                <a:spcPts val="0"/>
              </a:spcAft>
              <a:buClr>
                <a:srgbClr val="000000"/>
              </a:buClr>
              <a:buSzPts val="4750"/>
              <a:buFont typeface="Helvetica Neue"/>
              <a:buChar char="•"/>
              <a:defRPr sz="3800"/>
            </a:lvl1pPr>
            <a:lvl2pPr indent="-530225" lvl="1" marL="914400" algn="l">
              <a:lnSpc>
                <a:spcPct val="100000"/>
              </a:lnSpc>
              <a:spcBef>
                <a:spcPts val="4500"/>
              </a:spcBef>
              <a:spcAft>
                <a:spcPts val="0"/>
              </a:spcAft>
              <a:buClr>
                <a:srgbClr val="000000"/>
              </a:buClr>
              <a:buSzPts val="4750"/>
              <a:buFont typeface="Helvetica Neue"/>
              <a:buChar char="•"/>
              <a:defRPr sz="3800"/>
            </a:lvl2pPr>
            <a:lvl3pPr indent="-530225" lvl="2" marL="1371600" algn="l">
              <a:lnSpc>
                <a:spcPct val="100000"/>
              </a:lnSpc>
              <a:spcBef>
                <a:spcPts val="4500"/>
              </a:spcBef>
              <a:spcAft>
                <a:spcPts val="0"/>
              </a:spcAft>
              <a:buClr>
                <a:srgbClr val="000000"/>
              </a:buClr>
              <a:buSzPts val="4750"/>
              <a:buFont typeface="Helvetica Neue"/>
              <a:buChar char="•"/>
              <a:defRPr sz="3800"/>
            </a:lvl3pPr>
            <a:lvl4pPr indent="-530225" lvl="3" marL="1828800" algn="l">
              <a:lnSpc>
                <a:spcPct val="100000"/>
              </a:lnSpc>
              <a:spcBef>
                <a:spcPts val="4500"/>
              </a:spcBef>
              <a:spcAft>
                <a:spcPts val="0"/>
              </a:spcAft>
              <a:buClr>
                <a:srgbClr val="000000"/>
              </a:buClr>
              <a:buSzPts val="4750"/>
              <a:buFont typeface="Helvetica Neue"/>
              <a:buChar char="•"/>
              <a:defRPr sz="3800"/>
            </a:lvl4pPr>
            <a:lvl5pPr indent="-530225" lvl="4" marL="2286000" algn="l">
              <a:lnSpc>
                <a:spcPct val="100000"/>
              </a:lnSpc>
              <a:spcBef>
                <a:spcPts val="4500"/>
              </a:spcBef>
              <a:spcAft>
                <a:spcPts val="0"/>
              </a:spcAft>
              <a:buClr>
                <a:srgbClr val="000000"/>
              </a:buClr>
              <a:buSzPts val="4750"/>
              <a:buFont typeface="Helvetica Neue"/>
              <a:buChar char="•"/>
              <a:defRPr sz="3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3" name="Google Shape;53;p54"/>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54" name="Shape 54"/>
        <p:cNvGrpSpPr/>
        <p:nvPr/>
      </p:nvGrpSpPr>
      <p:grpSpPr>
        <a:xfrm>
          <a:off x="0" y="0"/>
          <a:ext cx="0" cy="0"/>
          <a:chOff x="0" y="0"/>
          <a:chExt cx="0" cy="0"/>
        </a:xfrm>
      </p:grpSpPr>
      <p:sp>
        <p:nvSpPr>
          <p:cNvPr id="55" name="Google Shape;55;p55"/>
          <p:cNvSpPr txBox="1"/>
          <p:nvPr>
            <p:ph idx="1" type="body"/>
          </p:nvPr>
        </p:nvSpPr>
        <p:spPr>
          <a:xfrm>
            <a:off x="1689100" y="1778000"/>
            <a:ext cx="21005800" cy="10160000"/>
          </a:xfrm>
          <a:prstGeom prst="rect">
            <a:avLst/>
          </a:prstGeom>
          <a:noFill/>
          <a:ln>
            <a:noFill/>
          </a:ln>
        </p:spPr>
        <p:txBody>
          <a:bodyPr anchorCtr="0" anchor="ctr" bIns="50800" lIns="50800" spcFirstLastPara="1" rIns="50800" wrap="square" tIns="50800">
            <a:norm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6" name="Google Shape;56;p55"/>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57" name="Shape 57"/>
        <p:cNvGrpSpPr/>
        <p:nvPr/>
      </p:nvGrpSpPr>
      <p:grpSpPr>
        <a:xfrm>
          <a:off x="0" y="0"/>
          <a:ext cx="0" cy="0"/>
          <a:chOff x="0" y="0"/>
          <a:chExt cx="0" cy="0"/>
        </a:xfrm>
      </p:grpSpPr>
      <p:sp>
        <p:nvSpPr>
          <p:cNvPr id="58" name="Google Shape;58;p56"/>
          <p:cNvSpPr/>
          <p:nvPr>
            <p:ph idx="2" type="pic"/>
          </p:nvPr>
        </p:nvSpPr>
        <p:spPr>
          <a:xfrm>
            <a:off x="15300325" y="7048500"/>
            <a:ext cx="8324850" cy="5549900"/>
          </a:xfrm>
          <a:prstGeom prst="rect">
            <a:avLst/>
          </a:prstGeom>
          <a:noFill/>
          <a:ln>
            <a:noFill/>
          </a:ln>
        </p:spPr>
      </p:sp>
      <p:sp>
        <p:nvSpPr>
          <p:cNvPr id="59" name="Google Shape;59;p56"/>
          <p:cNvSpPr/>
          <p:nvPr>
            <p:ph idx="3" type="pic"/>
          </p:nvPr>
        </p:nvSpPr>
        <p:spPr>
          <a:xfrm>
            <a:off x="15760700" y="863600"/>
            <a:ext cx="7404100" cy="7404100"/>
          </a:xfrm>
          <a:prstGeom prst="rect">
            <a:avLst/>
          </a:prstGeom>
          <a:noFill/>
          <a:ln>
            <a:noFill/>
          </a:ln>
        </p:spPr>
      </p:sp>
      <p:sp>
        <p:nvSpPr>
          <p:cNvPr id="60" name="Google Shape;60;p56"/>
          <p:cNvSpPr/>
          <p:nvPr>
            <p:ph idx="4" type="pic"/>
          </p:nvPr>
        </p:nvSpPr>
        <p:spPr>
          <a:xfrm>
            <a:off x="-990600" y="1130300"/>
            <a:ext cx="17202150" cy="11468100"/>
          </a:xfrm>
          <a:prstGeom prst="rect">
            <a:avLst/>
          </a:prstGeom>
          <a:noFill/>
          <a:ln>
            <a:noFill/>
          </a:ln>
        </p:spPr>
      </p:sp>
      <p:sp>
        <p:nvSpPr>
          <p:cNvPr id="61" name="Google Shape;61;p56"/>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62" name="Shape 62"/>
        <p:cNvGrpSpPr/>
        <p:nvPr/>
      </p:nvGrpSpPr>
      <p:grpSpPr>
        <a:xfrm>
          <a:off x="0" y="0"/>
          <a:ext cx="0" cy="0"/>
          <a:chOff x="0" y="0"/>
          <a:chExt cx="0" cy="0"/>
        </a:xfrm>
      </p:grpSpPr>
      <p:sp>
        <p:nvSpPr>
          <p:cNvPr id="63" name="Google Shape;63;p57"/>
          <p:cNvSpPr txBox="1"/>
          <p:nvPr>
            <p:ph idx="1" type="body"/>
          </p:nvPr>
        </p:nvSpPr>
        <p:spPr>
          <a:xfrm>
            <a:off x="2387600" y="8953500"/>
            <a:ext cx="19621500" cy="585521"/>
          </a:xfrm>
          <a:prstGeom prst="rect">
            <a:avLst/>
          </a:prstGeom>
          <a:noFill/>
          <a:ln>
            <a:noFill/>
          </a:ln>
        </p:spPr>
        <p:txBody>
          <a:bodyPr anchorCtr="0" anchor="t" bIns="50800" lIns="50800" spcFirstLastPara="1" rIns="50800" wrap="square" tIns="50800">
            <a:spAutoFit/>
          </a:bodyPr>
          <a:lstStyle>
            <a:lvl1pPr indent="-228600" lvl="0" marL="457200" algn="ctr">
              <a:lnSpc>
                <a:spcPct val="100000"/>
              </a:lnSpc>
              <a:spcBef>
                <a:spcPts val="0"/>
              </a:spcBef>
              <a:spcAft>
                <a:spcPts val="0"/>
              </a:spcAft>
              <a:buClr>
                <a:srgbClr val="000000"/>
              </a:buClr>
              <a:buSzPts val="3200"/>
              <a:buFont typeface="Helvetica Neue"/>
              <a:buNone/>
              <a:defRPr i="1" sz="3200"/>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4" name="Google Shape;64;p57"/>
          <p:cNvSpPr txBox="1"/>
          <p:nvPr>
            <p:ph idx="2" type="body"/>
          </p:nvPr>
        </p:nvSpPr>
        <p:spPr>
          <a:xfrm>
            <a:off x="2387600" y="6076950"/>
            <a:ext cx="19621500" cy="825500"/>
          </a:xfrm>
          <a:prstGeom prst="rect">
            <a:avLst/>
          </a:prstGeom>
          <a:noFill/>
          <a:ln>
            <a:noFill/>
          </a:ln>
        </p:spPr>
        <p:txBody>
          <a:bodyPr anchorCtr="0" anchor="ctr" bIns="50800" lIns="50800" spcFirstLastPara="1" rIns="50800" wrap="square" tIns="50800">
            <a:spAutoFit/>
          </a:bodyPr>
          <a:lstStyle>
            <a:lvl1pPr indent="-228600" lvl="0" marL="457200" algn="ctr">
              <a:lnSpc>
                <a:spcPct val="100000"/>
              </a:lnSpc>
              <a:spcBef>
                <a:spcPts val="0"/>
              </a:spcBef>
              <a:spcAft>
                <a:spcPts val="0"/>
              </a:spcAft>
              <a:buClr>
                <a:srgbClr val="000000"/>
              </a:buClr>
              <a:buSzPts val="4800"/>
              <a:buFont typeface="Helvetica Neue"/>
              <a:buNone/>
              <a:defRPr sz="4800">
                <a:latin typeface="Helvetica Neue"/>
                <a:ea typeface="Helvetica Neue"/>
                <a:cs typeface="Helvetica Neue"/>
                <a:sym typeface="Helvetica Neue"/>
              </a:defRPr>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5" name="Google Shape;65;p5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6" name="Shape 66"/>
        <p:cNvGrpSpPr/>
        <p:nvPr/>
      </p:nvGrpSpPr>
      <p:grpSpPr>
        <a:xfrm>
          <a:off x="0" y="0"/>
          <a:ext cx="0" cy="0"/>
          <a:chOff x="0" y="0"/>
          <a:chExt cx="0" cy="0"/>
        </a:xfrm>
      </p:grpSpPr>
      <p:sp>
        <p:nvSpPr>
          <p:cNvPr id="67" name="Google Shape;67;p58"/>
          <p:cNvSpPr/>
          <p:nvPr>
            <p:ph idx="2" type="pic"/>
          </p:nvPr>
        </p:nvSpPr>
        <p:spPr>
          <a:xfrm>
            <a:off x="-50800" y="-1270000"/>
            <a:ext cx="24485600" cy="16323734"/>
          </a:xfrm>
          <a:prstGeom prst="rect">
            <a:avLst/>
          </a:prstGeom>
          <a:noFill/>
          <a:ln>
            <a:noFill/>
          </a:ln>
        </p:spPr>
      </p:sp>
      <p:sp>
        <p:nvSpPr>
          <p:cNvPr id="68" name="Google Shape;68;p5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9" name="Shape 69"/>
        <p:cNvGrpSpPr/>
        <p:nvPr/>
      </p:nvGrpSpPr>
      <p:grpSpPr>
        <a:xfrm>
          <a:off x="0" y="0"/>
          <a:ext cx="0" cy="0"/>
          <a:chOff x="0" y="0"/>
          <a:chExt cx="0" cy="0"/>
        </a:xfrm>
      </p:grpSpPr>
      <p:sp>
        <p:nvSpPr>
          <p:cNvPr id="70" name="Google Shape;70;p5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3" name="Shape 13"/>
        <p:cNvGrpSpPr/>
        <p:nvPr/>
      </p:nvGrpSpPr>
      <p:grpSpPr>
        <a:xfrm>
          <a:off x="0" y="0"/>
          <a:ext cx="0" cy="0"/>
          <a:chOff x="0" y="0"/>
          <a:chExt cx="0" cy="0"/>
        </a:xfrm>
      </p:grpSpPr>
      <p:sp>
        <p:nvSpPr>
          <p:cNvPr id="14" name="Google Shape;14;p45"/>
          <p:cNvSpPr txBox="1"/>
          <p:nvPr>
            <p:ph type="title"/>
          </p:nvPr>
        </p:nvSpPr>
        <p:spPr>
          <a:xfrm>
            <a:off x="1689100" y="355600"/>
            <a:ext cx="21005800" cy="2286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5" name="Google Shape;15;p45"/>
          <p:cNvSpPr txBox="1"/>
          <p:nvPr>
            <p:ph idx="1" type="body"/>
          </p:nvPr>
        </p:nvSpPr>
        <p:spPr>
          <a:xfrm>
            <a:off x="1689100" y="3149600"/>
            <a:ext cx="21005800" cy="9296400"/>
          </a:xfrm>
          <a:prstGeom prst="rect">
            <a:avLst/>
          </a:prstGeom>
          <a:noFill/>
          <a:ln>
            <a:noFill/>
          </a:ln>
        </p:spPr>
        <p:txBody>
          <a:bodyPr anchorCtr="0" anchor="ctr" bIns="50800" lIns="50800" spcFirstLastPara="1" rIns="50800" wrap="square" tIns="50800">
            <a:norm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6" name="Google Shape;16;p45"/>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46"/>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lvl1pPr lvl="0" algn="ctr">
              <a:lnSpc>
                <a:spcPct val="90000"/>
              </a:lnSpc>
              <a:spcBef>
                <a:spcPts val="0"/>
              </a:spcBef>
              <a:spcAft>
                <a:spcPts val="0"/>
              </a:spcAft>
              <a:buClr>
                <a:srgbClr val="000000"/>
              </a:buClr>
              <a:buSzPts val="8800"/>
              <a:buFont typeface="Calibri"/>
              <a:buNone/>
              <a:defRPr sz="8800">
                <a:latin typeface="Calibri"/>
                <a:ea typeface="Calibri"/>
                <a:cs typeface="Calibri"/>
                <a:sym typeface="Calibri"/>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9" name="Google Shape;19;p46"/>
          <p:cNvSpPr txBox="1"/>
          <p:nvPr>
            <p:ph idx="1" type="body"/>
          </p:nvPr>
        </p:nvSpPr>
        <p:spPr>
          <a:xfrm>
            <a:off x="4305300" y="3651250"/>
            <a:ext cx="15773400" cy="8702676"/>
          </a:xfrm>
          <a:prstGeom prst="rect">
            <a:avLst/>
          </a:prstGeom>
          <a:noFill/>
          <a:ln>
            <a:noFill/>
          </a:ln>
        </p:spPr>
        <p:txBody>
          <a:bodyPr anchorCtr="0" anchor="t" bIns="91425" lIns="91425" spcFirstLastPara="1" rIns="91425" wrap="square" tIns="91425">
            <a:normAutofit/>
          </a:bodyPr>
          <a:lstStyle>
            <a:lvl1pPr indent="-584200" lvl="0" marL="457200" algn="l">
              <a:lnSpc>
                <a:spcPct val="90000"/>
              </a:lnSpc>
              <a:spcBef>
                <a:spcPts val="2000"/>
              </a:spcBef>
              <a:spcAft>
                <a:spcPts val="0"/>
              </a:spcAft>
              <a:buClr>
                <a:srgbClr val="000000"/>
              </a:buClr>
              <a:buSzPts val="5600"/>
              <a:buFont typeface="Arial"/>
              <a:buChar char="•"/>
              <a:defRPr sz="5600">
                <a:latin typeface="Calibri"/>
                <a:ea typeface="Calibri"/>
                <a:cs typeface="Calibri"/>
                <a:sym typeface="Calibri"/>
              </a:defRPr>
            </a:lvl1pPr>
            <a:lvl2pPr indent="-584200" lvl="1" marL="914400" algn="l">
              <a:lnSpc>
                <a:spcPct val="90000"/>
              </a:lnSpc>
              <a:spcBef>
                <a:spcPts val="2000"/>
              </a:spcBef>
              <a:spcAft>
                <a:spcPts val="0"/>
              </a:spcAft>
              <a:buClr>
                <a:srgbClr val="000000"/>
              </a:buClr>
              <a:buSzPts val="5600"/>
              <a:buFont typeface="Arial"/>
              <a:buChar char="•"/>
              <a:defRPr sz="5600">
                <a:latin typeface="Calibri"/>
                <a:ea typeface="Calibri"/>
                <a:cs typeface="Calibri"/>
                <a:sym typeface="Calibri"/>
              </a:defRPr>
            </a:lvl2pPr>
            <a:lvl3pPr indent="-584200" lvl="2" marL="1371600" algn="l">
              <a:lnSpc>
                <a:spcPct val="90000"/>
              </a:lnSpc>
              <a:spcBef>
                <a:spcPts val="2000"/>
              </a:spcBef>
              <a:spcAft>
                <a:spcPts val="0"/>
              </a:spcAft>
              <a:buClr>
                <a:srgbClr val="000000"/>
              </a:buClr>
              <a:buSzPts val="5600"/>
              <a:buFont typeface="Arial"/>
              <a:buChar char="•"/>
              <a:defRPr sz="5600">
                <a:latin typeface="Calibri"/>
                <a:ea typeface="Calibri"/>
                <a:cs typeface="Calibri"/>
                <a:sym typeface="Calibri"/>
              </a:defRPr>
            </a:lvl3pPr>
            <a:lvl4pPr indent="-584200" lvl="3" marL="1828800" algn="l">
              <a:lnSpc>
                <a:spcPct val="90000"/>
              </a:lnSpc>
              <a:spcBef>
                <a:spcPts val="2000"/>
              </a:spcBef>
              <a:spcAft>
                <a:spcPts val="0"/>
              </a:spcAft>
              <a:buClr>
                <a:srgbClr val="000000"/>
              </a:buClr>
              <a:buSzPts val="5600"/>
              <a:buFont typeface="Arial"/>
              <a:buChar char="•"/>
              <a:defRPr sz="5600">
                <a:latin typeface="Calibri"/>
                <a:ea typeface="Calibri"/>
                <a:cs typeface="Calibri"/>
                <a:sym typeface="Calibri"/>
              </a:defRPr>
            </a:lvl4pPr>
            <a:lvl5pPr indent="-584200" lvl="4" marL="2286000" algn="l">
              <a:lnSpc>
                <a:spcPct val="90000"/>
              </a:lnSpc>
              <a:spcBef>
                <a:spcPts val="2000"/>
              </a:spcBef>
              <a:spcAft>
                <a:spcPts val="0"/>
              </a:spcAft>
              <a:buClr>
                <a:srgbClr val="000000"/>
              </a:buClr>
              <a:buSzPts val="5600"/>
              <a:buFont typeface="Arial"/>
              <a:buChar char="•"/>
              <a:defRPr sz="5600">
                <a:latin typeface="Calibri"/>
                <a:ea typeface="Calibri"/>
                <a:cs typeface="Calibri"/>
                <a:sym typeface="Calibri"/>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20" name="Google Shape;20;p46"/>
          <p:cNvSpPr txBox="1"/>
          <p:nvPr>
            <p:ph idx="12" type="sldNum"/>
          </p:nvPr>
        </p:nvSpPr>
        <p:spPr>
          <a:xfrm>
            <a:off x="19574152" y="12835873"/>
            <a:ext cx="504548" cy="483910"/>
          </a:xfrm>
          <a:prstGeom prst="rect">
            <a:avLst/>
          </a:prstGeom>
          <a:noFill/>
          <a:ln>
            <a:noFill/>
          </a:ln>
        </p:spPr>
        <p:txBody>
          <a:bodyPr anchorCtr="0" anchor="ctr" bIns="91425" lIns="91425" spcFirstLastPara="1" rIns="91425" wrap="square" tIns="91425">
            <a:spAutoFit/>
          </a:bodyPr>
          <a:lstStyle>
            <a:lvl1pPr indent="0" lvl="0" marL="0" marR="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1" name="Shape 21"/>
        <p:cNvGrpSpPr/>
        <p:nvPr/>
      </p:nvGrpSpPr>
      <p:grpSpPr>
        <a:xfrm>
          <a:off x="0" y="0"/>
          <a:ext cx="0" cy="0"/>
          <a:chOff x="0" y="0"/>
          <a:chExt cx="0" cy="0"/>
        </a:xfrm>
      </p:grpSpPr>
      <p:sp>
        <p:nvSpPr>
          <p:cNvPr id="22" name="Google Shape;22;p47"/>
          <p:cNvSpPr txBox="1"/>
          <p:nvPr>
            <p:ph type="title"/>
          </p:nvPr>
        </p:nvSpPr>
        <p:spPr>
          <a:xfrm>
            <a:off x="4387453" y="357187"/>
            <a:ext cx="15609094" cy="3036095"/>
          </a:xfrm>
          <a:prstGeom prst="rect">
            <a:avLst/>
          </a:prstGeom>
          <a:noFill/>
          <a:ln>
            <a:noFill/>
          </a:ln>
        </p:spPr>
        <p:txBody>
          <a:bodyPr anchorCtr="0" anchor="ctr" bIns="71425" lIns="71425" spcFirstLastPara="1" rIns="71425" wrap="square" tIns="71425">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3" name="Google Shape;23;p47"/>
          <p:cNvSpPr txBox="1"/>
          <p:nvPr>
            <p:ph idx="1" type="body"/>
          </p:nvPr>
        </p:nvSpPr>
        <p:spPr>
          <a:xfrm>
            <a:off x="4387453" y="3643312"/>
            <a:ext cx="15609094" cy="8840392"/>
          </a:xfrm>
          <a:prstGeom prst="rect">
            <a:avLst/>
          </a:prstGeom>
          <a:noFill/>
          <a:ln>
            <a:noFill/>
          </a:ln>
        </p:spPr>
        <p:txBody>
          <a:bodyPr anchorCtr="0" anchor="ctr" bIns="71425" lIns="71425" spcFirstLastPara="1" rIns="71425" wrap="square" tIns="71425">
            <a:normAutofit/>
          </a:bodyPr>
          <a:lstStyle>
            <a:lvl1pPr indent="-633730" lvl="0" marL="457200" algn="l">
              <a:lnSpc>
                <a:spcPct val="100000"/>
              </a:lnSpc>
              <a:spcBef>
                <a:spcPts val="5900"/>
              </a:spcBef>
              <a:spcAft>
                <a:spcPts val="0"/>
              </a:spcAft>
              <a:buClr>
                <a:srgbClr val="000000"/>
              </a:buClr>
              <a:buSzPts val="6380"/>
              <a:buFont typeface="Helvetica Neue"/>
              <a:buChar char="•"/>
              <a:defRPr sz="4400"/>
            </a:lvl1pPr>
            <a:lvl2pPr indent="-633730" lvl="1" marL="914400" algn="l">
              <a:lnSpc>
                <a:spcPct val="100000"/>
              </a:lnSpc>
              <a:spcBef>
                <a:spcPts val="5900"/>
              </a:spcBef>
              <a:spcAft>
                <a:spcPts val="0"/>
              </a:spcAft>
              <a:buClr>
                <a:srgbClr val="000000"/>
              </a:buClr>
              <a:buSzPts val="6380"/>
              <a:buFont typeface="Helvetica Neue"/>
              <a:buChar char="•"/>
              <a:defRPr sz="4400"/>
            </a:lvl2pPr>
            <a:lvl3pPr indent="-633730" lvl="2" marL="1371600" algn="l">
              <a:lnSpc>
                <a:spcPct val="100000"/>
              </a:lnSpc>
              <a:spcBef>
                <a:spcPts val="5900"/>
              </a:spcBef>
              <a:spcAft>
                <a:spcPts val="0"/>
              </a:spcAft>
              <a:buClr>
                <a:srgbClr val="000000"/>
              </a:buClr>
              <a:buSzPts val="6380"/>
              <a:buFont typeface="Helvetica Neue"/>
              <a:buChar char="•"/>
              <a:defRPr sz="4400"/>
            </a:lvl3pPr>
            <a:lvl4pPr indent="-633730" lvl="3" marL="1828800" algn="l">
              <a:lnSpc>
                <a:spcPct val="100000"/>
              </a:lnSpc>
              <a:spcBef>
                <a:spcPts val="5900"/>
              </a:spcBef>
              <a:spcAft>
                <a:spcPts val="0"/>
              </a:spcAft>
              <a:buClr>
                <a:srgbClr val="000000"/>
              </a:buClr>
              <a:buSzPts val="6380"/>
              <a:buFont typeface="Helvetica Neue"/>
              <a:buChar char="•"/>
              <a:defRPr sz="4400"/>
            </a:lvl4pPr>
            <a:lvl5pPr indent="-633729" lvl="4" marL="2286000" algn="l">
              <a:lnSpc>
                <a:spcPct val="100000"/>
              </a:lnSpc>
              <a:spcBef>
                <a:spcPts val="5900"/>
              </a:spcBef>
              <a:spcAft>
                <a:spcPts val="0"/>
              </a:spcAft>
              <a:buClr>
                <a:srgbClr val="000000"/>
              </a:buClr>
              <a:buSzPts val="6380"/>
              <a:buFont typeface="Helvetica Neue"/>
              <a:buChar char="•"/>
              <a:defRPr sz="4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24" name="Google Shape;24;p47"/>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spAutoFit/>
          </a:bodyPr>
          <a:lstStyle>
            <a:lvl1pPr indent="0" lvl="0" marL="0" marR="0" algn="ctr">
              <a:lnSpc>
                <a:spcPct val="100000"/>
              </a:lnSpc>
              <a:spcBef>
                <a:spcPts val="0"/>
              </a:spcBef>
              <a:spcAft>
                <a:spcPts val="0"/>
              </a:spcAft>
              <a:buClr>
                <a:srgbClr val="000000"/>
              </a:buClr>
              <a:buSzPts val="2200"/>
              <a:buFont typeface="Helvetica Neue Light"/>
              <a:buNone/>
              <a:defRPr sz="2200"/>
            </a:lvl1pPr>
            <a:lvl2pPr indent="0" lvl="1" marL="0" marR="0" algn="ctr">
              <a:lnSpc>
                <a:spcPct val="100000"/>
              </a:lnSpc>
              <a:spcBef>
                <a:spcPts val="0"/>
              </a:spcBef>
              <a:spcAft>
                <a:spcPts val="0"/>
              </a:spcAft>
              <a:buClr>
                <a:srgbClr val="000000"/>
              </a:buClr>
              <a:buSzPts val="2200"/>
              <a:buFont typeface="Helvetica Neue Light"/>
              <a:buNone/>
              <a:defRPr sz="2200"/>
            </a:lvl2pPr>
            <a:lvl3pPr indent="0" lvl="2" marL="0" marR="0" algn="ctr">
              <a:lnSpc>
                <a:spcPct val="100000"/>
              </a:lnSpc>
              <a:spcBef>
                <a:spcPts val="0"/>
              </a:spcBef>
              <a:spcAft>
                <a:spcPts val="0"/>
              </a:spcAft>
              <a:buClr>
                <a:srgbClr val="000000"/>
              </a:buClr>
              <a:buSzPts val="2200"/>
              <a:buFont typeface="Helvetica Neue Light"/>
              <a:buNone/>
              <a:defRPr sz="2200"/>
            </a:lvl3pPr>
            <a:lvl4pPr indent="0" lvl="3" marL="0" marR="0" algn="ctr">
              <a:lnSpc>
                <a:spcPct val="100000"/>
              </a:lnSpc>
              <a:spcBef>
                <a:spcPts val="0"/>
              </a:spcBef>
              <a:spcAft>
                <a:spcPts val="0"/>
              </a:spcAft>
              <a:buClr>
                <a:srgbClr val="000000"/>
              </a:buClr>
              <a:buSzPts val="2200"/>
              <a:buFont typeface="Helvetica Neue Light"/>
              <a:buNone/>
              <a:defRPr sz="2200"/>
            </a:lvl4pPr>
            <a:lvl5pPr indent="0" lvl="4" marL="0" marR="0" algn="ctr">
              <a:lnSpc>
                <a:spcPct val="100000"/>
              </a:lnSpc>
              <a:spcBef>
                <a:spcPts val="0"/>
              </a:spcBef>
              <a:spcAft>
                <a:spcPts val="0"/>
              </a:spcAft>
              <a:buClr>
                <a:srgbClr val="000000"/>
              </a:buClr>
              <a:buSzPts val="2200"/>
              <a:buFont typeface="Helvetica Neue Light"/>
              <a:buNone/>
              <a:defRPr sz="2200"/>
            </a:lvl5pPr>
            <a:lvl6pPr indent="0" lvl="5" marL="0" marR="0" algn="ctr">
              <a:lnSpc>
                <a:spcPct val="100000"/>
              </a:lnSpc>
              <a:spcBef>
                <a:spcPts val="0"/>
              </a:spcBef>
              <a:spcAft>
                <a:spcPts val="0"/>
              </a:spcAft>
              <a:buClr>
                <a:srgbClr val="000000"/>
              </a:buClr>
              <a:buSzPts val="2200"/>
              <a:buFont typeface="Helvetica Neue Light"/>
              <a:buNone/>
              <a:defRPr sz="2200"/>
            </a:lvl6pPr>
            <a:lvl7pPr indent="0" lvl="6" marL="0" marR="0" algn="ctr">
              <a:lnSpc>
                <a:spcPct val="100000"/>
              </a:lnSpc>
              <a:spcBef>
                <a:spcPts val="0"/>
              </a:spcBef>
              <a:spcAft>
                <a:spcPts val="0"/>
              </a:spcAft>
              <a:buClr>
                <a:srgbClr val="000000"/>
              </a:buClr>
              <a:buSzPts val="2200"/>
              <a:buFont typeface="Helvetica Neue Light"/>
              <a:buNone/>
              <a:defRPr sz="2200"/>
            </a:lvl7pPr>
            <a:lvl8pPr indent="0" lvl="7" marL="0" marR="0" algn="ctr">
              <a:lnSpc>
                <a:spcPct val="100000"/>
              </a:lnSpc>
              <a:spcBef>
                <a:spcPts val="0"/>
              </a:spcBef>
              <a:spcAft>
                <a:spcPts val="0"/>
              </a:spcAft>
              <a:buClr>
                <a:srgbClr val="000000"/>
              </a:buClr>
              <a:buSzPts val="2200"/>
              <a:buFont typeface="Helvetica Neue Light"/>
              <a:buNone/>
              <a:defRPr sz="2200"/>
            </a:lvl8pPr>
            <a:lvl9pPr indent="0" lvl="8" marL="0" marR="0" algn="ctr">
              <a:lnSpc>
                <a:spcPct val="100000"/>
              </a:lnSpc>
              <a:spcBef>
                <a:spcPts val="0"/>
              </a:spcBef>
              <a:spcAft>
                <a:spcPts val="0"/>
              </a:spcAft>
              <a:buClr>
                <a:srgbClr val="000000"/>
              </a:buClr>
              <a:buSzPts val="2200"/>
              <a:buFont typeface="Helvetica Neue Light"/>
              <a:buNone/>
              <a:defRPr sz="2200"/>
            </a:lvl9pPr>
          </a:lstStyle>
          <a:p>
            <a:pPr indent="0" lvl="0" marL="0" rtl="0" algn="ctr">
              <a:spcBef>
                <a:spcPts val="0"/>
              </a:spcBef>
              <a:spcAft>
                <a:spcPts val="0"/>
              </a:spcAft>
              <a:buNone/>
            </a:pPr>
            <a:fld id="{00000000-1234-1234-1234-123412341234}" type="slidenum">
              <a:rPr lang="en-US"/>
              <a:t>‹#›</a:t>
            </a:fld>
            <a:endParaRPr sz="2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25" name="Shape 25"/>
        <p:cNvGrpSpPr/>
        <p:nvPr/>
      </p:nvGrpSpPr>
      <p:grpSpPr>
        <a:xfrm>
          <a:off x="0" y="0"/>
          <a:ext cx="0" cy="0"/>
          <a:chOff x="0" y="0"/>
          <a:chExt cx="0" cy="0"/>
        </a:xfrm>
      </p:grpSpPr>
      <p:sp>
        <p:nvSpPr>
          <p:cNvPr id="26" name="Google Shape;26;p48"/>
          <p:cNvSpPr/>
          <p:nvPr>
            <p:ph idx="2" type="pic"/>
          </p:nvPr>
        </p:nvSpPr>
        <p:spPr>
          <a:xfrm>
            <a:off x="3125968" y="-393700"/>
            <a:ext cx="18135601" cy="12090400"/>
          </a:xfrm>
          <a:prstGeom prst="rect">
            <a:avLst/>
          </a:prstGeom>
          <a:noFill/>
          <a:ln>
            <a:noFill/>
          </a:ln>
        </p:spPr>
      </p:sp>
      <p:sp>
        <p:nvSpPr>
          <p:cNvPr id="27" name="Google Shape;27;p48"/>
          <p:cNvSpPr txBox="1"/>
          <p:nvPr>
            <p:ph type="title"/>
          </p:nvPr>
        </p:nvSpPr>
        <p:spPr>
          <a:xfrm>
            <a:off x="635000" y="9512300"/>
            <a:ext cx="23114000" cy="20066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8" name="Google Shape;28;p48"/>
          <p:cNvSpPr txBox="1"/>
          <p:nvPr>
            <p:ph idx="1" type="body"/>
          </p:nvPr>
        </p:nvSpPr>
        <p:spPr>
          <a:xfrm>
            <a:off x="635000" y="11442700"/>
            <a:ext cx="23114000" cy="15875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29" name="Google Shape;29;p4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30" name="Shape 30"/>
        <p:cNvGrpSpPr/>
        <p:nvPr/>
      </p:nvGrpSpPr>
      <p:grpSpPr>
        <a:xfrm>
          <a:off x="0" y="0"/>
          <a:ext cx="0" cy="0"/>
          <a:chOff x="0" y="0"/>
          <a:chExt cx="0" cy="0"/>
        </a:xfrm>
      </p:grpSpPr>
      <p:sp>
        <p:nvSpPr>
          <p:cNvPr id="31" name="Google Shape;31;p49"/>
          <p:cNvSpPr txBox="1"/>
          <p:nvPr>
            <p:ph type="title"/>
          </p:nvPr>
        </p:nvSpPr>
        <p:spPr>
          <a:xfrm>
            <a:off x="1778000" y="4533900"/>
            <a:ext cx="20828000" cy="46482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2" name="Google Shape;32;p4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33" name="Shape 33"/>
        <p:cNvGrpSpPr/>
        <p:nvPr/>
      </p:nvGrpSpPr>
      <p:grpSpPr>
        <a:xfrm>
          <a:off x="0" y="0"/>
          <a:ext cx="0" cy="0"/>
          <a:chOff x="0" y="0"/>
          <a:chExt cx="0" cy="0"/>
        </a:xfrm>
      </p:grpSpPr>
      <p:sp>
        <p:nvSpPr>
          <p:cNvPr id="34" name="Google Shape;34;p50"/>
          <p:cNvSpPr/>
          <p:nvPr>
            <p:ph idx="2" type="pic"/>
          </p:nvPr>
        </p:nvSpPr>
        <p:spPr>
          <a:xfrm>
            <a:off x="12827000" y="952500"/>
            <a:ext cx="11468100" cy="11468100"/>
          </a:xfrm>
          <a:prstGeom prst="rect">
            <a:avLst/>
          </a:prstGeom>
          <a:noFill/>
          <a:ln>
            <a:noFill/>
          </a:ln>
        </p:spPr>
      </p:sp>
      <p:sp>
        <p:nvSpPr>
          <p:cNvPr id="35" name="Google Shape;35;p50"/>
          <p:cNvSpPr txBox="1"/>
          <p:nvPr>
            <p:ph type="title"/>
          </p:nvPr>
        </p:nvSpPr>
        <p:spPr>
          <a:xfrm>
            <a:off x="1651000" y="952500"/>
            <a:ext cx="10223500" cy="5549900"/>
          </a:xfrm>
          <a:prstGeom prst="rect">
            <a:avLst/>
          </a:prstGeom>
          <a:noFill/>
          <a:ln>
            <a:noFill/>
          </a:ln>
        </p:spPr>
        <p:txBody>
          <a:bodyPr anchorCtr="0" anchor="b" bIns="50800" lIns="50800" spcFirstLastPara="1" rIns="50800" wrap="square" tIns="50800">
            <a:normAutofit/>
          </a:bodyPr>
          <a:lstStyle>
            <a:lvl1pPr lvl="0" algn="ctr">
              <a:lnSpc>
                <a:spcPct val="100000"/>
              </a:lnSpc>
              <a:spcBef>
                <a:spcPts val="0"/>
              </a:spcBef>
              <a:spcAft>
                <a:spcPts val="0"/>
              </a:spcAft>
              <a:buClr>
                <a:srgbClr val="000000"/>
              </a:buClr>
              <a:buSzPts val="8400"/>
              <a:buFont typeface="Helvetica Neue"/>
              <a:buNone/>
              <a:defRPr sz="8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6" name="Google Shape;36;p50"/>
          <p:cNvSpPr txBox="1"/>
          <p:nvPr>
            <p:ph idx="1" type="body"/>
          </p:nvPr>
        </p:nvSpPr>
        <p:spPr>
          <a:xfrm>
            <a:off x="1651000" y="6527800"/>
            <a:ext cx="10223500" cy="5727700"/>
          </a:xfrm>
          <a:prstGeom prst="rect">
            <a:avLst/>
          </a:prstGeom>
          <a:noFill/>
          <a:ln>
            <a:noFill/>
          </a:ln>
        </p:spPr>
        <p:txBody>
          <a:bodyPr anchorCtr="0" anchor="t" bIns="50800" lIns="50800" spcFirstLastPara="1" rIns="50800" wrap="square" tIns="50800">
            <a:norm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37" name="Google Shape;37;p50"/>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38" name="Shape 38"/>
        <p:cNvGrpSpPr/>
        <p:nvPr/>
      </p:nvGrpSpPr>
      <p:grpSpPr>
        <a:xfrm>
          <a:off x="0" y="0"/>
          <a:ext cx="0" cy="0"/>
          <a:chOff x="0" y="0"/>
          <a:chExt cx="0" cy="0"/>
        </a:xfrm>
      </p:grpSpPr>
      <p:sp>
        <p:nvSpPr>
          <p:cNvPr id="39" name="Google Shape;39;p51"/>
          <p:cNvSpPr txBox="1"/>
          <p:nvPr>
            <p:ph type="title"/>
          </p:nvPr>
        </p:nvSpPr>
        <p:spPr>
          <a:xfrm>
            <a:off x="1689100" y="355600"/>
            <a:ext cx="21005800" cy="2286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0" name="Google Shape;40;p5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41" name="Shape 41"/>
        <p:cNvGrpSpPr/>
        <p:nvPr/>
      </p:nvGrpSpPr>
      <p:grpSpPr>
        <a:xfrm>
          <a:off x="0" y="0"/>
          <a:ext cx="0" cy="0"/>
          <a:chOff x="0" y="0"/>
          <a:chExt cx="0" cy="0"/>
        </a:xfrm>
      </p:grpSpPr>
      <p:sp>
        <p:nvSpPr>
          <p:cNvPr id="42" name="Google Shape;42;p52"/>
          <p:cNvSpPr/>
          <p:nvPr>
            <p:ph idx="2" type="pic"/>
          </p:nvPr>
        </p:nvSpPr>
        <p:spPr>
          <a:xfrm>
            <a:off x="10960100" y="3149600"/>
            <a:ext cx="13944600" cy="9296400"/>
          </a:xfrm>
          <a:prstGeom prst="rect">
            <a:avLst/>
          </a:prstGeom>
          <a:noFill/>
          <a:ln>
            <a:noFill/>
          </a:ln>
        </p:spPr>
      </p:sp>
      <p:sp>
        <p:nvSpPr>
          <p:cNvPr id="43" name="Google Shape;43;p52"/>
          <p:cNvSpPr txBox="1"/>
          <p:nvPr>
            <p:ph type="title"/>
          </p:nvPr>
        </p:nvSpPr>
        <p:spPr>
          <a:xfrm>
            <a:off x="1689100" y="355600"/>
            <a:ext cx="21005800" cy="2286000"/>
          </a:xfrm>
          <a:prstGeom prst="rect">
            <a:avLst/>
          </a:prstGeom>
          <a:noFill/>
          <a:ln>
            <a:noFill/>
          </a:ln>
        </p:spPr>
        <p:txBody>
          <a:bodyPr anchorCtr="0" anchor="ctr" bIns="50800" lIns="50800" spcFirstLastPara="1" rIns="50800" wrap="square" tIns="508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4" name="Google Shape;44;p52"/>
          <p:cNvSpPr txBox="1"/>
          <p:nvPr>
            <p:ph idx="1" type="body"/>
          </p:nvPr>
        </p:nvSpPr>
        <p:spPr>
          <a:xfrm>
            <a:off x="1689100" y="3149600"/>
            <a:ext cx="10223500" cy="9296400"/>
          </a:xfrm>
          <a:prstGeom prst="rect">
            <a:avLst/>
          </a:prstGeom>
          <a:noFill/>
          <a:ln>
            <a:noFill/>
          </a:ln>
        </p:spPr>
        <p:txBody>
          <a:bodyPr anchorCtr="0" anchor="ctr" bIns="50800" lIns="50800" spcFirstLastPara="1" rIns="50800" wrap="square" tIns="50800">
            <a:normAutofit/>
          </a:bodyPr>
          <a:lstStyle>
            <a:lvl1pPr indent="-530225" lvl="0" marL="457200" algn="l">
              <a:lnSpc>
                <a:spcPct val="100000"/>
              </a:lnSpc>
              <a:spcBef>
                <a:spcPts val="4500"/>
              </a:spcBef>
              <a:spcAft>
                <a:spcPts val="0"/>
              </a:spcAft>
              <a:buClr>
                <a:srgbClr val="000000"/>
              </a:buClr>
              <a:buSzPts val="4750"/>
              <a:buFont typeface="Helvetica Neue"/>
              <a:buChar char="•"/>
              <a:defRPr sz="3800"/>
            </a:lvl1pPr>
            <a:lvl2pPr indent="-530225" lvl="1" marL="914400" algn="l">
              <a:lnSpc>
                <a:spcPct val="100000"/>
              </a:lnSpc>
              <a:spcBef>
                <a:spcPts val="4500"/>
              </a:spcBef>
              <a:spcAft>
                <a:spcPts val="0"/>
              </a:spcAft>
              <a:buClr>
                <a:srgbClr val="000000"/>
              </a:buClr>
              <a:buSzPts val="4750"/>
              <a:buFont typeface="Helvetica Neue"/>
              <a:buChar char="•"/>
              <a:defRPr sz="3800"/>
            </a:lvl2pPr>
            <a:lvl3pPr indent="-530225" lvl="2" marL="1371600" algn="l">
              <a:lnSpc>
                <a:spcPct val="100000"/>
              </a:lnSpc>
              <a:spcBef>
                <a:spcPts val="4500"/>
              </a:spcBef>
              <a:spcAft>
                <a:spcPts val="0"/>
              </a:spcAft>
              <a:buClr>
                <a:srgbClr val="000000"/>
              </a:buClr>
              <a:buSzPts val="4750"/>
              <a:buFont typeface="Helvetica Neue"/>
              <a:buChar char="•"/>
              <a:defRPr sz="3800"/>
            </a:lvl3pPr>
            <a:lvl4pPr indent="-530225" lvl="3" marL="1828800" algn="l">
              <a:lnSpc>
                <a:spcPct val="100000"/>
              </a:lnSpc>
              <a:spcBef>
                <a:spcPts val="4500"/>
              </a:spcBef>
              <a:spcAft>
                <a:spcPts val="0"/>
              </a:spcAft>
              <a:buClr>
                <a:srgbClr val="000000"/>
              </a:buClr>
              <a:buSzPts val="4750"/>
              <a:buFont typeface="Helvetica Neue"/>
              <a:buChar char="•"/>
              <a:defRPr sz="3800"/>
            </a:lvl4pPr>
            <a:lvl5pPr indent="-530225" lvl="4" marL="2286000" algn="l">
              <a:lnSpc>
                <a:spcPct val="100000"/>
              </a:lnSpc>
              <a:spcBef>
                <a:spcPts val="4500"/>
              </a:spcBef>
              <a:spcAft>
                <a:spcPts val="0"/>
              </a:spcAft>
              <a:buClr>
                <a:srgbClr val="000000"/>
              </a:buClr>
              <a:buSzPts val="4750"/>
              <a:buFont typeface="Helvetica Neue"/>
              <a:buChar char="•"/>
              <a:defRPr sz="3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45" name="Google Shape;45;p5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1689100" y="355600"/>
            <a:ext cx="21005800" cy="2286000"/>
          </a:xfrm>
          <a:prstGeom prst="rect">
            <a:avLst/>
          </a:prstGeom>
          <a:noFill/>
          <a:ln>
            <a:noFill/>
          </a:ln>
        </p:spPr>
        <p:txBody>
          <a:bodyPr anchorCtr="0" anchor="ctr" bIns="50800" lIns="50800" spcFirstLastPara="1" rIns="50800" wrap="square" tIns="50800">
            <a:normAutofit/>
          </a:bodyPr>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7" name="Google Shape;7;p43"/>
          <p:cNvSpPr txBox="1"/>
          <p:nvPr>
            <p:ph idx="1" type="body"/>
          </p:nvPr>
        </p:nvSpPr>
        <p:spPr>
          <a:xfrm>
            <a:off x="1689100" y="3149600"/>
            <a:ext cx="21005800" cy="9296400"/>
          </a:xfrm>
          <a:prstGeom prst="rect">
            <a:avLst/>
          </a:prstGeom>
          <a:noFill/>
          <a:ln>
            <a:noFill/>
          </a:ln>
        </p:spPr>
        <p:txBody>
          <a:bodyPr anchorCtr="0" anchor="ctr" bIns="50800" lIns="50800" spcFirstLastPara="1" rIns="50800" wrap="square" tIns="50800">
            <a:normAutofit/>
          </a:bodyPr>
          <a:lstStyle>
            <a:lvl1pPr indent="-641350" lvl="0" marL="457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indent="-641350" lvl="1" marL="914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indent="-641350" lvl="2" marL="1371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indent="-641350" lvl="3" marL="1828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indent="-641350" lvl="4" marL="22860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indent="-641350" lvl="5" marL="2743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indent="-641350" lvl="6" marL="3200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indent="-641350" lvl="7" marL="3657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indent="-641350" lvl="8" marL="4114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 name="Google Shape;8;p4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3.png"/><Relationship Id="rId5" Type="http://schemas.openxmlformats.org/officeDocument/2006/relationships/image" Target="../media/image20.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38.png"/><Relationship Id="rId5" Type="http://schemas.openxmlformats.org/officeDocument/2006/relationships/image" Target="../media/image37.png"/><Relationship Id="rId6" Type="http://schemas.openxmlformats.org/officeDocument/2006/relationships/image" Target="../media/image29.png"/><Relationship Id="rId7"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38.png"/><Relationship Id="rId5" Type="http://schemas.openxmlformats.org/officeDocument/2006/relationships/image" Target="../media/image37.png"/><Relationship Id="rId6" Type="http://schemas.openxmlformats.org/officeDocument/2006/relationships/image" Target="../media/image29.png"/><Relationship Id="rId7"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38.png"/><Relationship Id="rId5" Type="http://schemas.openxmlformats.org/officeDocument/2006/relationships/image" Target="../media/image36.png"/><Relationship Id="rId6"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github.com/wkentaro/gdow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mailto:bioinfo0@thompson.sgn.cornell.edu" TargetMode="Externa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idx="4294967295" type="ctrTitle"/>
          </p:nvPr>
        </p:nvSpPr>
        <p:spPr>
          <a:xfrm>
            <a:off x="1778000" y="2324100"/>
            <a:ext cx="20828000" cy="4648200"/>
          </a:xfrm>
          <a:prstGeom prst="rect">
            <a:avLst/>
          </a:prstGeom>
          <a:noFill/>
          <a:ln>
            <a:noFill/>
          </a:ln>
        </p:spPr>
        <p:txBody>
          <a:bodyPr anchorCtr="0" anchor="b" bIns="50800" lIns="50800" spcFirstLastPara="1" rIns="50800" wrap="square" tIns="50800">
            <a:normAutofit/>
          </a:bodyPr>
          <a:lstStyle/>
          <a:p>
            <a:pPr indent="0" lvl="0" marL="0" marR="0" rtl="0" algn="ctr">
              <a:lnSpc>
                <a:spcPct val="100000"/>
              </a:lnSpc>
              <a:spcBef>
                <a:spcPts val="0"/>
              </a:spcBef>
              <a:spcAft>
                <a:spcPts val="0"/>
              </a:spcAft>
              <a:buClr>
                <a:srgbClr val="000000"/>
              </a:buClr>
              <a:buSzPts val="11200"/>
              <a:buFont typeface="Helvetica Neue"/>
              <a:buNone/>
            </a:pPr>
            <a:r>
              <a:rPr b="0" i="0" lang="en-US" sz="11200" u="none" cap="none" strike="noStrike">
                <a:solidFill>
                  <a:srgbClr val="000000"/>
                </a:solidFill>
                <a:latin typeface="Helvetica Neue"/>
                <a:ea typeface="Helvetica Neue"/>
                <a:cs typeface="Helvetica Neue"/>
                <a:sym typeface="Helvetica Neue"/>
              </a:rPr>
              <a:t>Linux Command Line</a:t>
            </a:r>
            <a:endParaRPr/>
          </a:p>
        </p:txBody>
      </p:sp>
      <p:sp>
        <p:nvSpPr>
          <p:cNvPr id="76" name="Google Shape;76;p1"/>
          <p:cNvSpPr txBox="1"/>
          <p:nvPr>
            <p:ph idx="4294967295" type="subTitle"/>
          </p:nvPr>
        </p:nvSpPr>
        <p:spPr>
          <a:xfrm>
            <a:off x="1778000" y="7073900"/>
            <a:ext cx="20828000" cy="1587500"/>
          </a:xfrm>
          <a:prstGeom prst="rect">
            <a:avLst/>
          </a:prstGeom>
          <a:noFill/>
          <a:ln>
            <a:noFill/>
          </a:ln>
        </p:spPr>
        <p:txBody>
          <a:bodyPr anchorCtr="0" anchor="t" bIns="50800" lIns="50800" spcFirstLastPara="1" rIns="50800" wrap="square" tIns="50800">
            <a:normAutofit/>
          </a:bodyPr>
          <a:lstStyle/>
          <a:p>
            <a:pPr indent="0" lvl="0" marL="0" marR="0" rtl="0" algn="ctr">
              <a:lnSpc>
                <a:spcPct val="100000"/>
              </a:lnSpc>
              <a:spcBef>
                <a:spcPts val="0"/>
              </a:spcBef>
              <a:spcAft>
                <a:spcPts val="0"/>
              </a:spcAft>
              <a:buClr>
                <a:srgbClr val="000000"/>
              </a:buClr>
              <a:buSzPts val="3293"/>
              <a:buFont typeface="Helvetica Neue"/>
              <a:buNone/>
            </a:pPr>
            <a:r>
              <a:rPr b="0" i="0" lang="en-US" sz="3293" u="none" cap="none" strike="noStrike">
                <a:solidFill>
                  <a:srgbClr val="000000"/>
                </a:solidFill>
                <a:latin typeface="Helvetica Neue"/>
                <a:ea typeface="Helvetica Neue"/>
                <a:cs typeface="Helvetica Neue"/>
                <a:sym typeface="Helvetica Neue"/>
              </a:rPr>
              <a:t>Suzy Strickler</a:t>
            </a:r>
            <a:endParaRPr/>
          </a:p>
          <a:p>
            <a:pPr indent="0" lvl="0" marL="0" marR="0" rtl="0" algn="ctr">
              <a:lnSpc>
                <a:spcPct val="100000"/>
              </a:lnSpc>
              <a:spcBef>
                <a:spcPts val="0"/>
              </a:spcBef>
              <a:spcAft>
                <a:spcPts val="0"/>
              </a:spcAft>
              <a:buClr>
                <a:srgbClr val="000000"/>
              </a:buClr>
              <a:buSzPts val="3293"/>
              <a:buFont typeface="Helvetica Neue"/>
              <a:buNone/>
            </a:pPr>
            <a:r>
              <a:rPr b="0" i="0" lang="en-US" sz="3293" u="none" cap="none" strike="noStrike">
                <a:solidFill>
                  <a:srgbClr val="000000"/>
                </a:solidFill>
                <a:latin typeface="Helvetica Neue"/>
                <a:ea typeface="Helvetica Neue"/>
                <a:cs typeface="Helvetica Neue"/>
                <a:sym typeface="Helvetica Neue"/>
              </a:rPr>
              <a:t>Chicago Botanic Garden</a:t>
            </a:r>
            <a:endParaRPr/>
          </a:p>
          <a:p>
            <a:pPr indent="0" lvl="0" marL="0" marR="0" rtl="0" algn="ctr">
              <a:lnSpc>
                <a:spcPct val="100000"/>
              </a:lnSpc>
              <a:spcBef>
                <a:spcPts val="0"/>
              </a:spcBef>
              <a:spcAft>
                <a:spcPts val="0"/>
              </a:spcAft>
              <a:buClr>
                <a:srgbClr val="000000"/>
              </a:buClr>
              <a:buSzPts val="3293"/>
              <a:buFont typeface="Helvetica Neue"/>
              <a:buNone/>
            </a:pPr>
            <a:r>
              <a:rPr b="0" i="0" lang="en-US" sz="3293" u="none" cap="none" strike="noStrike">
                <a:solidFill>
                  <a:srgbClr val="000000"/>
                </a:solidFill>
                <a:latin typeface="Helvetica Neue"/>
                <a:ea typeface="Helvetica Neue"/>
                <a:cs typeface="Helvetica Neue"/>
                <a:sym typeface="Helvetica Neue"/>
              </a:rPr>
              <a:t>Northwestern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8800"/>
              <a:buFont typeface="Calibri"/>
              <a:buNone/>
            </a:pPr>
            <a:r>
              <a:rPr lang="en-US" sz="8800">
                <a:latin typeface="Calibri"/>
                <a:ea typeface="Calibri"/>
                <a:cs typeface="Calibri"/>
                <a:sym typeface="Calibri"/>
              </a:rPr>
              <a:t>Anatomy of a UNIX Command</a:t>
            </a:r>
            <a:endParaRPr/>
          </a:p>
        </p:txBody>
      </p:sp>
      <p:sp>
        <p:nvSpPr>
          <p:cNvPr id="140" name="Google Shape;140;p10"/>
          <p:cNvSpPr txBox="1"/>
          <p:nvPr>
            <p:ph idx="1" type="body"/>
          </p:nvPr>
        </p:nvSpPr>
        <p:spPr>
          <a:xfrm>
            <a:off x="4305303" y="4452937"/>
            <a:ext cx="7293011" cy="7262812"/>
          </a:xfrm>
          <a:prstGeom prst="rect">
            <a:avLst/>
          </a:prstGeom>
          <a:noFill/>
          <a:ln>
            <a:noFill/>
          </a:ln>
        </p:spPr>
        <p:txBody>
          <a:bodyPr anchorCtr="0" anchor="t" bIns="91425" lIns="91425" spcFirstLastPara="1" rIns="91425" wrap="square" tIns="91425">
            <a:normAutofit/>
          </a:bodyPr>
          <a:lstStyle/>
          <a:p>
            <a:pPr indent="-457200" lvl="0" marL="457200" rtl="0" algn="l">
              <a:lnSpc>
                <a:spcPct val="72000"/>
              </a:lnSpc>
              <a:spcBef>
                <a:spcPts val="0"/>
              </a:spcBef>
              <a:spcAft>
                <a:spcPts val="0"/>
              </a:spcAft>
              <a:buClr>
                <a:srgbClr val="000000"/>
              </a:buClr>
              <a:buSzPts val="3400"/>
              <a:buChar char="•"/>
            </a:pPr>
            <a:r>
              <a:rPr lang="en-US" sz="3400"/>
              <a:t>Every UNIX command is made up of a series of space-separated strings.</a:t>
            </a:r>
            <a:endParaRPr/>
          </a:p>
          <a:p>
            <a:pPr indent="-457200" lvl="0" marL="457200" rtl="0" algn="l">
              <a:lnSpc>
                <a:spcPct val="72000"/>
              </a:lnSpc>
              <a:spcBef>
                <a:spcPts val="2000"/>
              </a:spcBef>
              <a:spcAft>
                <a:spcPts val="0"/>
              </a:spcAft>
              <a:buClr>
                <a:srgbClr val="000000"/>
              </a:buClr>
              <a:buSzPts val="3400"/>
              <a:buChar char="•"/>
            </a:pPr>
            <a:r>
              <a:rPr lang="en-US" sz="3400"/>
              <a:t>The first of these strings is always the command you will run.</a:t>
            </a:r>
            <a:endParaRPr/>
          </a:p>
          <a:p>
            <a:pPr indent="-457200" lvl="0" marL="457200" rtl="0" algn="l">
              <a:lnSpc>
                <a:spcPct val="72000"/>
              </a:lnSpc>
              <a:spcBef>
                <a:spcPts val="2000"/>
              </a:spcBef>
              <a:spcAft>
                <a:spcPts val="0"/>
              </a:spcAft>
              <a:buClr>
                <a:srgbClr val="000000"/>
              </a:buClr>
              <a:buSzPts val="3400"/>
              <a:buChar char="•"/>
            </a:pPr>
            <a:r>
              <a:rPr lang="en-US" sz="3400"/>
              <a:t>The user can also provide options (shown in red) and arguments (shown in blue).</a:t>
            </a:r>
            <a:endParaRPr/>
          </a:p>
          <a:p>
            <a:pPr indent="-457200" lvl="0" marL="457200" rtl="0" algn="l">
              <a:lnSpc>
                <a:spcPct val="72000"/>
              </a:lnSpc>
              <a:spcBef>
                <a:spcPts val="2000"/>
              </a:spcBef>
              <a:spcAft>
                <a:spcPts val="0"/>
              </a:spcAft>
              <a:buClr>
                <a:srgbClr val="000000"/>
              </a:buClr>
              <a:buSzPts val="3400"/>
              <a:buChar char="•"/>
            </a:pPr>
            <a:r>
              <a:rPr lang="en-US" sz="3400"/>
              <a:t>A command can require arguments, as can an option.</a:t>
            </a:r>
            <a:endParaRPr/>
          </a:p>
          <a:p>
            <a:pPr indent="-457200" lvl="0" marL="457200" rtl="0" algn="l">
              <a:lnSpc>
                <a:spcPct val="72000"/>
              </a:lnSpc>
              <a:spcBef>
                <a:spcPts val="2000"/>
              </a:spcBef>
              <a:spcAft>
                <a:spcPts val="0"/>
              </a:spcAft>
              <a:buClr>
                <a:srgbClr val="000000"/>
              </a:buClr>
              <a:buSzPts val="3400"/>
              <a:buChar char="•"/>
            </a:pPr>
            <a:r>
              <a:rPr lang="en-US" sz="3400"/>
              <a:t>In this example, the “-A” option is being given the argument “3” and the command is being given the argument “file.txt”.</a:t>
            </a:r>
            <a:endParaRPr/>
          </a:p>
        </p:txBody>
      </p:sp>
      <p:grpSp>
        <p:nvGrpSpPr>
          <p:cNvPr id="141" name="Google Shape;141;p10"/>
          <p:cNvGrpSpPr/>
          <p:nvPr/>
        </p:nvGrpSpPr>
        <p:grpSpPr>
          <a:xfrm>
            <a:off x="13030200" y="6333369"/>
            <a:ext cx="6679750" cy="529106"/>
            <a:chOff x="0" y="0"/>
            <a:chExt cx="6679749" cy="529104"/>
          </a:xfrm>
        </p:grpSpPr>
        <p:sp>
          <p:nvSpPr>
            <p:cNvPr id="142" name="Google Shape;142;p10"/>
            <p:cNvSpPr txBox="1"/>
            <p:nvPr/>
          </p:nvSpPr>
          <p:spPr>
            <a:xfrm>
              <a:off x="0" y="0"/>
              <a:ext cx="1051905" cy="529104"/>
            </a:xfrm>
            <a:prstGeom prst="rect">
              <a:avLst/>
            </a:prstGeom>
            <a:solidFill>
              <a:srgbClr val="C5E0B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Calibri"/>
                <a:buNone/>
              </a:pPr>
              <a:r>
                <a:rPr b="0" i="0" lang="en-US" sz="2600" u="none" cap="none" strike="noStrike">
                  <a:solidFill>
                    <a:srgbClr val="000000"/>
                  </a:solidFill>
                  <a:latin typeface="Calibri"/>
                  <a:ea typeface="Calibri"/>
                  <a:cs typeface="Calibri"/>
                  <a:sym typeface="Calibri"/>
                </a:rPr>
                <a:t>grep</a:t>
              </a:r>
              <a:endParaRPr/>
            </a:p>
          </p:txBody>
        </p:sp>
        <p:sp>
          <p:nvSpPr>
            <p:cNvPr id="143" name="Google Shape;143;p10"/>
            <p:cNvSpPr txBox="1"/>
            <p:nvPr/>
          </p:nvSpPr>
          <p:spPr>
            <a:xfrm>
              <a:off x="1100917" y="0"/>
              <a:ext cx="436298" cy="529104"/>
            </a:xfrm>
            <a:prstGeom prst="rect">
              <a:avLst/>
            </a:prstGeom>
            <a:solidFill>
              <a:srgbClr val="FFCCCC"/>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Calibri"/>
                <a:buNone/>
              </a:pPr>
              <a:r>
                <a:rPr b="0" i="0" lang="en-US" sz="2600" u="none" cap="none" strike="noStrike">
                  <a:solidFill>
                    <a:srgbClr val="000000"/>
                  </a:solidFill>
                  <a:latin typeface="Calibri"/>
                  <a:ea typeface="Calibri"/>
                  <a:cs typeface="Calibri"/>
                  <a:sym typeface="Calibri"/>
                </a:rPr>
                <a:t>-c</a:t>
              </a:r>
              <a:endParaRPr/>
            </a:p>
          </p:txBody>
        </p:sp>
        <p:sp>
          <p:nvSpPr>
            <p:cNvPr id="144" name="Google Shape;144;p10"/>
            <p:cNvSpPr txBox="1"/>
            <p:nvPr/>
          </p:nvSpPr>
          <p:spPr>
            <a:xfrm>
              <a:off x="1855924" y="0"/>
              <a:ext cx="487731" cy="529104"/>
            </a:xfrm>
            <a:prstGeom prst="rect">
              <a:avLst/>
            </a:prstGeom>
            <a:solidFill>
              <a:srgbClr val="FFCCCC"/>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Calibri"/>
                <a:buNone/>
              </a:pPr>
              <a:r>
                <a:rPr b="0" i="0" lang="en-US" sz="2600" u="none" cap="none" strike="noStrike">
                  <a:solidFill>
                    <a:srgbClr val="000000"/>
                  </a:solidFill>
                  <a:latin typeface="Calibri"/>
                  <a:ea typeface="Calibri"/>
                  <a:cs typeface="Calibri"/>
                  <a:sym typeface="Calibri"/>
                </a:rPr>
                <a:t>-A</a:t>
              </a:r>
              <a:endParaRPr/>
            </a:p>
          </p:txBody>
        </p:sp>
        <p:sp>
          <p:nvSpPr>
            <p:cNvPr id="145" name="Google Shape;145;p10"/>
            <p:cNvSpPr/>
            <p:nvPr/>
          </p:nvSpPr>
          <p:spPr>
            <a:xfrm>
              <a:off x="2671780" y="0"/>
              <a:ext cx="362938" cy="529104"/>
            </a:xfrm>
            <a:prstGeom prst="rect">
              <a:avLst/>
            </a:prstGeom>
            <a:solidFill>
              <a:srgbClr val="DEEBF7"/>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Calibri"/>
                <a:buNone/>
              </a:pPr>
              <a:r>
                <a:rPr b="0" i="0" lang="en-US" sz="2600" u="none" cap="none" strike="noStrike">
                  <a:solidFill>
                    <a:srgbClr val="000000"/>
                  </a:solidFill>
                  <a:latin typeface="Calibri"/>
                  <a:ea typeface="Calibri"/>
                  <a:cs typeface="Calibri"/>
                  <a:sym typeface="Calibri"/>
                </a:rPr>
                <a:t>3</a:t>
              </a:r>
              <a:endParaRPr/>
            </a:p>
          </p:txBody>
        </p:sp>
        <p:sp>
          <p:nvSpPr>
            <p:cNvPr id="146" name="Google Shape;146;p10"/>
            <p:cNvSpPr/>
            <p:nvPr/>
          </p:nvSpPr>
          <p:spPr>
            <a:xfrm>
              <a:off x="3350376" y="0"/>
              <a:ext cx="2221984" cy="529104"/>
            </a:xfrm>
            <a:prstGeom prst="rect">
              <a:avLst/>
            </a:prstGeom>
            <a:solidFill>
              <a:srgbClr val="FFCCCC"/>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Calibri"/>
                <a:buNone/>
              </a:pPr>
              <a:r>
                <a:rPr b="0" i="0" lang="en-US" sz="2600" u="none" cap="none" strike="noStrike">
                  <a:solidFill>
                    <a:srgbClr val="000000"/>
                  </a:solidFill>
                  <a:latin typeface="Calibri"/>
                  <a:ea typeface="Calibri"/>
                  <a:cs typeface="Calibri"/>
                  <a:sym typeface="Calibri"/>
                </a:rPr>
                <a:t>--ignore-case</a:t>
              </a:r>
              <a:endParaRPr/>
            </a:p>
          </p:txBody>
        </p:sp>
        <p:sp>
          <p:nvSpPr>
            <p:cNvPr id="147" name="Google Shape;147;p10"/>
            <p:cNvSpPr/>
            <p:nvPr/>
          </p:nvSpPr>
          <p:spPr>
            <a:xfrm>
              <a:off x="5626099" y="0"/>
              <a:ext cx="1053650" cy="529104"/>
            </a:xfrm>
            <a:prstGeom prst="rect">
              <a:avLst/>
            </a:prstGeom>
            <a:solidFill>
              <a:srgbClr val="DEEBF7"/>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Calibri"/>
                <a:buNone/>
              </a:pPr>
              <a:r>
                <a:rPr b="0" i="0" lang="en-US" sz="2600" u="none" cap="none" strike="noStrike">
                  <a:solidFill>
                    <a:srgbClr val="000000"/>
                  </a:solidFill>
                  <a:latin typeface="Calibri"/>
                  <a:ea typeface="Calibri"/>
                  <a:cs typeface="Calibri"/>
                  <a:sym typeface="Calibri"/>
                </a:rPr>
                <a:t>file.txt</a:t>
              </a:r>
              <a:endParaRPr/>
            </a:p>
          </p:txBody>
        </p:sp>
      </p:grpSp>
      <p:sp>
        <p:nvSpPr>
          <p:cNvPr id="148" name="Google Shape;148;p10"/>
          <p:cNvSpPr txBox="1"/>
          <p:nvPr/>
        </p:nvSpPr>
        <p:spPr>
          <a:xfrm>
            <a:off x="14439900" y="4633941"/>
            <a:ext cx="4551383" cy="529105"/>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Calibri"/>
              <a:buNone/>
            </a:pPr>
            <a:r>
              <a:rPr b="0" i="0" lang="en-US" sz="2600" u="none" cap="none" strike="noStrike">
                <a:solidFill>
                  <a:srgbClr val="000000"/>
                </a:solidFill>
                <a:latin typeface="Calibri"/>
                <a:ea typeface="Calibri"/>
                <a:cs typeface="Calibri"/>
                <a:sym typeface="Calibri"/>
              </a:rPr>
              <a:t>grep -c -A 3 --ignore-case file.txt </a:t>
            </a:r>
            <a:endParaRPr/>
          </a:p>
        </p:txBody>
      </p:sp>
      <p:sp>
        <p:nvSpPr>
          <p:cNvPr id="149" name="Google Shape;149;p10"/>
          <p:cNvSpPr/>
          <p:nvPr/>
        </p:nvSpPr>
        <p:spPr>
          <a:xfrm>
            <a:off x="16515447" y="5302244"/>
            <a:ext cx="463559" cy="935861"/>
          </a:xfrm>
          <a:custGeom>
            <a:rect b="b" l="l" r="r" t="t"/>
            <a:pathLst>
              <a:path extrusionOk="0" h="21600" w="21600">
                <a:moveTo>
                  <a:pt x="0" y="16250"/>
                </a:moveTo>
                <a:lnTo>
                  <a:pt x="5400" y="16250"/>
                </a:lnTo>
                <a:lnTo>
                  <a:pt x="5400" y="0"/>
                </a:lnTo>
                <a:lnTo>
                  <a:pt x="16200" y="0"/>
                </a:lnTo>
                <a:lnTo>
                  <a:pt x="16200" y="16250"/>
                </a:lnTo>
                <a:lnTo>
                  <a:pt x="21600" y="16250"/>
                </a:lnTo>
                <a:lnTo>
                  <a:pt x="10800" y="21600"/>
                </a:lnTo>
                <a:close/>
              </a:path>
            </a:pathLst>
          </a:custGeom>
          <a:solidFill>
            <a:srgbClr val="4472C4"/>
          </a:solidFill>
          <a:ln cap="flat" cmpd="sng" w="25400">
            <a:solidFill>
              <a:srgbClr val="32538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600"/>
              <a:buFont typeface="Calibri"/>
              <a:buNone/>
            </a:pPr>
            <a:r>
              <a:t/>
            </a:r>
            <a:endParaRPr b="0" i="0" sz="2600" u="none" cap="none" strike="noStrike">
              <a:solidFill>
                <a:srgbClr val="FFFFFF"/>
              </a:solidFill>
              <a:latin typeface="Calibri"/>
              <a:ea typeface="Calibri"/>
              <a:cs typeface="Calibri"/>
              <a:sym typeface="Calibri"/>
            </a:endParaRPr>
          </a:p>
        </p:txBody>
      </p:sp>
      <p:sp>
        <p:nvSpPr>
          <p:cNvPr id="150" name="Google Shape;150;p10"/>
          <p:cNvSpPr txBox="1"/>
          <p:nvPr/>
        </p:nvSpPr>
        <p:spPr>
          <a:xfrm>
            <a:off x="11833145" y="7383513"/>
            <a:ext cx="9363021" cy="4332239"/>
          </a:xfrm>
          <a:prstGeom prst="rect">
            <a:avLst/>
          </a:prstGeom>
          <a:noFill/>
          <a:ln>
            <a:noFill/>
          </a:ln>
        </p:spPr>
        <p:txBody>
          <a:bodyPr anchorCtr="0" anchor="t" bIns="68575" lIns="68575" spcFirstLastPara="1" rIns="68575" wrap="square" tIns="68575">
            <a:normAutofit/>
          </a:bodyPr>
          <a:lstStyle/>
          <a:p>
            <a:pPr indent="-457200" lvl="0" marL="457200" marR="0" rtl="0" algn="l">
              <a:lnSpc>
                <a:spcPct val="90000"/>
              </a:lnSpc>
              <a:spcBef>
                <a:spcPts val="0"/>
              </a:spcBef>
              <a:spcAft>
                <a:spcPts val="0"/>
              </a:spcAft>
              <a:buClr>
                <a:srgbClr val="000000"/>
              </a:buClr>
              <a:buSzPts val="3800"/>
              <a:buFont typeface="Arial"/>
              <a:buChar char="•"/>
            </a:pPr>
            <a:r>
              <a:rPr b="0" i="0" lang="en-US" sz="3800" u="none" cap="none" strike="noStrike">
                <a:solidFill>
                  <a:srgbClr val="000000"/>
                </a:solidFill>
                <a:latin typeface="Calibri"/>
                <a:ea typeface="Calibri"/>
                <a:cs typeface="Calibri"/>
                <a:sym typeface="Calibri"/>
              </a:rPr>
              <a:t>Options often have a short form (starting with “-”) and a long form (starting with “--”).</a:t>
            </a:r>
            <a:endParaRPr b="0" i="0" sz="5000" u="none" cap="none" strike="noStrike">
              <a:solidFill>
                <a:srgbClr val="000000"/>
              </a:solidFill>
              <a:latin typeface="Helvetica Neue"/>
              <a:ea typeface="Helvetica Neue"/>
              <a:cs typeface="Helvetica Neue"/>
              <a:sym typeface="Helvetica Neue"/>
            </a:endParaRPr>
          </a:p>
          <a:p>
            <a:pPr indent="-457200" lvl="0" marL="457200" marR="0" rtl="0" algn="l">
              <a:lnSpc>
                <a:spcPct val="90000"/>
              </a:lnSpc>
              <a:spcBef>
                <a:spcPts val="2000"/>
              </a:spcBef>
              <a:spcAft>
                <a:spcPts val="0"/>
              </a:spcAft>
              <a:buClr>
                <a:srgbClr val="000000"/>
              </a:buClr>
              <a:buSzPts val="3800"/>
              <a:buFont typeface="Arial"/>
              <a:buChar char="•"/>
            </a:pPr>
            <a:r>
              <a:rPr b="0" i="0" lang="en-US" sz="3800" u="none" cap="none" strike="noStrike">
                <a:solidFill>
                  <a:srgbClr val="000000"/>
                </a:solidFill>
                <a:latin typeface="Calibri"/>
                <a:ea typeface="Calibri"/>
                <a:cs typeface="Calibri"/>
                <a:sym typeface="Calibri"/>
              </a:rPr>
              <a:t>If an option flag does not have any arguments, then can often be concatenated </a:t>
            </a:r>
            <a:br>
              <a:rPr b="0" i="0" lang="en-US" sz="3800" u="none" cap="none" strike="noStrike">
                <a:solidFill>
                  <a:srgbClr val="000000"/>
                </a:solidFill>
                <a:latin typeface="Calibri"/>
                <a:ea typeface="Calibri"/>
                <a:cs typeface="Calibri"/>
                <a:sym typeface="Calibri"/>
              </a:rPr>
            </a:br>
            <a:r>
              <a:rPr b="0" i="0" lang="en-US" sz="3800" u="none" cap="none" strike="noStrike">
                <a:solidFill>
                  <a:srgbClr val="000000"/>
                </a:solidFill>
                <a:latin typeface="Calibri"/>
                <a:ea typeface="Calibri"/>
                <a:cs typeface="Calibri"/>
                <a:sym typeface="Calibri"/>
              </a:rPr>
              <a:t>(</a:t>
            </a:r>
            <a:r>
              <a:rPr b="0" i="1" lang="en-US" sz="3800" u="none" cap="none" strike="noStrike">
                <a:solidFill>
                  <a:srgbClr val="000000"/>
                </a:solidFill>
                <a:latin typeface="Calibri"/>
                <a:ea typeface="Calibri"/>
                <a:cs typeface="Calibri"/>
                <a:sym typeface="Calibri"/>
              </a:rPr>
              <a:t>e.g. </a:t>
            </a:r>
            <a:r>
              <a:rPr b="0" i="0" lang="en-US" sz="3800" u="none" cap="none" strike="noStrike">
                <a:solidFill>
                  <a:srgbClr val="000000"/>
                </a:solidFill>
                <a:latin typeface="Calibri"/>
                <a:ea typeface="Calibri"/>
                <a:cs typeface="Calibri"/>
                <a:sym typeface="Calibri"/>
              </a:rPr>
              <a:t>“ls -h -l -a” is equivalent to “ls -hla”).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8800"/>
              <a:buFont typeface="Calibri"/>
              <a:buNone/>
            </a:pPr>
            <a:r>
              <a:rPr lang="en-US" sz="8800">
                <a:latin typeface="Calibri"/>
                <a:ea typeface="Calibri"/>
                <a:cs typeface="Calibri"/>
                <a:sym typeface="Calibri"/>
              </a:rPr>
              <a:t>pwd, ls, and cd</a:t>
            </a:r>
            <a:endParaRPr/>
          </a:p>
        </p:txBody>
      </p:sp>
      <p:sp>
        <p:nvSpPr>
          <p:cNvPr id="156" name="Google Shape;156;p11"/>
          <p:cNvSpPr txBox="1"/>
          <p:nvPr>
            <p:ph idx="1" type="body"/>
          </p:nvPr>
        </p:nvSpPr>
        <p:spPr>
          <a:xfrm>
            <a:off x="4305301" y="4452937"/>
            <a:ext cx="7175498" cy="6527009"/>
          </a:xfrm>
          <a:prstGeom prst="rect">
            <a:avLst/>
          </a:prstGeom>
          <a:noFill/>
          <a:ln>
            <a:noFill/>
          </a:ln>
        </p:spPr>
        <p:txBody>
          <a:bodyPr anchorCtr="0" anchor="t" bIns="91425" lIns="91425" spcFirstLastPara="1" rIns="91425" wrap="square" tIns="91425">
            <a:normAutofit/>
          </a:bodyPr>
          <a:lstStyle/>
          <a:p>
            <a:pPr indent="-457200" lvl="0" marL="457200" rtl="0" algn="l">
              <a:lnSpc>
                <a:spcPct val="90000"/>
              </a:lnSpc>
              <a:spcBef>
                <a:spcPts val="0"/>
              </a:spcBef>
              <a:spcAft>
                <a:spcPts val="0"/>
              </a:spcAft>
              <a:buClr>
                <a:srgbClr val="000000"/>
              </a:buClr>
              <a:buSzPts val="5600"/>
              <a:buChar char="•"/>
            </a:pPr>
            <a:r>
              <a:rPr b="1" lang="en-US"/>
              <a:t>pwd</a:t>
            </a:r>
            <a:r>
              <a:rPr b="0" lang="en-US"/>
              <a:t> — where am I?</a:t>
            </a:r>
            <a:endParaRPr b="0"/>
          </a:p>
          <a:p>
            <a:pPr indent="-457200" lvl="0" marL="457200" rtl="0" algn="l">
              <a:lnSpc>
                <a:spcPct val="90000"/>
              </a:lnSpc>
              <a:spcBef>
                <a:spcPts val="2000"/>
              </a:spcBef>
              <a:spcAft>
                <a:spcPts val="0"/>
              </a:spcAft>
              <a:buClr>
                <a:srgbClr val="000000"/>
              </a:buClr>
              <a:buSzPts val="5600"/>
              <a:buChar char="•"/>
            </a:pPr>
            <a:r>
              <a:rPr b="1" lang="en-US"/>
              <a:t>ls</a:t>
            </a:r>
            <a:r>
              <a:rPr b="0" lang="en-US"/>
              <a:t> — what is inside the current directory?</a:t>
            </a:r>
            <a:endParaRPr b="0"/>
          </a:p>
          <a:p>
            <a:pPr indent="-457200" lvl="0" marL="457200" rtl="0" algn="l">
              <a:lnSpc>
                <a:spcPct val="90000"/>
              </a:lnSpc>
              <a:spcBef>
                <a:spcPts val="2000"/>
              </a:spcBef>
              <a:spcAft>
                <a:spcPts val="0"/>
              </a:spcAft>
              <a:buClr>
                <a:srgbClr val="000000"/>
              </a:buClr>
              <a:buSzPts val="5600"/>
              <a:buChar char="•"/>
            </a:pPr>
            <a:r>
              <a:rPr b="1" lang="en-US"/>
              <a:t>cd</a:t>
            </a:r>
            <a:r>
              <a:rPr b="0" lang="en-US"/>
              <a:t> — change my current directory.</a:t>
            </a:r>
            <a:endParaRPr/>
          </a:p>
        </p:txBody>
      </p:sp>
      <p:pic>
        <p:nvPicPr>
          <p:cNvPr descr="Picture 20" id="157" name="Google Shape;157;p11"/>
          <p:cNvPicPr preferRelativeResize="0"/>
          <p:nvPr/>
        </p:nvPicPr>
        <p:blipFill rotWithShape="1">
          <a:blip r:embed="rId3">
            <a:alphaModFix/>
          </a:blip>
          <a:srcRect b="0" l="0" r="0" t="0"/>
          <a:stretch/>
        </p:blipFill>
        <p:spPr>
          <a:xfrm>
            <a:off x="11480796" y="3728365"/>
            <a:ext cx="9339410" cy="6353341"/>
          </a:xfrm>
          <a:prstGeom prst="rect">
            <a:avLst/>
          </a:prstGeom>
          <a:noFill/>
          <a:ln>
            <a:noFill/>
          </a:ln>
        </p:spPr>
      </p:pic>
      <p:pic>
        <p:nvPicPr>
          <p:cNvPr descr="Picture 21" id="158" name="Google Shape;158;p11"/>
          <p:cNvPicPr preferRelativeResize="0"/>
          <p:nvPr/>
        </p:nvPicPr>
        <p:blipFill rotWithShape="1">
          <a:blip r:embed="rId4">
            <a:alphaModFix/>
          </a:blip>
          <a:srcRect b="0" l="0" r="0" t="0"/>
          <a:stretch/>
        </p:blipFill>
        <p:spPr>
          <a:xfrm>
            <a:off x="11480796" y="3728365"/>
            <a:ext cx="9339410" cy="6353341"/>
          </a:xfrm>
          <a:prstGeom prst="rect">
            <a:avLst/>
          </a:prstGeom>
          <a:noFill/>
          <a:ln>
            <a:noFill/>
          </a:ln>
        </p:spPr>
      </p:pic>
      <p:pic>
        <p:nvPicPr>
          <p:cNvPr descr="Picture 22" id="159" name="Google Shape;159;p11"/>
          <p:cNvPicPr preferRelativeResize="0"/>
          <p:nvPr/>
        </p:nvPicPr>
        <p:blipFill rotWithShape="1">
          <a:blip r:embed="rId5">
            <a:alphaModFix/>
          </a:blip>
          <a:srcRect b="0" l="0" r="0" t="0"/>
          <a:stretch/>
        </p:blipFill>
        <p:spPr>
          <a:xfrm>
            <a:off x="11480796" y="3728365"/>
            <a:ext cx="9339410" cy="6353341"/>
          </a:xfrm>
          <a:prstGeom prst="rect">
            <a:avLst/>
          </a:prstGeom>
          <a:noFill/>
          <a:ln>
            <a:noFill/>
          </a:ln>
        </p:spPr>
      </p:pic>
      <p:pic>
        <p:nvPicPr>
          <p:cNvPr descr="Picture 23" id="160" name="Google Shape;160;p11"/>
          <p:cNvPicPr preferRelativeResize="0"/>
          <p:nvPr/>
        </p:nvPicPr>
        <p:blipFill rotWithShape="1">
          <a:blip r:embed="rId6">
            <a:alphaModFix/>
          </a:blip>
          <a:srcRect b="0" l="0" r="0" t="0"/>
          <a:stretch/>
        </p:blipFill>
        <p:spPr>
          <a:xfrm>
            <a:off x="11480796" y="3728365"/>
            <a:ext cx="9339410" cy="6353341"/>
          </a:xfrm>
          <a:prstGeom prst="rect">
            <a:avLst/>
          </a:prstGeom>
          <a:noFill/>
          <a:ln>
            <a:noFill/>
          </a:ln>
        </p:spPr>
      </p:pic>
      <p:pic>
        <p:nvPicPr>
          <p:cNvPr descr="Picture 24" id="161" name="Google Shape;161;p11"/>
          <p:cNvPicPr preferRelativeResize="0"/>
          <p:nvPr/>
        </p:nvPicPr>
        <p:blipFill rotWithShape="1">
          <a:blip r:embed="rId7">
            <a:alphaModFix/>
          </a:blip>
          <a:srcRect b="0" l="0" r="0" t="0"/>
          <a:stretch/>
        </p:blipFill>
        <p:spPr>
          <a:xfrm>
            <a:off x="11480800" y="3725193"/>
            <a:ext cx="9339409" cy="6346987"/>
          </a:xfrm>
          <a:prstGeom prst="rect">
            <a:avLst/>
          </a:prstGeom>
          <a:noFill/>
          <a:ln>
            <a:noFill/>
          </a:ln>
        </p:spPr>
      </p:pic>
      <p:pic>
        <p:nvPicPr>
          <p:cNvPr descr="Picture 25" id="162" name="Google Shape;162;p11"/>
          <p:cNvPicPr preferRelativeResize="0"/>
          <p:nvPr/>
        </p:nvPicPr>
        <p:blipFill rotWithShape="1">
          <a:blip r:embed="rId8">
            <a:alphaModFix/>
          </a:blip>
          <a:srcRect b="0" l="0" r="0" t="0"/>
          <a:stretch/>
        </p:blipFill>
        <p:spPr>
          <a:xfrm>
            <a:off x="11480800" y="3739479"/>
            <a:ext cx="9339409" cy="6346987"/>
          </a:xfrm>
          <a:prstGeom prst="rect">
            <a:avLst/>
          </a:prstGeom>
          <a:noFill/>
          <a:ln>
            <a:noFill/>
          </a:ln>
        </p:spPr>
      </p:pic>
      <p:sp>
        <p:nvSpPr>
          <p:cNvPr id="163" name="Google Shape;163;p11"/>
          <p:cNvSpPr txBox="1"/>
          <p:nvPr/>
        </p:nvSpPr>
        <p:spPr>
          <a:xfrm>
            <a:off x="6481662" y="10430284"/>
            <a:ext cx="11836821" cy="2198758"/>
          </a:xfrm>
          <a:prstGeom prst="rect">
            <a:avLst/>
          </a:prstGeom>
          <a:solidFill>
            <a:srgbClr val="DEEBF7"/>
          </a:solidFill>
          <a:ln cap="flat" cmpd="sng" w="152400">
            <a:solidFill>
              <a:srgbClr val="FF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Calibri"/>
              <a:buNone/>
            </a:pPr>
            <a:r>
              <a:rPr b="1" i="0" lang="en-US" sz="4200" u="none" cap="none" strike="noStrike">
                <a:solidFill>
                  <a:srgbClr val="000000"/>
                </a:solidFill>
                <a:latin typeface="Calibri"/>
                <a:ea typeface="Calibri"/>
                <a:cs typeface="Calibri"/>
                <a:sym typeface="Calibri"/>
              </a:rPr>
              <a:t>Exercise:</a:t>
            </a:r>
            <a:endParaRPr/>
          </a:p>
          <a:p>
            <a:pPr indent="0" lvl="0" marL="0" marR="0" rtl="0" algn="l">
              <a:lnSpc>
                <a:spcPct val="100000"/>
              </a:lnSpc>
              <a:spcBef>
                <a:spcPts val="0"/>
              </a:spcBef>
              <a:spcAft>
                <a:spcPts val="0"/>
              </a:spcAft>
              <a:buClr>
                <a:srgbClr val="000000"/>
              </a:buClr>
              <a:buSzPts val="4200"/>
              <a:buFont typeface="Calibri"/>
              <a:buNone/>
            </a:pPr>
            <a:r>
              <a:rPr b="0" i="0" lang="en-US" sz="4200" u="none" cap="none" strike="noStrike">
                <a:solidFill>
                  <a:srgbClr val="000000"/>
                </a:solidFill>
                <a:latin typeface="Calibri"/>
                <a:ea typeface="Calibri"/>
                <a:cs typeface="Calibri"/>
                <a:sym typeface="Calibri"/>
              </a:rPr>
              <a:t>Change into the “Programs” directory and list the files found there.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8800"/>
              <a:buFont typeface="Calibri"/>
              <a:buNone/>
            </a:pPr>
            <a:r>
              <a:rPr lang="en-US" sz="8800">
                <a:latin typeface="Calibri"/>
                <a:ea typeface="Calibri"/>
                <a:cs typeface="Calibri"/>
                <a:sym typeface="Calibri"/>
              </a:rPr>
              <a:t>ls lists files and directories</a:t>
            </a:r>
            <a:endParaRPr/>
          </a:p>
        </p:txBody>
      </p:sp>
      <p:grpSp>
        <p:nvGrpSpPr>
          <p:cNvPr id="169" name="Google Shape;169;p12"/>
          <p:cNvGrpSpPr/>
          <p:nvPr/>
        </p:nvGrpSpPr>
        <p:grpSpPr>
          <a:xfrm>
            <a:off x="4094034" y="3968438"/>
            <a:ext cx="9603071" cy="7807808"/>
            <a:chOff x="0" y="317847"/>
            <a:chExt cx="9603071" cy="7807808"/>
          </a:xfrm>
        </p:grpSpPr>
        <p:sp>
          <p:nvSpPr>
            <p:cNvPr id="170" name="Google Shape;170;p12"/>
            <p:cNvSpPr/>
            <p:nvPr/>
          </p:nvSpPr>
          <p:spPr>
            <a:xfrm>
              <a:off x="21925" y="2121341"/>
              <a:ext cx="5700453" cy="6004314"/>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cxnSp>
          <p:nvCxnSpPr>
            <p:cNvPr id="171" name="Google Shape;171;p12"/>
            <p:cNvCxnSpPr/>
            <p:nvPr/>
          </p:nvCxnSpPr>
          <p:spPr>
            <a:xfrm>
              <a:off x="149531" y="2847138"/>
              <a:ext cx="1270001" cy="1270001"/>
            </a:xfrm>
            <a:prstGeom prst="straightConnector1">
              <a:avLst/>
            </a:prstGeom>
            <a:noFill/>
            <a:ln>
              <a:noFill/>
            </a:ln>
          </p:spPr>
        </p:cxnSp>
        <p:sp>
          <p:nvSpPr>
            <p:cNvPr id="172" name="Google Shape;172;p12"/>
            <p:cNvSpPr/>
            <p:nvPr/>
          </p:nvSpPr>
          <p:spPr>
            <a:xfrm>
              <a:off x="109624" y="2473242"/>
              <a:ext cx="1118167" cy="923742"/>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cxnSp>
          <p:nvCxnSpPr>
            <p:cNvPr id="173" name="Google Shape;173;p12"/>
            <p:cNvCxnSpPr/>
            <p:nvPr/>
          </p:nvCxnSpPr>
          <p:spPr>
            <a:xfrm flipH="1" rot="10800000">
              <a:off x="490056" y="725415"/>
              <a:ext cx="1237" cy="1764559"/>
            </a:xfrm>
            <a:prstGeom prst="straightConnector1">
              <a:avLst/>
            </a:prstGeom>
            <a:noFill/>
            <a:ln cap="flat" cmpd="sng" w="50800">
              <a:solidFill>
                <a:srgbClr val="FF3F00"/>
              </a:solidFill>
              <a:prstDash val="solid"/>
              <a:miter lim="400000"/>
              <a:headEnd len="sm" w="sm" type="none"/>
              <a:tailEnd len="sm" w="sm" type="none"/>
            </a:ln>
          </p:spPr>
        </p:cxnSp>
        <p:sp>
          <p:nvSpPr>
            <p:cNvPr id="174" name="Google Shape;174;p12"/>
            <p:cNvSpPr/>
            <p:nvPr/>
          </p:nvSpPr>
          <p:spPr>
            <a:xfrm>
              <a:off x="0" y="317847"/>
              <a:ext cx="9603071" cy="1"/>
            </a:xfrm>
            <a:custGeom>
              <a:rect b="b" l="l" r="r" t="t"/>
              <a:pathLst>
                <a:path extrusionOk="0" h="120000" w="21600">
                  <a:moveTo>
                    <a:pt x="0" y="0"/>
                  </a:moveTo>
                  <a:lnTo>
                    <a:pt x="21600" y="0"/>
                  </a:lnTo>
                  <a:lnTo>
                    <a:pt x="21600" y="0"/>
                  </a:lnTo>
                  <a:lnTo>
                    <a:pt x="0" y="0"/>
                  </a:lnTo>
                  <a:close/>
                </a:path>
              </a:pathLst>
            </a:custGeom>
            <a:solidFill>
              <a:srgbClr val="EFEFEF"/>
            </a:solidFill>
            <a:ln cap="flat" cmpd="sng" w="25400">
              <a:solidFill>
                <a:srgbClr val="000000"/>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list directories and files in current directory</a:t>
              </a:r>
              <a:endParaRPr/>
            </a:p>
          </p:txBody>
        </p:sp>
      </p:grpSp>
      <p:sp>
        <p:nvSpPr>
          <p:cNvPr id="175" name="Google Shape;175;p12"/>
          <p:cNvSpPr txBox="1"/>
          <p:nvPr/>
        </p:nvSpPr>
        <p:spPr>
          <a:xfrm>
            <a:off x="4527075" y="6160325"/>
            <a:ext cx="20217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200">
                <a:solidFill>
                  <a:schemeClr val="lt1"/>
                </a:solidFill>
                <a:latin typeface="Helvetica Neue"/>
                <a:ea typeface="Helvetica Neue"/>
                <a:cs typeface="Helvetica Neue"/>
                <a:sym typeface="Helvetica Neue"/>
              </a:rPr>
              <a:t>ls</a:t>
            </a:r>
            <a:endParaRPr sz="5200">
              <a:solidFill>
                <a:schemeClr val="lt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8800"/>
              <a:buFont typeface="Calibri"/>
              <a:buNone/>
            </a:pPr>
            <a:r>
              <a:rPr lang="en-US" sz="8800">
                <a:latin typeface="Calibri"/>
                <a:ea typeface="Calibri"/>
                <a:cs typeface="Calibri"/>
                <a:sym typeface="Calibri"/>
              </a:rPr>
              <a:t>ls lists files and directories</a:t>
            </a:r>
            <a:endParaRPr/>
          </a:p>
        </p:txBody>
      </p:sp>
      <p:grpSp>
        <p:nvGrpSpPr>
          <p:cNvPr id="181" name="Google Shape;181;p13"/>
          <p:cNvGrpSpPr/>
          <p:nvPr/>
        </p:nvGrpSpPr>
        <p:grpSpPr>
          <a:xfrm>
            <a:off x="4074159" y="3570888"/>
            <a:ext cx="11247436" cy="7807810"/>
            <a:chOff x="0" y="317847"/>
            <a:chExt cx="11247434" cy="7807808"/>
          </a:xfrm>
        </p:grpSpPr>
        <p:sp>
          <p:nvSpPr>
            <p:cNvPr id="182" name="Google Shape;182;p13"/>
            <p:cNvSpPr/>
            <p:nvPr/>
          </p:nvSpPr>
          <p:spPr>
            <a:xfrm>
              <a:off x="21925" y="2121341"/>
              <a:ext cx="5700453" cy="6004314"/>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cxnSp>
          <p:nvCxnSpPr>
            <p:cNvPr id="183" name="Google Shape;183;p13"/>
            <p:cNvCxnSpPr/>
            <p:nvPr/>
          </p:nvCxnSpPr>
          <p:spPr>
            <a:xfrm>
              <a:off x="149531" y="2847138"/>
              <a:ext cx="1270001" cy="1270001"/>
            </a:xfrm>
            <a:prstGeom prst="straightConnector1">
              <a:avLst/>
            </a:prstGeom>
            <a:noFill/>
            <a:ln>
              <a:noFill/>
            </a:ln>
          </p:spPr>
        </p:cxnSp>
        <p:sp>
          <p:nvSpPr>
            <p:cNvPr id="184" name="Google Shape;184;p13"/>
            <p:cNvSpPr/>
            <p:nvPr/>
          </p:nvSpPr>
          <p:spPr>
            <a:xfrm>
              <a:off x="109624" y="2473242"/>
              <a:ext cx="1118167" cy="923742"/>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cxnSp>
          <p:nvCxnSpPr>
            <p:cNvPr id="185" name="Google Shape;185;p13"/>
            <p:cNvCxnSpPr/>
            <p:nvPr/>
          </p:nvCxnSpPr>
          <p:spPr>
            <a:xfrm flipH="1" rot="10800000">
              <a:off x="490056" y="725415"/>
              <a:ext cx="1237" cy="1764559"/>
            </a:xfrm>
            <a:prstGeom prst="straightConnector1">
              <a:avLst/>
            </a:prstGeom>
            <a:noFill/>
            <a:ln cap="flat" cmpd="sng" w="50800">
              <a:solidFill>
                <a:srgbClr val="FF3F00"/>
              </a:solidFill>
              <a:prstDash val="solid"/>
              <a:miter lim="400000"/>
              <a:headEnd len="sm" w="sm" type="none"/>
              <a:tailEnd len="sm" w="sm" type="none"/>
            </a:ln>
          </p:spPr>
        </p:cxnSp>
        <p:sp>
          <p:nvSpPr>
            <p:cNvPr id="186" name="Google Shape;186;p13"/>
            <p:cNvSpPr/>
            <p:nvPr/>
          </p:nvSpPr>
          <p:spPr>
            <a:xfrm>
              <a:off x="0" y="317847"/>
              <a:ext cx="9603071" cy="1"/>
            </a:xfrm>
            <a:custGeom>
              <a:rect b="b" l="l" r="r" t="t"/>
              <a:pathLst>
                <a:path extrusionOk="0" h="120000" w="21600">
                  <a:moveTo>
                    <a:pt x="0" y="0"/>
                  </a:moveTo>
                  <a:lnTo>
                    <a:pt x="21600" y="0"/>
                  </a:lnTo>
                  <a:lnTo>
                    <a:pt x="21600" y="0"/>
                  </a:lnTo>
                  <a:lnTo>
                    <a:pt x="0" y="0"/>
                  </a:lnTo>
                  <a:close/>
                </a:path>
              </a:pathLst>
            </a:custGeom>
            <a:solidFill>
              <a:srgbClr val="EFEFEF"/>
            </a:solidFill>
            <a:ln cap="flat" cmpd="sng" w="25400">
              <a:solidFill>
                <a:srgbClr val="000000"/>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list directories and files in current directory</a:t>
              </a:r>
              <a:endParaRPr/>
            </a:p>
          </p:txBody>
        </p:sp>
        <p:grpSp>
          <p:nvGrpSpPr>
            <p:cNvPr id="187" name="Google Shape;187;p13"/>
            <p:cNvGrpSpPr/>
            <p:nvPr/>
          </p:nvGrpSpPr>
          <p:grpSpPr>
            <a:xfrm>
              <a:off x="131549" y="1373552"/>
              <a:ext cx="11115885" cy="3865274"/>
              <a:chOff x="0" y="317847"/>
              <a:chExt cx="11115884" cy="3865272"/>
            </a:xfrm>
          </p:grpSpPr>
          <p:cxnSp>
            <p:nvCxnSpPr>
              <p:cNvPr id="188" name="Google Shape;188;p13"/>
              <p:cNvCxnSpPr/>
              <p:nvPr/>
            </p:nvCxnSpPr>
            <p:spPr>
              <a:xfrm>
                <a:off x="43849" y="2913118"/>
                <a:ext cx="1270001" cy="1270001"/>
              </a:xfrm>
              <a:prstGeom prst="straightConnector1">
                <a:avLst/>
              </a:prstGeom>
              <a:noFill/>
              <a:ln>
                <a:noFill/>
              </a:ln>
            </p:spPr>
          </p:cxnSp>
          <p:sp>
            <p:nvSpPr>
              <p:cNvPr id="189" name="Google Shape;189;p13"/>
              <p:cNvSpPr/>
              <p:nvPr/>
            </p:nvSpPr>
            <p:spPr>
              <a:xfrm>
                <a:off x="0" y="2539223"/>
                <a:ext cx="2477505" cy="923744"/>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cxnSp>
            <p:nvCxnSpPr>
              <p:cNvPr id="190" name="Google Shape;190;p13"/>
              <p:cNvCxnSpPr/>
              <p:nvPr/>
            </p:nvCxnSpPr>
            <p:spPr>
              <a:xfrm flipH="1" rot="10800000">
                <a:off x="1549076" y="717572"/>
                <a:ext cx="315" cy="1815643"/>
              </a:xfrm>
              <a:prstGeom prst="straightConnector1">
                <a:avLst/>
              </a:prstGeom>
              <a:noFill/>
              <a:ln cap="flat" cmpd="sng" w="50800">
                <a:solidFill>
                  <a:srgbClr val="FF3F00"/>
                </a:solidFill>
                <a:prstDash val="solid"/>
                <a:miter lim="400000"/>
                <a:headEnd len="sm" w="sm" type="none"/>
                <a:tailEnd len="sm" w="sm" type="none"/>
              </a:ln>
            </p:spPr>
          </p:cxnSp>
          <p:sp>
            <p:nvSpPr>
              <p:cNvPr id="191" name="Google Shape;191;p13"/>
              <p:cNvSpPr/>
              <p:nvPr/>
            </p:nvSpPr>
            <p:spPr>
              <a:xfrm>
                <a:off x="679669" y="317847"/>
                <a:ext cx="10436215" cy="1"/>
              </a:xfrm>
              <a:custGeom>
                <a:rect b="b" l="l" r="r" t="t"/>
                <a:pathLst>
                  <a:path extrusionOk="0" h="120000" w="21600">
                    <a:moveTo>
                      <a:pt x="0" y="0"/>
                    </a:moveTo>
                    <a:lnTo>
                      <a:pt x="21600" y="0"/>
                    </a:lnTo>
                    <a:lnTo>
                      <a:pt x="21600" y="0"/>
                    </a:lnTo>
                    <a:lnTo>
                      <a:pt x="0" y="0"/>
                    </a:lnTo>
                    <a:close/>
                  </a:path>
                </a:pathLst>
              </a:custGeom>
              <a:solidFill>
                <a:srgbClr val="EFEFEF"/>
              </a:solidFill>
              <a:ln cap="flat" cmpd="sng" w="25400">
                <a:solidFill>
                  <a:srgbClr val="000000"/>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list all directories and files, including hidden files</a:t>
                </a:r>
                <a:endParaRPr/>
              </a:p>
            </p:txBody>
          </p:sp>
        </p:grpSp>
      </p:grpSp>
      <p:sp>
        <p:nvSpPr>
          <p:cNvPr id="192" name="Google Shape;192;p13"/>
          <p:cNvSpPr txBox="1"/>
          <p:nvPr/>
        </p:nvSpPr>
        <p:spPr>
          <a:xfrm>
            <a:off x="4527075" y="5843200"/>
            <a:ext cx="20217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200">
                <a:solidFill>
                  <a:schemeClr val="lt1"/>
                </a:solidFill>
                <a:latin typeface="Helvetica Neue"/>
                <a:ea typeface="Helvetica Neue"/>
                <a:cs typeface="Helvetica Neue"/>
                <a:sym typeface="Helvetica Neue"/>
              </a:rPr>
              <a:t>ls</a:t>
            </a:r>
            <a:endParaRPr sz="5200">
              <a:solidFill>
                <a:schemeClr val="lt1"/>
              </a:solidFill>
              <a:latin typeface="Helvetica Neue"/>
              <a:ea typeface="Helvetica Neue"/>
              <a:cs typeface="Helvetica Neue"/>
              <a:sym typeface="Helvetica Neue"/>
            </a:endParaRPr>
          </a:p>
        </p:txBody>
      </p:sp>
      <p:sp>
        <p:nvSpPr>
          <p:cNvPr id="193" name="Google Shape;193;p13"/>
          <p:cNvSpPr txBox="1"/>
          <p:nvPr/>
        </p:nvSpPr>
        <p:spPr>
          <a:xfrm>
            <a:off x="4527075" y="6907350"/>
            <a:ext cx="20217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200">
                <a:solidFill>
                  <a:schemeClr val="lt1"/>
                </a:solidFill>
                <a:latin typeface="Helvetica Neue"/>
                <a:ea typeface="Helvetica Neue"/>
                <a:cs typeface="Helvetica Neue"/>
                <a:sym typeface="Helvetica Neue"/>
              </a:rPr>
              <a:t>ls -a</a:t>
            </a:r>
            <a:endParaRPr sz="5200">
              <a:solidFill>
                <a:schemeClr val="lt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8800"/>
              <a:buFont typeface="Calibri"/>
              <a:buNone/>
            </a:pPr>
            <a:r>
              <a:rPr lang="en-US" sz="8800">
                <a:latin typeface="Calibri"/>
                <a:ea typeface="Calibri"/>
                <a:cs typeface="Calibri"/>
                <a:sym typeface="Calibri"/>
              </a:rPr>
              <a:t>ls lists files and directories</a:t>
            </a:r>
            <a:endParaRPr/>
          </a:p>
        </p:txBody>
      </p:sp>
      <p:grpSp>
        <p:nvGrpSpPr>
          <p:cNvPr id="199" name="Google Shape;199;p14"/>
          <p:cNvGrpSpPr/>
          <p:nvPr/>
        </p:nvGrpSpPr>
        <p:grpSpPr>
          <a:xfrm>
            <a:off x="4074159" y="3570888"/>
            <a:ext cx="17058647" cy="9105456"/>
            <a:chOff x="0" y="317847"/>
            <a:chExt cx="17058645" cy="9105453"/>
          </a:xfrm>
        </p:grpSpPr>
        <p:sp>
          <p:nvSpPr>
            <p:cNvPr id="200" name="Google Shape;200;p14"/>
            <p:cNvSpPr/>
            <p:nvPr/>
          </p:nvSpPr>
          <p:spPr>
            <a:xfrm>
              <a:off x="21925" y="2121341"/>
              <a:ext cx="5700453" cy="6004315"/>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cxnSp>
          <p:nvCxnSpPr>
            <p:cNvPr id="201" name="Google Shape;201;p14"/>
            <p:cNvCxnSpPr/>
            <p:nvPr/>
          </p:nvCxnSpPr>
          <p:spPr>
            <a:xfrm>
              <a:off x="149531" y="2847137"/>
              <a:ext cx="1270001" cy="1270001"/>
            </a:xfrm>
            <a:prstGeom prst="straightConnector1">
              <a:avLst/>
            </a:prstGeom>
            <a:noFill/>
            <a:ln>
              <a:noFill/>
            </a:ln>
          </p:spPr>
        </p:cxnSp>
        <p:sp>
          <p:nvSpPr>
            <p:cNvPr id="202" name="Google Shape;202;p14"/>
            <p:cNvSpPr/>
            <p:nvPr/>
          </p:nvSpPr>
          <p:spPr>
            <a:xfrm>
              <a:off x="109624" y="2473242"/>
              <a:ext cx="1118167" cy="923741"/>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cxnSp>
          <p:nvCxnSpPr>
            <p:cNvPr id="203" name="Google Shape;203;p14"/>
            <p:cNvCxnSpPr/>
            <p:nvPr/>
          </p:nvCxnSpPr>
          <p:spPr>
            <a:xfrm flipH="1" rot="10800000">
              <a:off x="490056" y="725417"/>
              <a:ext cx="1237" cy="1764557"/>
            </a:xfrm>
            <a:prstGeom prst="straightConnector1">
              <a:avLst/>
            </a:prstGeom>
            <a:noFill/>
            <a:ln cap="flat" cmpd="sng" w="50800">
              <a:solidFill>
                <a:srgbClr val="FF3F00"/>
              </a:solidFill>
              <a:prstDash val="solid"/>
              <a:miter lim="400000"/>
              <a:headEnd len="sm" w="sm" type="none"/>
              <a:tailEnd len="sm" w="sm" type="none"/>
            </a:ln>
          </p:spPr>
        </p:cxnSp>
        <p:sp>
          <p:nvSpPr>
            <p:cNvPr id="204" name="Google Shape;204;p14"/>
            <p:cNvSpPr/>
            <p:nvPr/>
          </p:nvSpPr>
          <p:spPr>
            <a:xfrm>
              <a:off x="0" y="317847"/>
              <a:ext cx="9603071" cy="1"/>
            </a:xfrm>
            <a:custGeom>
              <a:rect b="b" l="l" r="r" t="t"/>
              <a:pathLst>
                <a:path extrusionOk="0" h="120000" w="21600">
                  <a:moveTo>
                    <a:pt x="0" y="0"/>
                  </a:moveTo>
                  <a:lnTo>
                    <a:pt x="21600" y="0"/>
                  </a:lnTo>
                  <a:lnTo>
                    <a:pt x="21600" y="0"/>
                  </a:lnTo>
                  <a:lnTo>
                    <a:pt x="0" y="0"/>
                  </a:lnTo>
                  <a:close/>
                </a:path>
              </a:pathLst>
            </a:custGeom>
            <a:solidFill>
              <a:srgbClr val="EFEFEF"/>
            </a:solidFill>
            <a:ln cap="flat" cmpd="sng" w="25400">
              <a:solidFill>
                <a:srgbClr val="000000"/>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list directories and files in current directory</a:t>
              </a:r>
              <a:endParaRPr/>
            </a:p>
          </p:txBody>
        </p:sp>
        <p:grpSp>
          <p:nvGrpSpPr>
            <p:cNvPr id="205" name="Google Shape;205;p14"/>
            <p:cNvGrpSpPr/>
            <p:nvPr/>
          </p:nvGrpSpPr>
          <p:grpSpPr>
            <a:xfrm>
              <a:off x="131549" y="1373552"/>
              <a:ext cx="11115883" cy="3865275"/>
              <a:chOff x="0" y="317847"/>
              <a:chExt cx="11115882" cy="3865273"/>
            </a:xfrm>
          </p:grpSpPr>
          <p:cxnSp>
            <p:nvCxnSpPr>
              <p:cNvPr id="206" name="Google Shape;206;p14"/>
              <p:cNvCxnSpPr/>
              <p:nvPr/>
            </p:nvCxnSpPr>
            <p:spPr>
              <a:xfrm>
                <a:off x="43849" y="2913119"/>
                <a:ext cx="1270001" cy="1270001"/>
              </a:xfrm>
              <a:prstGeom prst="straightConnector1">
                <a:avLst/>
              </a:prstGeom>
              <a:noFill/>
              <a:ln>
                <a:noFill/>
              </a:ln>
            </p:spPr>
          </p:cxnSp>
          <p:sp>
            <p:nvSpPr>
              <p:cNvPr id="207" name="Google Shape;207;p14"/>
              <p:cNvSpPr/>
              <p:nvPr/>
            </p:nvSpPr>
            <p:spPr>
              <a:xfrm>
                <a:off x="0" y="2539224"/>
                <a:ext cx="2477505" cy="923744"/>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cxnSp>
            <p:nvCxnSpPr>
              <p:cNvPr id="208" name="Google Shape;208;p14"/>
              <p:cNvCxnSpPr/>
              <p:nvPr/>
            </p:nvCxnSpPr>
            <p:spPr>
              <a:xfrm flipH="1" rot="10800000">
                <a:off x="1549076" y="717571"/>
                <a:ext cx="315" cy="1815645"/>
              </a:xfrm>
              <a:prstGeom prst="straightConnector1">
                <a:avLst/>
              </a:prstGeom>
              <a:noFill/>
              <a:ln cap="flat" cmpd="sng" w="50800">
                <a:solidFill>
                  <a:srgbClr val="FF3F00"/>
                </a:solidFill>
                <a:prstDash val="solid"/>
                <a:miter lim="400000"/>
                <a:headEnd len="sm" w="sm" type="none"/>
                <a:tailEnd len="sm" w="sm" type="none"/>
              </a:ln>
            </p:spPr>
          </p:cxnSp>
          <p:sp>
            <p:nvSpPr>
              <p:cNvPr id="209" name="Google Shape;209;p14"/>
              <p:cNvSpPr/>
              <p:nvPr/>
            </p:nvSpPr>
            <p:spPr>
              <a:xfrm>
                <a:off x="679669" y="317847"/>
                <a:ext cx="10436213" cy="1"/>
              </a:xfrm>
              <a:custGeom>
                <a:rect b="b" l="l" r="r" t="t"/>
                <a:pathLst>
                  <a:path extrusionOk="0" h="120000" w="21600">
                    <a:moveTo>
                      <a:pt x="0" y="0"/>
                    </a:moveTo>
                    <a:lnTo>
                      <a:pt x="21600" y="0"/>
                    </a:lnTo>
                    <a:lnTo>
                      <a:pt x="21600" y="0"/>
                    </a:lnTo>
                    <a:lnTo>
                      <a:pt x="0" y="0"/>
                    </a:lnTo>
                    <a:close/>
                  </a:path>
                </a:pathLst>
              </a:custGeom>
              <a:solidFill>
                <a:srgbClr val="EFEFEF"/>
              </a:solidFill>
              <a:ln cap="flat" cmpd="sng" w="25400">
                <a:solidFill>
                  <a:srgbClr val="000000"/>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list all directories and files, including hidden files</a:t>
                </a:r>
                <a:endParaRPr/>
              </a:p>
            </p:txBody>
          </p:sp>
        </p:grpSp>
        <p:grpSp>
          <p:nvGrpSpPr>
            <p:cNvPr id="210" name="Google Shape;210;p14"/>
            <p:cNvGrpSpPr/>
            <p:nvPr/>
          </p:nvGrpSpPr>
          <p:grpSpPr>
            <a:xfrm>
              <a:off x="131549" y="3330998"/>
              <a:ext cx="16927096" cy="6092302"/>
              <a:chOff x="0" y="-2"/>
              <a:chExt cx="16927094" cy="6092299"/>
            </a:xfrm>
          </p:grpSpPr>
          <p:cxnSp>
            <p:nvCxnSpPr>
              <p:cNvPr id="211" name="Google Shape;211;p14"/>
              <p:cNvCxnSpPr/>
              <p:nvPr/>
            </p:nvCxnSpPr>
            <p:spPr>
              <a:xfrm>
                <a:off x="43849" y="1825487"/>
                <a:ext cx="1270001" cy="1270001"/>
              </a:xfrm>
              <a:prstGeom prst="straightConnector1">
                <a:avLst/>
              </a:prstGeom>
              <a:noFill/>
              <a:ln>
                <a:noFill/>
              </a:ln>
            </p:spPr>
          </p:cxnSp>
          <p:sp>
            <p:nvSpPr>
              <p:cNvPr id="212" name="Google Shape;212;p14"/>
              <p:cNvSpPr/>
              <p:nvPr/>
            </p:nvSpPr>
            <p:spPr>
              <a:xfrm>
                <a:off x="0" y="1451592"/>
                <a:ext cx="3968395" cy="923744"/>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grpSp>
            <p:nvGrpSpPr>
              <p:cNvPr id="213" name="Google Shape;213;p14"/>
              <p:cNvGrpSpPr/>
              <p:nvPr/>
            </p:nvGrpSpPr>
            <p:grpSpPr>
              <a:xfrm>
                <a:off x="1381263" y="-2"/>
                <a:ext cx="8002564" cy="2331353"/>
                <a:chOff x="0" y="-1"/>
                <a:chExt cx="8002562" cy="2331351"/>
              </a:xfrm>
            </p:grpSpPr>
            <p:sp>
              <p:nvSpPr>
                <p:cNvPr id="214" name="Google Shape;214;p14"/>
                <p:cNvSpPr/>
                <p:nvPr/>
              </p:nvSpPr>
              <p:spPr>
                <a:xfrm>
                  <a:off x="0" y="1495581"/>
                  <a:ext cx="942767" cy="835769"/>
                </a:xfrm>
                <a:prstGeom prst="rect">
                  <a:avLst/>
                </a:prstGeom>
                <a:noFill/>
                <a:ln cap="flat" cmpd="sng" w="50800">
                  <a:solidFill>
                    <a:srgbClr val="00F4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cxnSp>
              <p:nvCxnSpPr>
                <p:cNvPr id="215" name="Google Shape;215;p14"/>
                <p:cNvCxnSpPr/>
                <p:nvPr/>
              </p:nvCxnSpPr>
              <p:spPr>
                <a:xfrm flipH="1" rot="10800000">
                  <a:off x="704194" y="359248"/>
                  <a:ext cx="3773899" cy="1131058"/>
                </a:xfrm>
                <a:prstGeom prst="straightConnector1">
                  <a:avLst/>
                </a:prstGeom>
                <a:noFill/>
                <a:ln cap="flat" cmpd="sng" w="50800">
                  <a:solidFill>
                    <a:srgbClr val="00F400"/>
                  </a:solidFill>
                  <a:prstDash val="solid"/>
                  <a:miter lim="400000"/>
                  <a:headEnd len="sm" w="sm" type="none"/>
                  <a:tailEnd len="sm" w="sm" type="none"/>
                </a:ln>
              </p:spPr>
            </p:cxnSp>
            <p:sp>
              <p:nvSpPr>
                <p:cNvPr id="216" name="Google Shape;216;p14"/>
                <p:cNvSpPr/>
                <p:nvPr/>
              </p:nvSpPr>
              <p:spPr>
                <a:xfrm>
                  <a:off x="4494589" y="351902"/>
                  <a:ext cx="3507973"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76200" lIns="76200" spcFirstLastPara="1" rIns="76200" wrap="square" tIns="762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list in long format</a:t>
                  </a:r>
                  <a:endParaRPr/>
                </a:p>
              </p:txBody>
            </p:sp>
            <p:sp>
              <p:nvSpPr>
                <p:cNvPr id="217" name="Google Shape;217;p14"/>
                <p:cNvSpPr/>
                <p:nvPr/>
              </p:nvSpPr>
              <p:spPr>
                <a:xfrm>
                  <a:off x="4472664" y="-1"/>
                  <a:ext cx="3464123" cy="703803"/>
                </a:xfrm>
                <a:prstGeom prst="rect">
                  <a:avLst/>
                </a:prstGeom>
                <a:noFill/>
                <a:ln cap="flat" cmpd="sng" w="50800">
                  <a:solidFill>
                    <a:srgbClr val="00F4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grpSp>
          <p:pic>
            <p:nvPicPr>
              <p:cNvPr descr="image23.png" id="218" name="Google Shape;218;p14"/>
              <p:cNvPicPr preferRelativeResize="0"/>
              <p:nvPr/>
            </p:nvPicPr>
            <p:blipFill rotWithShape="1">
              <a:blip r:embed="rId3">
                <a:alphaModFix/>
              </a:blip>
              <a:srcRect b="0" l="0" r="0" t="0"/>
              <a:stretch/>
            </p:blipFill>
            <p:spPr>
              <a:xfrm>
                <a:off x="8397206" y="659814"/>
                <a:ext cx="8529888" cy="5432483"/>
              </a:xfrm>
              <a:prstGeom prst="rect">
                <a:avLst/>
              </a:prstGeom>
              <a:noFill/>
              <a:ln>
                <a:noFill/>
              </a:ln>
            </p:spPr>
          </p:pic>
          <p:sp>
            <p:nvSpPr>
              <p:cNvPr id="219" name="Google Shape;219;p14"/>
              <p:cNvSpPr/>
              <p:nvPr/>
            </p:nvSpPr>
            <p:spPr>
              <a:xfrm>
                <a:off x="9076875" y="1781500"/>
                <a:ext cx="7169419" cy="3101133"/>
              </a:xfrm>
              <a:prstGeom prst="rect">
                <a:avLst/>
              </a:prstGeom>
              <a:noFill/>
              <a:ln cap="flat" cmpd="sng" w="50800">
                <a:solidFill>
                  <a:srgbClr val="00F4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cxnSp>
            <p:nvCxnSpPr>
              <p:cNvPr id="220" name="Google Shape;220;p14"/>
              <p:cNvCxnSpPr/>
              <p:nvPr/>
            </p:nvCxnSpPr>
            <p:spPr>
              <a:xfrm>
                <a:off x="9328123" y="552381"/>
                <a:ext cx="1220945" cy="1243073"/>
              </a:xfrm>
              <a:prstGeom prst="straightConnector1">
                <a:avLst/>
              </a:prstGeom>
              <a:noFill/>
              <a:ln cap="flat" cmpd="sng" w="50800">
                <a:solidFill>
                  <a:srgbClr val="00F400"/>
                </a:solidFill>
                <a:prstDash val="solid"/>
                <a:miter lim="400000"/>
                <a:headEnd len="sm" w="sm" type="none"/>
                <a:tailEnd len="sm" w="sm" type="none"/>
              </a:ln>
            </p:spPr>
          </p:cxnSp>
          <p:grpSp>
            <p:nvGrpSpPr>
              <p:cNvPr id="221" name="Google Shape;221;p14"/>
              <p:cNvGrpSpPr/>
              <p:nvPr/>
            </p:nvGrpSpPr>
            <p:grpSpPr>
              <a:xfrm>
                <a:off x="2609054" y="1495577"/>
                <a:ext cx="6314351" cy="835775"/>
                <a:chOff x="0" y="-1"/>
                <a:chExt cx="6314350" cy="835774"/>
              </a:xfrm>
            </p:grpSpPr>
            <p:sp>
              <p:nvSpPr>
                <p:cNvPr id="222" name="Google Shape;222;p14"/>
                <p:cNvSpPr/>
                <p:nvPr/>
              </p:nvSpPr>
              <p:spPr>
                <a:xfrm>
                  <a:off x="0" y="-1"/>
                  <a:ext cx="942767" cy="835774"/>
                </a:xfrm>
                <a:prstGeom prst="rect">
                  <a:avLst/>
                </a:prstGeom>
                <a:noFill/>
                <a:ln cap="flat" cmpd="sng" w="50800">
                  <a:solidFill>
                    <a:srgbClr val="00F4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cxnSp>
              <p:nvCxnSpPr>
                <p:cNvPr id="223" name="Google Shape;223;p14"/>
                <p:cNvCxnSpPr/>
                <p:nvPr/>
              </p:nvCxnSpPr>
              <p:spPr>
                <a:xfrm flipH="1" rot="10800000">
                  <a:off x="958253" y="572462"/>
                  <a:ext cx="2240417" cy="24085"/>
                </a:xfrm>
                <a:prstGeom prst="straightConnector1">
                  <a:avLst/>
                </a:prstGeom>
                <a:noFill/>
                <a:ln cap="flat" cmpd="sng" w="50800">
                  <a:solidFill>
                    <a:srgbClr val="00F400"/>
                  </a:solidFill>
                  <a:prstDash val="solid"/>
                  <a:miter lim="400000"/>
                  <a:headEnd len="sm" w="sm" type="none"/>
                  <a:tailEnd len="sm" w="sm" type="none"/>
                </a:ln>
              </p:spPr>
            </p:cxnSp>
            <p:sp>
              <p:nvSpPr>
                <p:cNvPr id="224" name="Google Shape;224;p14"/>
                <p:cNvSpPr/>
                <p:nvPr/>
              </p:nvSpPr>
              <p:spPr>
                <a:xfrm>
                  <a:off x="3179099" y="483864"/>
                  <a:ext cx="3135251"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76200" lIns="76200" spcFirstLastPara="1" rIns="76200" wrap="square" tIns="762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human readable</a:t>
                  </a:r>
                  <a:endParaRPr/>
                </a:p>
              </p:txBody>
            </p:sp>
            <p:sp>
              <p:nvSpPr>
                <p:cNvPr id="225" name="Google Shape;225;p14"/>
                <p:cNvSpPr/>
                <p:nvPr/>
              </p:nvSpPr>
              <p:spPr>
                <a:xfrm>
                  <a:off x="3179099" y="131963"/>
                  <a:ext cx="3091403" cy="703809"/>
                </a:xfrm>
                <a:prstGeom prst="rect">
                  <a:avLst/>
                </a:prstGeom>
                <a:noFill/>
                <a:ln cap="flat" cmpd="sng" w="50800">
                  <a:solidFill>
                    <a:srgbClr val="00F4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grpSp>
        </p:grpSp>
      </p:grpSp>
      <p:sp>
        <p:nvSpPr>
          <p:cNvPr id="226" name="Google Shape;226;p14"/>
          <p:cNvSpPr txBox="1"/>
          <p:nvPr/>
        </p:nvSpPr>
        <p:spPr>
          <a:xfrm>
            <a:off x="4305300" y="5803550"/>
            <a:ext cx="20217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200">
                <a:solidFill>
                  <a:schemeClr val="lt1"/>
                </a:solidFill>
                <a:latin typeface="Helvetica Neue"/>
                <a:ea typeface="Helvetica Neue"/>
                <a:cs typeface="Helvetica Neue"/>
                <a:sym typeface="Helvetica Neue"/>
              </a:rPr>
              <a:t>ls</a:t>
            </a:r>
            <a:endParaRPr sz="5200">
              <a:solidFill>
                <a:schemeClr val="lt1"/>
              </a:solidFill>
              <a:latin typeface="Helvetica Neue"/>
              <a:ea typeface="Helvetica Neue"/>
              <a:cs typeface="Helvetica Neue"/>
              <a:sym typeface="Helvetica Neue"/>
            </a:endParaRPr>
          </a:p>
        </p:txBody>
      </p:sp>
      <p:sp>
        <p:nvSpPr>
          <p:cNvPr id="227" name="Google Shape;227;p14"/>
          <p:cNvSpPr txBox="1"/>
          <p:nvPr/>
        </p:nvSpPr>
        <p:spPr>
          <a:xfrm>
            <a:off x="4463875" y="6867725"/>
            <a:ext cx="20217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200">
                <a:solidFill>
                  <a:schemeClr val="lt1"/>
                </a:solidFill>
                <a:latin typeface="Helvetica Neue"/>
                <a:ea typeface="Helvetica Neue"/>
                <a:cs typeface="Helvetica Neue"/>
                <a:sym typeface="Helvetica Neue"/>
              </a:rPr>
              <a:t>ls -a</a:t>
            </a:r>
            <a:endParaRPr sz="5200">
              <a:solidFill>
                <a:schemeClr val="lt1"/>
              </a:solidFill>
              <a:latin typeface="Helvetica Neue"/>
              <a:ea typeface="Helvetica Neue"/>
              <a:cs typeface="Helvetica Neue"/>
              <a:sym typeface="Helvetica Neue"/>
            </a:endParaRPr>
          </a:p>
        </p:txBody>
      </p:sp>
      <p:sp>
        <p:nvSpPr>
          <p:cNvPr id="228" name="Google Shape;228;p14"/>
          <p:cNvSpPr txBox="1"/>
          <p:nvPr/>
        </p:nvSpPr>
        <p:spPr>
          <a:xfrm>
            <a:off x="4463875" y="7980750"/>
            <a:ext cx="20217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200">
                <a:solidFill>
                  <a:schemeClr val="lt1"/>
                </a:solidFill>
                <a:latin typeface="Helvetica Neue"/>
                <a:ea typeface="Helvetica Neue"/>
                <a:cs typeface="Helvetica Neue"/>
                <a:sym typeface="Helvetica Neue"/>
              </a:rPr>
              <a:t>ls</a:t>
            </a:r>
            <a:endParaRPr sz="5200">
              <a:solidFill>
                <a:schemeClr val="lt1"/>
              </a:solidFill>
              <a:latin typeface="Helvetica Neue"/>
              <a:ea typeface="Helvetica Neue"/>
              <a:cs typeface="Helvetica Neue"/>
              <a:sym typeface="Helvetica Neue"/>
            </a:endParaRPr>
          </a:p>
        </p:txBody>
      </p:sp>
      <p:sp>
        <p:nvSpPr>
          <p:cNvPr id="229" name="Google Shape;229;p14"/>
          <p:cNvSpPr txBox="1"/>
          <p:nvPr/>
        </p:nvSpPr>
        <p:spPr>
          <a:xfrm>
            <a:off x="6866575" y="7980750"/>
            <a:ext cx="23229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200">
                <a:solidFill>
                  <a:schemeClr val="lt1"/>
                </a:solidFill>
                <a:latin typeface="Helvetica Neue"/>
                <a:ea typeface="Helvetica Neue"/>
                <a:cs typeface="Helvetica Neue"/>
                <a:sym typeface="Helvetica Neue"/>
              </a:rPr>
              <a:t>-h</a:t>
            </a:r>
            <a:endParaRPr sz="5200">
              <a:solidFill>
                <a:schemeClr val="lt1"/>
              </a:solidFill>
              <a:latin typeface="Helvetica Neue"/>
              <a:ea typeface="Helvetica Neue"/>
              <a:cs typeface="Helvetica Neue"/>
              <a:sym typeface="Helvetica Neue"/>
            </a:endParaRPr>
          </a:p>
        </p:txBody>
      </p:sp>
      <p:sp>
        <p:nvSpPr>
          <p:cNvPr id="230" name="Google Shape;230;p14"/>
          <p:cNvSpPr txBox="1"/>
          <p:nvPr/>
        </p:nvSpPr>
        <p:spPr>
          <a:xfrm>
            <a:off x="5770950" y="8008100"/>
            <a:ext cx="20217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200">
                <a:solidFill>
                  <a:schemeClr val="lt1"/>
                </a:solidFill>
                <a:latin typeface="Helvetica Neue"/>
                <a:ea typeface="Helvetica Neue"/>
                <a:cs typeface="Helvetica Neue"/>
                <a:sym typeface="Helvetica Neue"/>
              </a:rPr>
              <a:t>-l</a:t>
            </a:r>
            <a:endParaRPr sz="5200">
              <a:solidFill>
                <a:schemeClr val="lt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5"/>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8800"/>
              <a:buFont typeface="Calibri"/>
              <a:buNone/>
            </a:pPr>
            <a:r>
              <a:rPr lang="en-US" sz="8800">
                <a:latin typeface="Calibri"/>
                <a:ea typeface="Calibri"/>
                <a:cs typeface="Calibri"/>
                <a:sym typeface="Calibri"/>
              </a:rPr>
              <a:t>The ls list output</a:t>
            </a:r>
            <a:endParaRPr/>
          </a:p>
        </p:txBody>
      </p:sp>
      <p:sp>
        <p:nvSpPr>
          <p:cNvPr id="236" name="Google Shape;236;p15"/>
          <p:cNvSpPr/>
          <p:nvPr/>
        </p:nvSpPr>
        <p:spPr>
          <a:xfrm>
            <a:off x="13246096" y="9835195"/>
            <a:ext cx="6547755" cy="2006601"/>
          </a:xfrm>
          <a:prstGeom prst="rect">
            <a:avLst/>
          </a:prstGeom>
          <a:noFill/>
          <a:ln cap="flat" cmpd="sng" w="25400">
            <a:solidFill>
              <a:srgbClr val="000000"/>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262626"/>
              </a:buClr>
              <a:buSzPts val="3000"/>
              <a:buFont typeface="Courier"/>
              <a:buNone/>
            </a:pPr>
            <a:r>
              <a:rPr b="0" i="0" lang="en-US" sz="3000" u="none" cap="none" strike="noStrike">
                <a:solidFill>
                  <a:srgbClr val="262626"/>
                </a:solidFill>
                <a:latin typeface="Courier"/>
                <a:ea typeface="Courier"/>
                <a:cs typeface="Courier"/>
                <a:sym typeface="Courier"/>
              </a:rPr>
              <a:t>r readable</a:t>
            </a:r>
            <a:endParaRPr b="0" i="0" sz="4800" u="none" cap="none" strike="noStrike">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262626"/>
              </a:buClr>
              <a:buSzPts val="3000"/>
              <a:buFont typeface="Courier"/>
              <a:buNone/>
            </a:pPr>
            <a:r>
              <a:rPr b="0" i="0" lang="en-US" sz="3000" u="none" cap="none" strike="noStrike">
                <a:solidFill>
                  <a:srgbClr val="262626"/>
                </a:solidFill>
                <a:latin typeface="Courier"/>
                <a:ea typeface="Courier"/>
                <a:cs typeface="Courier"/>
                <a:sym typeface="Courier"/>
              </a:rPr>
              <a:t>w writable</a:t>
            </a:r>
            <a:endParaRPr b="0" i="0" sz="4800" u="none" cap="none" strike="noStrike">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262626"/>
              </a:buClr>
              <a:buSzPts val="3000"/>
              <a:buFont typeface="Courier"/>
              <a:buNone/>
            </a:pPr>
            <a:r>
              <a:rPr b="0" i="0" lang="en-US" sz="3000" u="none" cap="none" strike="noStrike">
                <a:solidFill>
                  <a:srgbClr val="262626"/>
                </a:solidFill>
                <a:latin typeface="Courier"/>
                <a:ea typeface="Courier"/>
                <a:cs typeface="Courier"/>
                <a:sym typeface="Courier"/>
              </a:rPr>
              <a:t>x executable or searchable</a:t>
            </a:r>
            <a:endParaRPr b="0" i="0" sz="4800" u="none" cap="none" strike="noStrike">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262626"/>
              </a:buClr>
              <a:buSzPts val="3000"/>
              <a:buFont typeface="Courier"/>
              <a:buNone/>
            </a:pPr>
            <a:r>
              <a:rPr b="0" i="0" lang="en-US" sz="3000" u="none" cap="none" strike="noStrike">
                <a:solidFill>
                  <a:srgbClr val="262626"/>
                </a:solidFill>
                <a:latin typeface="Courier"/>
                <a:ea typeface="Courier"/>
                <a:cs typeface="Courier"/>
                <a:sym typeface="Courier"/>
              </a:rPr>
              <a:t>- not rwx</a:t>
            </a:r>
            <a:endParaRPr/>
          </a:p>
        </p:txBody>
      </p:sp>
      <p:sp>
        <p:nvSpPr>
          <p:cNvPr id="237" name="Google Shape;237;p15"/>
          <p:cNvSpPr/>
          <p:nvPr/>
        </p:nvSpPr>
        <p:spPr>
          <a:xfrm>
            <a:off x="8623300" y="10268539"/>
            <a:ext cx="3607948" cy="1092201"/>
          </a:xfrm>
          <a:prstGeom prst="rect">
            <a:avLst/>
          </a:prstGeom>
          <a:noFill/>
          <a:ln cap="flat" cmpd="sng" w="25400">
            <a:solidFill>
              <a:srgbClr val="000000"/>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262626"/>
              </a:buClr>
              <a:buSzPts val="3000"/>
              <a:buFont typeface="Courier"/>
              <a:buNone/>
            </a:pPr>
            <a:r>
              <a:rPr b="0" i="0" lang="en-US" sz="3000" u="none" cap="none" strike="noStrike">
                <a:solidFill>
                  <a:srgbClr val="262626"/>
                </a:solidFill>
                <a:latin typeface="Courier"/>
                <a:ea typeface="Courier"/>
                <a:cs typeface="Courier"/>
                <a:sym typeface="Courier"/>
              </a:rPr>
              <a:t>d Directory</a:t>
            </a:r>
            <a:endParaRPr b="0" i="0" sz="4800" u="none" cap="none" strike="noStrike">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262626"/>
              </a:buClr>
              <a:buSzPts val="3000"/>
              <a:buFont typeface="Courier"/>
              <a:buNone/>
            </a:pPr>
            <a:r>
              <a:rPr b="0" i="0" lang="en-US" sz="3000" u="none" cap="none" strike="noStrike">
                <a:solidFill>
                  <a:srgbClr val="262626"/>
                </a:solidFill>
                <a:latin typeface="Courier"/>
                <a:ea typeface="Courier"/>
                <a:cs typeface="Courier"/>
                <a:sym typeface="Courier"/>
              </a:rPr>
              <a:t>- Regular file</a:t>
            </a:r>
            <a:endParaRPr/>
          </a:p>
        </p:txBody>
      </p:sp>
      <p:grpSp>
        <p:nvGrpSpPr>
          <p:cNvPr id="238" name="Google Shape;238;p15"/>
          <p:cNvGrpSpPr/>
          <p:nvPr/>
        </p:nvGrpSpPr>
        <p:grpSpPr>
          <a:xfrm>
            <a:off x="4134132" y="8238764"/>
            <a:ext cx="3474320" cy="2497328"/>
            <a:chOff x="0" y="-12701"/>
            <a:chExt cx="3474319" cy="2497327"/>
          </a:xfrm>
        </p:grpSpPr>
        <p:grpSp>
          <p:nvGrpSpPr>
            <p:cNvPr id="239" name="Google Shape;239;p15"/>
            <p:cNvGrpSpPr/>
            <p:nvPr/>
          </p:nvGrpSpPr>
          <p:grpSpPr>
            <a:xfrm>
              <a:off x="0" y="1684969"/>
              <a:ext cx="3303153" cy="799657"/>
              <a:chOff x="0" y="-1"/>
              <a:chExt cx="3303152" cy="799655"/>
            </a:xfrm>
          </p:grpSpPr>
          <p:sp>
            <p:nvSpPr>
              <p:cNvPr id="240" name="Google Shape;240;p15"/>
              <p:cNvSpPr txBox="1"/>
              <p:nvPr/>
            </p:nvSpPr>
            <p:spPr>
              <a:xfrm>
                <a:off x="26727" y="-1"/>
                <a:ext cx="3276425" cy="799655"/>
              </a:xfrm>
              <a:prstGeom prst="rect">
                <a:avLst/>
              </a:prstGeom>
              <a:noFill/>
              <a:ln>
                <a:noFill/>
              </a:ln>
            </p:spPr>
            <p:txBody>
              <a:bodyPr anchorCtr="0" anchor="ctr" bIns="76200" lIns="76200" spcFirstLastPara="1" rIns="76200" wrap="square" tIns="76200">
                <a:spAutoFit/>
              </a:bodyPr>
              <a:lstStyle/>
              <a:p>
                <a:pPr indent="0" lvl="0" marL="0" marR="0" rtl="0" algn="l">
                  <a:lnSpc>
                    <a:spcPct val="100000"/>
                  </a:lnSpc>
                  <a:spcBef>
                    <a:spcPts val="0"/>
                  </a:spcBef>
                  <a:spcAft>
                    <a:spcPts val="0"/>
                  </a:spcAft>
                  <a:buClr>
                    <a:srgbClr val="000000"/>
                  </a:buClr>
                  <a:buSzPts val="5000"/>
                  <a:buFont typeface="Calibri"/>
                  <a:buNone/>
                </a:pPr>
                <a:r>
                  <a:rPr b="0" i="0" lang="en-US" sz="5000" u="none" cap="none" strike="noStrike">
                    <a:solidFill>
                      <a:srgbClr val="000000"/>
                    </a:solidFill>
                    <a:latin typeface="Calibri"/>
                    <a:ea typeface="Calibri"/>
                    <a:cs typeface="Calibri"/>
                    <a:sym typeface="Calibri"/>
                  </a:rPr>
                  <a:t>d rwx r-x r-x</a:t>
                </a:r>
                <a:endParaRPr/>
              </a:p>
            </p:txBody>
          </p:sp>
          <p:sp>
            <p:nvSpPr>
              <p:cNvPr id="241" name="Google Shape;241;p15"/>
              <p:cNvSpPr/>
              <p:nvPr/>
            </p:nvSpPr>
            <p:spPr>
              <a:xfrm>
                <a:off x="614687" y="193354"/>
                <a:ext cx="962119" cy="534515"/>
              </a:xfrm>
              <a:prstGeom prst="rect">
                <a:avLst/>
              </a:prstGeom>
              <a:noFill/>
              <a:ln cap="flat" cmpd="sng" w="50800">
                <a:solidFill>
                  <a:srgbClr val="012DA4"/>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sp>
            <p:nvSpPr>
              <p:cNvPr id="242" name="Google Shape;242;p15"/>
              <p:cNvSpPr/>
              <p:nvPr/>
            </p:nvSpPr>
            <p:spPr>
              <a:xfrm>
                <a:off x="1656983" y="193354"/>
                <a:ext cx="694865" cy="534515"/>
              </a:xfrm>
              <a:prstGeom prst="rect">
                <a:avLst/>
              </a:prstGeom>
              <a:noFill/>
              <a:ln cap="flat" cmpd="sng" w="50800">
                <a:solidFill>
                  <a:srgbClr val="012DA4"/>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sp>
            <p:nvSpPr>
              <p:cNvPr id="243" name="Google Shape;243;p15"/>
              <p:cNvSpPr/>
              <p:nvPr/>
            </p:nvSpPr>
            <p:spPr>
              <a:xfrm>
                <a:off x="2432024" y="193354"/>
                <a:ext cx="748315" cy="534515"/>
              </a:xfrm>
              <a:prstGeom prst="rect">
                <a:avLst/>
              </a:prstGeom>
              <a:noFill/>
              <a:ln cap="flat" cmpd="sng" w="50800">
                <a:solidFill>
                  <a:srgbClr val="012DA4"/>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sp>
            <p:nvSpPr>
              <p:cNvPr id="244" name="Google Shape;244;p15"/>
              <p:cNvSpPr/>
              <p:nvPr/>
            </p:nvSpPr>
            <p:spPr>
              <a:xfrm>
                <a:off x="0" y="193354"/>
                <a:ext cx="534511" cy="534515"/>
              </a:xfrm>
              <a:prstGeom prst="rect">
                <a:avLst/>
              </a:prstGeom>
              <a:noFill/>
              <a:ln cap="flat" cmpd="sng" w="50800">
                <a:solidFill>
                  <a:srgbClr val="012DA4"/>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grpSp>
        <p:cxnSp>
          <p:nvCxnSpPr>
            <p:cNvPr id="245" name="Google Shape;245;p15"/>
            <p:cNvCxnSpPr/>
            <p:nvPr/>
          </p:nvCxnSpPr>
          <p:spPr>
            <a:xfrm flipH="1">
              <a:off x="1259398" y="1557619"/>
              <a:ext cx="543" cy="326127"/>
            </a:xfrm>
            <a:prstGeom prst="straightConnector1">
              <a:avLst/>
            </a:prstGeom>
            <a:noFill/>
            <a:ln cap="flat" cmpd="sng" w="50800">
              <a:solidFill>
                <a:srgbClr val="012DA4"/>
              </a:solidFill>
              <a:prstDash val="solid"/>
              <a:miter lim="400000"/>
              <a:headEnd len="sm" w="sm" type="none"/>
              <a:tailEnd len="sm" w="sm" type="none"/>
            </a:ln>
          </p:spPr>
        </p:cxnSp>
        <p:sp>
          <p:nvSpPr>
            <p:cNvPr id="246" name="Google Shape;246;p15"/>
            <p:cNvSpPr/>
            <p:nvPr/>
          </p:nvSpPr>
          <p:spPr>
            <a:xfrm>
              <a:off x="587961" y="949419"/>
              <a:ext cx="935393" cy="601713"/>
            </a:xfrm>
            <a:prstGeom prst="rect">
              <a:avLst/>
            </a:prstGeom>
            <a:noFill/>
            <a:ln cap="flat" cmpd="sng" w="50800">
              <a:solidFill>
                <a:srgbClr val="012DA4"/>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262626"/>
                </a:buClr>
                <a:buSzPts val="3000"/>
                <a:buFont typeface="Calibri"/>
                <a:buNone/>
              </a:pPr>
              <a:r>
                <a:rPr b="0" i="0" lang="en-US" sz="3000" u="none" cap="none" strike="noStrike">
                  <a:solidFill>
                    <a:srgbClr val="262626"/>
                  </a:solidFill>
                  <a:latin typeface="Calibri"/>
                  <a:ea typeface="Calibri"/>
                  <a:cs typeface="Calibri"/>
                  <a:sym typeface="Calibri"/>
                </a:rPr>
                <a:t>user</a:t>
              </a:r>
              <a:endParaRPr/>
            </a:p>
          </p:txBody>
        </p:sp>
        <p:sp>
          <p:nvSpPr>
            <p:cNvPr id="247" name="Google Shape;247;p15"/>
            <p:cNvSpPr/>
            <p:nvPr/>
          </p:nvSpPr>
          <p:spPr>
            <a:xfrm>
              <a:off x="1256099" y="-12701"/>
              <a:ext cx="1202649" cy="601714"/>
            </a:xfrm>
            <a:prstGeom prst="rect">
              <a:avLst/>
            </a:prstGeom>
            <a:noFill/>
            <a:ln cap="flat" cmpd="sng" w="50800">
              <a:solidFill>
                <a:srgbClr val="012DA4"/>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262626"/>
                </a:buClr>
                <a:buSzPts val="3000"/>
                <a:buFont typeface="Calibri"/>
                <a:buNone/>
              </a:pPr>
              <a:r>
                <a:rPr b="0" i="0" lang="en-US" sz="3000" u="none" cap="none" strike="noStrike">
                  <a:solidFill>
                    <a:srgbClr val="262626"/>
                  </a:solidFill>
                  <a:latin typeface="Calibri"/>
                  <a:ea typeface="Calibri"/>
                  <a:cs typeface="Calibri"/>
                  <a:sym typeface="Calibri"/>
                </a:rPr>
                <a:t>group</a:t>
              </a:r>
              <a:endParaRPr/>
            </a:p>
          </p:txBody>
        </p:sp>
        <p:cxnSp>
          <p:nvCxnSpPr>
            <p:cNvPr id="248" name="Google Shape;248;p15"/>
            <p:cNvCxnSpPr/>
            <p:nvPr/>
          </p:nvCxnSpPr>
          <p:spPr>
            <a:xfrm flipH="1">
              <a:off x="1819666" y="622221"/>
              <a:ext cx="18" cy="1275469"/>
            </a:xfrm>
            <a:prstGeom prst="straightConnector1">
              <a:avLst/>
            </a:prstGeom>
            <a:noFill/>
            <a:ln cap="flat" cmpd="sng" w="50800">
              <a:solidFill>
                <a:srgbClr val="012DA4"/>
              </a:solidFill>
              <a:prstDash val="solid"/>
              <a:miter lim="400000"/>
              <a:headEnd len="sm" w="sm" type="none"/>
              <a:tailEnd len="sm" w="sm" type="none"/>
            </a:ln>
          </p:spPr>
        </p:cxnSp>
        <p:cxnSp>
          <p:nvCxnSpPr>
            <p:cNvPr id="249" name="Google Shape;249;p15"/>
            <p:cNvCxnSpPr/>
            <p:nvPr/>
          </p:nvCxnSpPr>
          <p:spPr>
            <a:xfrm flipH="1">
              <a:off x="2782753" y="1557619"/>
              <a:ext cx="543" cy="326127"/>
            </a:xfrm>
            <a:prstGeom prst="straightConnector1">
              <a:avLst/>
            </a:prstGeom>
            <a:noFill/>
            <a:ln cap="flat" cmpd="sng" w="50800">
              <a:solidFill>
                <a:srgbClr val="012DA4"/>
              </a:solidFill>
              <a:prstDash val="solid"/>
              <a:miter lim="400000"/>
              <a:headEnd len="sm" w="sm" type="none"/>
              <a:tailEnd len="sm" w="sm" type="none"/>
            </a:ln>
          </p:spPr>
        </p:cxnSp>
        <p:sp>
          <p:nvSpPr>
            <p:cNvPr id="250" name="Google Shape;250;p15"/>
            <p:cNvSpPr/>
            <p:nvPr/>
          </p:nvSpPr>
          <p:spPr>
            <a:xfrm>
              <a:off x="2351846" y="949419"/>
              <a:ext cx="1122473" cy="601713"/>
            </a:xfrm>
            <a:prstGeom prst="rect">
              <a:avLst/>
            </a:prstGeom>
            <a:noFill/>
            <a:ln cap="flat" cmpd="sng" w="50800">
              <a:solidFill>
                <a:srgbClr val="012DA4"/>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262626"/>
                </a:buClr>
                <a:buSzPts val="3000"/>
                <a:buFont typeface="Calibri"/>
                <a:buNone/>
              </a:pPr>
              <a:r>
                <a:rPr b="0" i="0" lang="en-US" sz="3000" u="none" cap="none" strike="noStrike">
                  <a:solidFill>
                    <a:srgbClr val="262626"/>
                  </a:solidFill>
                  <a:latin typeface="Calibri"/>
                  <a:ea typeface="Calibri"/>
                  <a:cs typeface="Calibri"/>
                  <a:sym typeface="Calibri"/>
                </a:rPr>
                <a:t>other</a:t>
              </a:r>
              <a:endParaRPr/>
            </a:p>
          </p:txBody>
        </p:sp>
      </p:grpSp>
      <p:grpSp>
        <p:nvGrpSpPr>
          <p:cNvPr id="251" name="Google Shape;251;p15"/>
          <p:cNvGrpSpPr/>
          <p:nvPr/>
        </p:nvGrpSpPr>
        <p:grpSpPr>
          <a:xfrm>
            <a:off x="6642099" y="3414589"/>
            <a:ext cx="11091094" cy="6100298"/>
            <a:chOff x="0" y="-12701"/>
            <a:chExt cx="11091092" cy="6100297"/>
          </a:xfrm>
        </p:grpSpPr>
        <p:pic>
          <p:nvPicPr>
            <p:cNvPr descr="image23.png" id="252" name="Google Shape;252;p15"/>
            <p:cNvPicPr preferRelativeResize="0"/>
            <p:nvPr/>
          </p:nvPicPr>
          <p:blipFill rotWithShape="1">
            <a:blip r:embed="rId3">
              <a:alphaModFix/>
            </a:blip>
            <a:srcRect b="22543" l="24240" r="8574" t="20363"/>
            <a:stretch/>
          </p:blipFill>
          <p:spPr>
            <a:xfrm>
              <a:off x="3313964" y="1891687"/>
              <a:ext cx="7777128" cy="4195908"/>
            </a:xfrm>
            <a:prstGeom prst="rect">
              <a:avLst/>
            </a:prstGeom>
            <a:noFill/>
            <a:ln>
              <a:noFill/>
            </a:ln>
          </p:spPr>
        </p:pic>
        <p:pic>
          <p:nvPicPr>
            <p:cNvPr descr="image23.png" id="253" name="Google Shape;253;p15"/>
            <p:cNvPicPr preferRelativeResize="0"/>
            <p:nvPr/>
          </p:nvPicPr>
          <p:blipFill rotWithShape="1">
            <a:blip r:embed="rId3">
              <a:alphaModFix/>
            </a:blip>
            <a:srcRect b="22543" l="8079" r="78067" t="20363"/>
            <a:stretch/>
          </p:blipFill>
          <p:spPr>
            <a:xfrm>
              <a:off x="1576805" y="1891687"/>
              <a:ext cx="1603533" cy="4195908"/>
            </a:xfrm>
            <a:prstGeom prst="rect">
              <a:avLst/>
            </a:prstGeom>
            <a:noFill/>
            <a:ln>
              <a:noFill/>
            </a:ln>
          </p:spPr>
        </p:pic>
        <p:sp>
          <p:nvSpPr>
            <p:cNvPr id="254" name="Google Shape;254;p15"/>
            <p:cNvSpPr/>
            <p:nvPr/>
          </p:nvSpPr>
          <p:spPr>
            <a:xfrm>
              <a:off x="1416452" y="1918413"/>
              <a:ext cx="1870787" cy="4169183"/>
            </a:xfrm>
            <a:prstGeom prst="rect">
              <a:avLst/>
            </a:prstGeom>
            <a:noFill/>
            <a:ln cap="flat" cmpd="sng" w="50800">
              <a:solidFill>
                <a:srgbClr val="012DA4"/>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sp>
          <p:nvSpPr>
            <p:cNvPr id="255" name="Google Shape;255;p15"/>
            <p:cNvSpPr/>
            <p:nvPr/>
          </p:nvSpPr>
          <p:spPr>
            <a:xfrm>
              <a:off x="8712520" y="1918413"/>
              <a:ext cx="2271669" cy="4169183"/>
            </a:xfrm>
            <a:prstGeom prst="rect">
              <a:avLst/>
            </a:prstGeom>
            <a:noFill/>
            <a:ln cap="flat" cmpd="sng" w="50800">
              <a:solidFill>
                <a:srgbClr val="012DA4"/>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sp>
          <p:nvSpPr>
            <p:cNvPr id="256" name="Google Shape;256;p15"/>
            <p:cNvSpPr/>
            <p:nvPr/>
          </p:nvSpPr>
          <p:spPr>
            <a:xfrm>
              <a:off x="3367415" y="1918413"/>
              <a:ext cx="374157" cy="4169183"/>
            </a:xfrm>
            <a:prstGeom prst="rect">
              <a:avLst/>
            </a:prstGeom>
            <a:noFill/>
            <a:ln cap="flat" cmpd="sng" w="50800">
              <a:solidFill>
                <a:srgbClr val="012DA4"/>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sp>
          <p:nvSpPr>
            <p:cNvPr id="257" name="Google Shape;257;p15"/>
            <p:cNvSpPr/>
            <p:nvPr/>
          </p:nvSpPr>
          <p:spPr>
            <a:xfrm>
              <a:off x="3821749" y="1918413"/>
              <a:ext cx="534511" cy="4169183"/>
            </a:xfrm>
            <a:prstGeom prst="rect">
              <a:avLst/>
            </a:prstGeom>
            <a:noFill/>
            <a:ln cap="flat" cmpd="sng" w="50800">
              <a:solidFill>
                <a:srgbClr val="012DA4"/>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sp>
          <p:nvSpPr>
            <p:cNvPr id="258" name="Google Shape;258;p15"/>
            <p:cNvSpPr/>
            <p:nvPr/>
          </p:nvSpPr>
          <p:spPr>
            <a:xfrm>
              <a:off x="4623515" y="1918413"/>
              <a:ext cx="855217" cy="4169183"/>
            </a:xfrm>
            <a:prstGeom prst="rect">
              <a:avLst/>
            </a:prstGeom>
            <a:noFill/>
            <a:ln cap="flat" cmpd="sng" w="50800">
              <a:solidFill>
                <a:srgbClr val="012DA4"/>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sp>
          <p:nvSpPr>
            <p:cNvPr id="259" name="Google Shape;259;p15"/>
            <p:cNvSpPr/>
            <p:nvPr/>
          </p:nvSpPr>
          <p:spPr>
            <a:xfrm>
              <a:off x="5879614" y="1918413"/>
              <a:ext cx="668139" cy="4169183"/>
            </a:xfrm>
            <a:prstGeom prst="rect">
              <a:avLst/>
            </a:prstGeom>
            <a:noFill/>
            <a:ln cap="flat" cmpd="sng" w="50800">
              <a:solidFill>
                <a:srgbClr val="012DA4"/>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sp>
          <p:nvSpPr>
            <p:cNvPr id="260" name="Google Shape;260;p15"/>
            <p:cNvSpPr/>
            <p:nvPr/>
          </p:nvSpPr>
          <p:spPr>
            <a:xfrm>
              <a:off x="6627929" y="1918413"/>
              <a:ext cx="1977689" cy="4169183"/>
            </a:xfrm>
            <a:prstGeom prst="rect">
              <a:avLst/>
            </a:prstGeom>
            <a:noFill/>
            <a:ln cap="flat" cmpd="sng" w="50800">
              <a:solidFill>
                <a:srgbClr val="012DA4"/>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sp>
          <p:nvSpPr>
            <p:cNvPr id="261" name="Google Shape;261;p15"/>
            <p:cNvSpPr/>
            <p:nvPr/>
          </p:nvSpPr>
          <p:spPr>
            <a:xfrm>
              <a:off x="2218218" y="-12701"/>
              <a:ext cx="2138041" cy="601714"/>
            </a:xfrm>
            <a:prstGeom prst="rect">
              <a:avLst/>
            </a:prstGeom>
            <a:noFill/>
            <a:ln cap="flat" cmpd="sng" w="50800">
              <a:solidFill>
                <a:srgbClr val="012DA4"/>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262626"/>
                </a:buClr>
                <a:buSzPts val="3000"/>
                <a:buFont typeface="Calibri"/>
                <a:buNone/>
              </a:pPr>
              <a:r>
                <a:rPr b="0" i="0" lang="en-US" sz="3000" u="none" cap="none" strike="noStrike">
                  <a:solidFill>
                    <a:srgbClr val="262626"/>
                  </a:solidFill>
                  <a:latin typeface="Calibri"/>
                  <a:ea typeface="Calibri"/>
                  <a:cs typeface="Calibri"/>
                  <a:sym typeface="Calibri"/>
                </a:rPr>
                <a:t>owner user</a:t>
              </a:r>
              <a:endParaRPr/>
            </a:p>
          </p:txBody>
        </p:sp>
        <p:sp>
          <p:nvSpPr>
            <p:cNvPr id="262" name="Google Shape;262;p15"/>
            <p:cNvSpPr/>
            <p:nvPr/>
          </p:nvSpPr>
          <p:spPr>
            <a:xfrm>
              <a:off x="0" y="949418"/>
              <a:ext cx="2138041" cy="601713"/>
            </a:xfrm>
            <a:prstGeom prst="rect">
              <a:avLst/>
            </a:prstGeom>
            <a:noFill/>
            <a:ln cap="flat" cmpd="sng" w="50800">
              <a:solidFill>
                <a:srgbClr val="012DA4"/>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262626"/>
                </a:buClr>
                <a:buSzPts val="3000"/>
                <a:buFont typeface="Calibri"/>
                <a:buNone/>
              </a:pPr>
              <a:r>
                <a:rPr b="0" i="0" lang="en-US" sz="3000" u="none" cap="none" strike="noStrike">
                  <a:solidFill>
                    <a:srgbClr val="262626"/>
                  </a:solidFill>
                  <a:latin typeface="Calibri"/>
                  <a:ea typeface="Calibri"/>
                  <a:cs typeface="Calibri"/>
                  <a:sym typeface="Calibri"/>
                </a:rPr>
                <a:t>permissions</a:t>
              </a:r>
              <a:endParaRPr/>
            </a:p>
          </p:txBody>
        </p:sp>
        <p:cxnSp>
          <p:nvCxnSpPr>
            <p:cNvPr id="263" name="Google Shape;263;p15"/>
            <p:cNvCxnSpPr/>
            <p:nvPr/>
          </p:nvCxnSpPr>
          <p:spPr>
            <a:xfrm flipH="1">
              <a:off x="3531069" y="1570981"/>
              <a:ext cx="543" cy="326127"/>
            </a:xfrm>
            <a:prstGeom prst="straightConnector1">
              <a:avLst/>
            </a:prstGeom>
            <a:noFill/>
            <a:ln cap="flat" cmpd="sng" w="50800">
              <a:solidFill>
                <a:srgbClr val="012DA4"/>
              </a:solidFill>
              <a:prstDash val="solid"/>
              <a:miter lim="400000"/>
              <a:headEnd len="sm" w="sm" type="none"/>
              <a:tailEnd len="sm" w="sm" type="none"/>
            </a:ln>
          </p:spPr>
        </p:cxnSp>
        <p:cxnSp>
          <p:nvCxnSpPr>
            <p:cNvPr id="264" name="Google Shape;264;p15"/>
            <p:cNvCxnSpPr/>
            <p:nvPr/>
          </p:nvCxnSpPr>
          <p:spPr>
            <a:xfrm flipH="1">
              <a:off x="4140466" y="621661"/>
              <a:ext cx="18" cy="1275467"/>
            </a:xfrm>
            <a:prstGeom prst="straightConnector1">
              <a:avLst/>
            </a:prstGeom>
            <a:noFill/>
            <a:ln cap="flat" cmpd="sng" w="50800">
              <a:solidFill>
                <a:srgbClr val="012DA4"/>
              </a:solidFill>
              <a:prstDash val="solid"/>
              <a:miter lim="400000"/>
              <a:headEnd len="sm" w="sm" type="none"/>
              <a:tailEnd len="sm" w="sm" type="none"/>
            </a:ln>
          </p:spPr>
        </p:cxnSp>
        <p:cxnSp>
          <p:nvCxnSpPr>
            <p:cNvPr id="265" name="Google Shape;265;p15"/>
            <p:cNvCxnSpPr/>
            <p:nvPr/>
          </p:nvCxnSpPr>
          <p:spPr>
            <a:xfrm flipH="1">
              <a:off x="6363974" y="1570981"/>
              <a:ext cx="543" cy="326127"/>
            </a:xfrm>
            <a:prstGeom prst="straightConnector1">
              <a:avLst/>
            </a:prstGeom>
            <a:noFill/>
            <a:ln cap="flat" cmpd="sng" w="50800">
              <a:solidFill>
                <a:srgbClr val="012DA4"/>
              </a:solidFill>
              <a:prstDash val="solid"/>
              <a:miter lim="400000"/>
              <a:headEnd len="sm" w="sm" type="none"/>
              <a:tailEnd len="sm" w="sm" type="none"/>
            </a:ln>
          </p:spPr>
        </p:cxnSp>
        <p:cxnSp>
          <p:nvCxnSpPr>
            <p:cNvPr id="266" name="Google Shape;266;p15"/>
            <p:cNvCxnSpPr/>
            <p:nvPr/>
          </p:nvCxnSpPr>
          <p:spPr>
            <a:xfrm flipH="1">
              <a:off x="8288212" y="1570981"/>
              <a:ext cx="543" cy="326127"/>
            </a:xfrm>
            <a:prstGeom prst="straightConnector1">
              <a:avLst/>
            </a:prstGeom>
            <a:noFill/>
            <a:ln cap="flat" cmpd="sng" w="50800">
              <a:solidFill>
                <a:srgbClr val="012DA4"/>
              </a:solidFill>
              <a:prstDash val="solid"/>
              <a:miter lim="400000"/>
              <a:headEnd len="sm" w="sm" type="none"/>
              <a:tailEnd len="sm" w="sm" type="none"/>
            </a:ln>
          </p:spPr>
        </p:cxnSp>
        <p:cxnSp>
          <p:nvCxnSpPr>
            <p:cNvPr id="267" name="Google Shape;267;p15"/>
            <p:cNvCxnSpPr/>
            <p:nvPr/>
          </p:nvCxnSpPr>
          <p:spPr>
            <a:xfrm flipH="1">
              <a:off x="10720235" y="1570981"/>
              <a:ext cx="543" cy="326127"/>
            </a:xfrm>
            <a:prstGeom prst="straightConnector1">
              <a:avLst/>
            </a:prstGeom>
            <a:noFill/>
            <a:ln cap="flat" cmpd="sng" w="50800">
              <a:solidFill>
                <a:srgbClr val="012DA4"/>
              </a:solidFill>
              <a:prstDash val="solid"/>
              <a:miter lim="400000"/>
              <a:headEnd len="sm" w="sm" type="none"/>
              <a:tailEnd len="sm" w="sm" type="none"/>
            </a:ln>
          </p:spPr>
        </p:cxnSp>
        <p:sp>
          <p:nvSpPr>
            <p:cNvPr id="268" name="Google Shape;268;p15"/>
            <p:cNvSpPr/>
            <p:nvPr/>
          </p:nvSpPr>
          <p:spPr>
            <a:xfrm>
              <a:off x="4570064" y="662"/>
              <a:ext cx="2378571" cy="601713"/>
            </a:xfrm>
            <a:prstGeom prst="rect">
              <a:avLst/>
            </a:prstGeom>
            <a:noFill/>
            <a:ln cap="flat" cmpd="sng" w="50800">
              <a:solidFill>
                <a:srgbClr val="012DA4"/>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262626"/>
                </a:buClr>
                <a:buSzPts val="3000"/>
                <a:buFont typeface="Calibri"/>
                <a:buNone/>
              </a:pPr>
              <a:r>
                <a:rPr b="0" i="0" lang="en-US" sz="3000" u="none" cap="none" strike="noStrike">
                  <a:solidFill>
                    <a:srgbClr val="262626"/>
                  </a:solidFill>
                  <a:latin typeface="Calibri"/>
                  <a:ea typeface="Calibri"/>
                  <a:cs typeface="Calibri"/>
                  <a:sym typeface="Calibri"/>
                </a:rPr>
                <a:t>owner group</a:t>
              </a:r>
              <a:endParaRPr/>
            </a:p>
          </p:txBody>
        </p:sp>
        <p:sp>
          <p:nvSpPr>
            <p:cNvPr id="269" name="Google Shape;269;p15"/>
            <p:cNvSpPr/>
            <p:nvPr/>
          </p:nvSpPr>
          <p:spPr>
            <a:xfrm>
              <a:off x="7670224" y="936056"/>
              <a:ext cx="935393" cy="601713"/>
            </a:xfrm>
            <a:prstGeom prst="rect">
              <a:avLst/>
            </a:prstGeom>
            <a:noFill/>
            <a:ln cap="flat" cmpd="sng" w="50800">
              <a:solidFill>
                <a:srgbClr val="012DA4"/>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262626"/>
                </a:buClr>
                <a:buSzPts val="3000"/>
                <a:buFont typeface="Calibri"/>
                <a:buNone/>
              </a:pPr>
              <a:r>
                <a:rPr b="0" i="0" lang="en-US" sz="3000" u="none" cap="none" strike="noStrike">
                  <a:solidFill>
                    <a:srgbClr val="262626"/>
                  </a:solidFill>
                  <a:latin typeface="Calibri"/>
                  <a:ea typeface="Calibri"/>
                  <a:cs typeface="Calibri"/>
                  <a:sym typeface="Calibri"/>
                </a:rPr>
                <a:t>date</a:t>
              </a:r>
              <a:endParaRPr/>
            </a:p>
          </p:txBody>
        </p:sp>
        <p:sp>
          <p:nvSpPr>
            <p:cNvPr id="270" name="Google Shape;270;p15"/>
            <p:cNvSpPr/>
            <p:nvPr/>
          </p:nvSpPr>
          <p:spPr>
            <a:xfrm>
              <a:off x="9220305" y="936056"/>
              <a:ext cx="1763885" cy="601713"/>
            </a:xfrm>
            <a:prstGeom prst="rect">
              <a:avLst/>
            </a:prstGeom>
            <a:noFill/>
            <a:ln cap="flat" cmpd="sng" w="50800">
              <a:solidFill>
                <a:srgbClr val="012DA4"/>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262626"/>
                </a:buClr>
                <a:buSzPts val="3000"/>
                <a:buFont typeface="Calibri"/>
                <a:buNone/>
              </a:pPr>
              <a:r>
                <a:rPr b="0" i="0" lang="en-US" sz="3000" u="none" cap="none" strike="noStrike">
                  <a:solidFill>
                    <a:srgbClr val="262626"/>
                  </a:solidFill>
                  <a:latin typeface="Calibri"/>
                  <a:ea typeface="Calibri"/>
                  <a:cs typeface="Calibri"/>
                  <a:sym typeface="Calibri"/>
                </a:rPr>
                <a:t>File name</a:t>
              </a:r>
              <a:endParaRPr/>
            </a:p>
          </p:txBody>
        </p:sp>
        <p:sp>
          <p:nvSpPr>
            <p:cNvPr id="271" name="Google Shape;271;p15"/>
            <p:cNvSpPr/>
            <p:nvPr/>
          </p:nvSpPr>
          <p:spPr>
            <a:xfrm>
              <a:off x="5692536" y="936056"/>
              <a:ext cx="855217" cy="601713"/>
            </a:xfrm>
            <a:prstGeom prst="rect">
              <a:avLst/>
            </a:prstGeom>
            <a:noFill/>
            <a:ln cap="flat" cmpd="sng" w="50800">
              <a:solidFill>
                <a:srgbClr val="012DA4"/>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262626"/>
                </a:buClr>
                <a:buSzPts val="3000"/>
                <a:buFont typeface="Calibri"/>
                <a:buNone/>
              </a:pPr>
              <a:r>
                <a:rPr b="0" i="0" lang="en-US" sz="3000" u="none" cap="none" strike="noStrike">
                  <a:solidFill>
                    <a:srgbClr val="262626"/>
                  </a:solidFill>
                  <a:latin typeface="Calibri"/>
                  <a:ea typeface="Calibri"/>
                  <a:cs typeface="Calibri"/>
                  <a:sym typeface="Calibri"/>
                </a:rPr>
                <a:t>size</a:t>
              </a:r>
              <a:endParaRPr/>
            </a:p>
          </p:txBody>
        </p:sp>
        <p:sp>
          <p:nvSpPr>
            <p:cNvPr id="272" name="Google Shape;272;p15"/>
            <p:cNvSpPr/>
            <p:nvPr/>
          </p:nvSpPr>
          <p:spPr>
            <a:xfrm>
              <a:off x="2405296" y="936056"/>
              <a:ext cx="1309551" cy="601713"/>
            </a:xfrm>
            <a:prstGeom prst="rect">
              <a:avLst/>
            </a:prstGeom>
            <a:noFill/>
            <a:ln cap="flat" cmpd="sng" w="50800">
              <a:solidFill>
                <a:srgbClr val="012DA4"/>
              </a:solidFill>
              <a:prstDash val="solid"/>
              <a:miter lim="400000"/>
              <a:headEnd len="sm" w="sm" type="none"/>
              <a:tailEnd len="sm" w="sm" type="none"/>
            </a:ln>
          </p:spPr>
          <p:txBody>
            <a:bodyPr anchorCtr="0" anchor="ctr" bIns="76200" lIns="76200" spcFirstLastPara="1" rIns="76200" wrap="square" tIns="76200">
              <a:spAutoFit/>
            </a:bodyPr>
            <a:lstStyle/>
            <a:p>
              <a:pPr indent="0" lvl="0" marL="0" marR="0" rtl="0" algn="ctr">
                <a:lnSpc>
                  <a:spcPct val="100000"/>
                </a:lnSpc>
                <a:spcBef>
                  <a:spcPts val="0"/>
                </a:spcBef>
                <a:spcAft>
                  <a:spcPts val="0"/>
                </a:spcAft>
                <a:buClr>
                  <a:srgbClr val="262626"/>
                </a:buClr>
                <a:buSzPts val="3000"/>
                <a:buFont typeface="Calibri"/>
                <a:buNone/>
              </a:pPr>
              <a:r>
                <a:rPr b="0" i="0" lang="en-US" sz="3000" u="none" cap="none" strike="noStrike">
                  <a:solidFill>
                    <a:srgbClr val="262626"/>
                  </a:solidFill>
                  <a:latin typeface="Calibri"/>
                  <a:ea typeface="Calibri"/>
                  <a:cs typeface="Calibri"/>
                  <a:sym typeface="Calibri"/>
                </a:rPr>
                <a:t>links #</a:t>
              </a:r>
              <a:endParaRPr/>
            </a:p>
          </p:txBody>
        </p:sp>
        <p:cxnSp>
          <p:nvCxnSpPr>
            <p:cNvPr id="273" name="Google Shape;273;p15"/>
            <p:cNvCxnSpPr/>
            <p:nvPr/>
          </p:nvCxnSpPr>
          <p:spPr>
            <a:xfrm flipH="1">
              <a:off x="4839648" y="635585"/>
              <a:ext cx="18" cy="1275469"/>
            </a:xfrm>
            <a:prstGeom prst="straightConnector1">
              <a:avLst/>
            </a:prstGeom>
            <a:noFill/>
            <a:ln cap="flat" cmpd="sng" w="50800">
              <a:solidFill>
                <a:srgbClr val="012DA4"/>
              </a:solidFill>
              <a:prstDash val="solid"/>
              <a:miter lim="400000"/>
              <a:headEnd len="sm" w="sm" type="none"/>
              <a:tailEnd len="sm" w="sm" type="none"/>
            </a:ln>
          </p:spPr>
        </p:cxnSp>
        <p:cxnSp>
          <p:nvCxnSpPr>
            <p:cNvPr id="274" name="Google Shape;274;p15"/>
            <p:cNvCxnSpPr/>
            <p:nvPr/>
          </p:nvCxnSpPr>
          <p:spPr>
            <a:xfrm flipH="1">
              <a:off x="1660280" y="1597706"/>
              <a:ext cx="543" cy="326127"/>
            </a:xfrm>
            <a:prstGeom prst="straightConnector1">
              <a:avLst/>
            </a:prstGeom>
            <a:noFill/>
            <a:ln cap="flat" cmpd="sng" w="50800">
              <a:solidFill>
                <a:srgbClr val="012DA4"/>
              </a:solidFill>
              <a:prstDash val="solid"/>
              <a:miter lim="400000"/>
              <a:headEnd len="sm" w="sm" type="none"/>
              <a:tailEnd len="sm" w="sm" type="non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txBox="1"/>
          <p:nvPr/>
        </p:nvSpPr>
        <p:spPr>
          <a:xfrm>
            <a:off x="9153949" y="1265964"/>
            <a:ext cx="6076101" cy="2859157"/>
          </a:xfrm>
          <a:prstGeom prst="rect">
            <a:avLst/>
          </a:prstGeom>
          <a:solidFill>
            <a:srgbClr val="DEEBF7"/>
          </a:solidFill>
          <a:ln cap="flat" cmpd="sng" w="152400">
            <a:solidFill>
              <a:srgbClr val="FF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Calibri"/>
              <a:buNone/>
            </a:pPr>
            <a:r>
              <a:rPr b="1" i="0" lang="en-US" sz="4200" u="none" cap="none" strike="noStrike">
                <a:solidFill>
                  <a:srgbClr val="000000"/>
                </a:solidFill>
                <a:latin typeface="Calibri"/>
                <a:ea typeface="Calibri"/>
                <a:cs typeface="Calibri"/>
                <a:sym typeface="Calibri"/>
              </a:rPr>
              <a:t>Exercise:</a:t>
            </a:r>
            <a:endParaRPr/>
          </a:p>
          <a:p>
            <a:pPr indent="0" lvl="0" marL="0" marR="0" rtl="0" algn="l">
              <a:lnSpc>
                <a:spcPct val="100000"/>
              </a:lnSpc>
              <a:spcBef>
                <a:spcPts val="0"/>
              </a:spcBef>
              <a:spcAft>
                <a:spcPts val="0"/>
              </a:spcAft>
              <a:buClr>
                <a:srgbClr val="000000"/>
              </a:buClr>
              <a:buSzPts val="4200"/>
              <a:buFont typeface="Calibri"/>
              <a:buNone/>
            </a:pPr>
            <a:r>
              <a:rPr b="0" i="0" lang="en-US" sz="4200" u="none" cap="none" strike="noStrike">
                <a:solidFill>
                  <a:srgbClr val="000000"/>
                </a:solidFill>
                <a:latin typeface="Calibri"/>
                <a:ea typeface="Calibri"/>
                <a:cs typeface="Calibri"/>
                <a:sym typeface="Calibri"/>
              </a:rPr>
              <a:t>List ALL files present in the root directory (including hidden files)</a:t>
            </a:r>
            <a:endParaRPr/>
          </a:p>
        </p:txBody>
      </p:sp>
      <p:pic>
        <p:nvPicPr>
          <p:cNvPr descr="Picture 5" id="280" name="Google Shape;280;p17"/>
          <p:cNvPicPr preferRelativeResize="0"/>
          <p:nvPr/>
        </p:nvPicPr>
        <p:blipFill rotWithShape="1">
          <a:blip r:embed="rId3">
            <a:alphaModFix/>
          </a:blip>
          <a:srcRect b="0" l="0" r="0" t="0"/>
          <a:stretch/>
        </p:blipFill>
        <p:spPr>
          <a:xfrm>
            <a:off x="6746240" y="4035954"/>
            <a:ext cx="10810241" cy="7353904"/>
          </a:xfrm>
          <a:prstGeom prst="rect">
            <a:avLst/>
          </a:prstGeom>
          <a:noFill/>
          <a:ln>
            <a:noFill/>
          </a:ln>
        </p:spPr>
      </p:pic>
      <p:pic>
        <p:nvPicPr>
          <p:cNvPr descr="Picture 2" id="281" name="Google Shape;281;p17"/>
          <p:cNvPicPr preferRelativeResize="0"/>
          <p:nvPr/>
        </p:nvPicPr>
        <p:blipFill rotWithShape="1">
          <a:blip r:embed="rId4">
            <a:alphaModFix/>
          </a:blip>
          <a:srcRect b="0" l="0" r="0" t="0"/>
          <a:stretch/>
        </p:blipFill>
        <p:spPr>
          <a:xfrm>
            <a:off x="6400167" y="4083453"/>
            <a:ext cx="11156313" cy="7556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8"/>
          <p:cNvSpPr/>
          <p:nvPr/>
        </p:nvSpPr>
        <p:spPr>
          <a:xfrm>
            <a:off x="4282439" y="5257800"/>
            <a:ext cx="6926582" cy="5852161"/>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262626"/>
              </a:buClr>
              <a:buSzPts val="5400"/>
              <a:buFont typeface="Calibri"/>
              <a:buNone/>
            </a:pPr>
            <a:r>
              <a:t/>
            </a:r>
            <a:endParaRPr b="0" i="0" sz="5400" u="none" cap="none" strike="noStrike">
              <a:solidFill>
                <a:srgbClr val="262626"/>
              </a:solidFill>
              <a:latin typeface="Calibri"/>
              <a:ea typeface="Calibri"/>
              <a:cs typeface="Calibri"/>
              <a:sym typeface="Calibri"/>
            </a:endParaRPr>
          </a:p>
        </p:txBody>
      </p:sp>
      <p:grpSp>
        <p:nvGrpSpPr>
          <p:cNvPr id="287" name="Google Shape;287;p18"/>
          <p:cNvGrpSpPr/>
          <p:nvPr/>
        </p:nvGrpSpPr>
        <p:grpSpPr>
          <a:xfrm>
            <a:off x="11643309" y="2857452"/>
            <a:ext cx="8938316" cy="3314632"/>
            <a:chOff x="-2" y="-2"/>
            <a:chExt cx="8938315" cy="3314631"/>
          </a:xfrm>
        </p:grpSpPr>
        <p:grpSp>
          <p:nvGrpSpPr>
            <p:cNvPr id="288" name="Google Shape;288;p18"/>
            <p:cNvGrpSpPr/>
            <p:nvPr/>
          </p:nvGrpSpPr>
          <p:grpSpPr>
            <a:xfrm>
              <a:off x="-2" y="-2"/>
              <a:ext cx="3360346" cy="3314631"/>
              <a:chOff x="-1" y="-1"/>
              <a:chExt cx="3360345" cy="3314629"/>
            </a:xfrm>
          </p:grpSpPr>
          <p:pic>
            <p:nvPicPr>
              <p:cNvPr descr="image28.png" id="289" name="Google Shape;289;p18"/>
              <p:cNvPicPr preferRelativeResize="0"/>
              <p:nvPr/>
            </p:nvPicPr>
            <p:blipFill rotWithShape="1">
              <a:blip r:embed="rId3">
                <a:alphaModFix/>
              </a:blip>
              <a:srcRect b="31250" l="867" r="79898" t="23896"/>
              <a:stretch/>
            </p:blipFill>
            <p:spPr>
              <a:xfrm>
                <a:off x="480103" y="297221"/>
                <a:ext cx="2514607" cy="2788931"/>
              </a:xfrm>
              <a:prstGeom prst="rect">
                <a:avLst/>
              </a:prstGeom>
              <a:noFill/>
              <a:ln>
                <a:noFill/>
              </a:ln>
            </p:spPr>
          </p:pic>
          <p:sp>
            <p:nvSpPr>
              <p:cNvPr id="290" name="Google Shape;290;p18"/>
              <p:cNvSpPr/>
              <p:nvPr/>
            </p:nvSpPr>
            <p:spPr>
              <a:xfrm>
                <a:off x="-1" y="-1"/>
                <a:ext cx="3360345" cy="3314629"/>
              </a:xfrm>
              <a:prstGeom prst="ellipse">
                <a:avLst/>
              </a:prstGeom>
              <a:noFill/>
              <a:ln cap="flat" cmpd="sng" w="939800">
                <a:solidFill>
                  <a:srgbClr val="FFFFFF"/>
                </a:solidFill>
                <a:prstDash val="solid"/>
                <a:miter lim="400000"/>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291" name="Google Shape;291;p18"/>
              <p:cNvSpPr/>
              <p:nvPr/>
            </p:nvSpPr>
            <p:spPr>
              <a:xfrm>
                <a:off x="434351" y="434349"/>
                <a:ext cx="2491685" cy="2468829"/>
              </a:xfrm>
              <a:prstGeom prst="ellipse">
                <a:avLst/>
              </a:prstGeom>
              <a:noFill/>
              <a:ln cap="flat" cmpd="sng" w="25400">
                <a:solidFill>
                  <a:srgbClr val="000000"/>
                </a:solidFill>
                <a:prstDash val="dashDot"/>
                <a:miter lim="400000"/>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grpSp>
        <p:cxnSp>
          <p:nvCxnSpPr>
            <p:cNvPr id="292" name="Google Shape;292;p18"/>
            <p:cNvCxnSpPr/>
            <p:nvPr/>
          </p:nvCxnSpPr>
          <p:spPr>
            <a:xfrm flipH="1" rot="10800000">
              <a:off x="2917880" y="1658571"/>
              <a:ext cx="871537" cy="3"/>
            </a:xfrm>
            <a:prstGeom prst="straightConnector1">
              <a:avLst/>
            </a:prstGeom>
            <a:noFill/>
            <a:ln cap="flat" cmpd="sng" w="25400">
              <a:solidFill>
                <a:srgbClr val="000000"/>
              </a:solidFill>
              <a:prstDash val="dashDot"/>
              <a:miter lim="400000"/>
              <a:headEnd len="sm" w="sm" type="none"/>
              <a:tailEnd len="sm" w="sm" type="none"/>
            </a:ln>
          </p:spPr>
        </p:cxnSp>
        <p:grpSp>
          <p:nvGrpSpPr>
            <p:cNvPr id="293" name="Google Shape;293;p18"/>
            <p:cNvGrpSpPr/>
            <p:nvPr/>
          </p:nvGrpSpPr>
          <p:grpSpPr>
            <a:xfrm>
              <a:off x="3817665" y="823003"/>
              <a:ext cx="5120648" cy="1645928"/>
              <a:chOff x="-1" y="0"/>
              <a:chExt cx="5120647" cy="1645926"/>
            </a:xfrm>
          </p:grpSpPr>
          <p:sp>
            <p:nvSpPr>
              <p:cNvPr id="294" name="Google Shape;294;p18"/>
              <p:cNvSpPr/>
              <p:nvPr/>
            </p:nvSpPr>
            <p:spPr>
              <a:xfrm>
                <a:off x="-1" y="0"/>
                <a:ext cx="5120647" cy="1645926"/>
              </a:xfrm>
              <a:prstGeom prst="roundRect">
                <a:avLst>
                  <a:gd fmla="val 20833" name="adj"/>
                </a:avLst>
              </a:prstGeom>
              <a:noFill/>
              <a:ln cap="flat" cmpd="sng" w="25400">
                <a:solidFill>
                  <a:srgbClr val="000000"/>
                </a:solidFill>
                <a:prstDash val="dashDot"/>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295" name="Google Shape;295;p18"/>
              <p:cNvSpPr txBox="1"/>
              <p:nvPr/>
            </p:nvSpPr>
            <p:spPr>
              <a:xfrm>
                <a:off x="102869" y="152844"/>
                <a:ext cx="4914906" cy="1340238"/>
              </a:xfrm>
              <a:prstGeom prst="rect">
                <a:avLst/>
              </a:prstGeom>
              <a:noFill/>
              <a:ln>
                <a:noFill/>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4200"/>
                  <a:buFont typeface="Calibri"/>
                  <a:buNone/>
                </a:pPr>
                <a:r>
                  <a:rPr b="0" i="0" lang="en-US" sz="4200" u="none" cap="none" strike="noStrike">
                    <a:solidFill>
                      <a:srgbClr val="000000"/>
                    </a:solidFill>
                    <a:latin typeface="Calibri"/>
                    <a:ea typeface="Calibri"/>
                    <a:cs typeface="Calibri"/>
                    <a:sym typeface="Calibri"/>
                  </a:rPr>
                  <a:t>Use tab key to autocomplete names</a:t>
                </a:r>
                <a:endParaRPr/>
              </a:p>
            </p:txBody>
          </p:sp>
        </p:grpSp>
      </p:grpSp>
      <p:sp>
        <p:nvSpPr>
          <p:cNvPr id="296" name="Google Shape;296;p18"/>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5400"/>
              <a:buFont typeface="Gill Sans"/>
              <a:buNone/>
            </a:pPr>
            <a:r>
              <a:rPr lang="en-US" sz="5400">
                <a:latin typeface="Gill Sans"/>
                <a:ea typeface="Gill Sans"/>
                <a:cs typeface="Gill Sans"/>
                <a:sym typeface="Gill Sans"/>
              </a:rPr>
              <a:t>cd</a:t>
            </a:r>
            <a:r>
              <a:rPr lang="en-US">
                <a:latin typeface="Calibri"/>
                <a:ea typeface="Calibri"/>
                <a:cs typeface="Calibri"/>
                <a:sym typeface="Calibri"/>
              </a:rPr>
              <a:t> changes directory</a:t>
            </a:r>
            <a:endParaRPr/>
          </a:p>
        </p:txBody>
      </p:sp>
      <p:grpSp>
        <p:nvGrpSpPr>
          <p:cNvPr id="297" name="Google Shape;297;p18"/>
          <p:cNvGrpSpPr/>
          <p:nvPr/>
        </p:nvGrpSpPr>
        <p:grpSpPr>
          <a:xfrm>
            <a:off x="4259579" y="3086142"/>
            <a:ext cx="6972301" cy="3314665"/>
            <a:chOff x="0" y="0"/>
            <a:chExt cx="6972300" cy="3314664"/>
          </a:xfrm>
        </p:grpSpPr>
        <p:sp>
          <p:nvSpPr>
            <p:cNvPr id="298" name="Google Shape;298;p18"/>
            <p:cNvSpPr txBox="1"/>
            <p:nvPr/>
          </p:nvSpPr>
          <p:spPr>
            <a:xfrm>
              <a:off x="160018" y="2249128"/>
              <a:ext cx="4417755" cy="9880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E7E6E6"/>
                </a:buClr>
                <a:buSzPts val="5600"/>
                <a:buFont typeface="Courier"/>
                <a:buNone/>
              </a:pPr>
              <a:r>
                <a:rPr b="0" i="0" lang="en-US" sz="5600" u="none" cap="none" strike="noStrike">
                  <a:solidFill>
                    <a:srgbClr val="E7E6E6"/>
                  </a:solidFill>
                  <a:latin typeface="Courier"/>
                  <a:ea typeface="Courier"/>
                  <a:cs typeface="Courier"/>
                  <a:sym typeface="Courier"/>
                </a:rPr>
                <a:t>cd Desktop</a:t>
              </a:r>
              <a:endParaRPr/>
            </a:p>
          </p:txBody>
        </p:sp>
        <p:sp>
          <p:nvSpPr>
            <p:cNvPr id="299" name="Google Shape;299;p18"/>
            <p:cNvSpPr/>
            <p:nvPr/>
          </p:nvSpPr>
          <p:spPr>
            <a:xfrm>
              <a:off x="114300" y="2354539"/>
              <a:ext cx="4800601" cy="960125"/>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E7E6E6"/>
                </a:buClr>
                <a:buSzPts val="5400"/>
                <a:buFont typeface="Calibri"/>
                <a:buNone/>
              </a:pPr>
              <a:r>
                <a:t/>
              </a:r>
              <a:endParaRPr b="0" i="0" sz="5400" u="none" cap="none" strike="noStrike">
                <a:solidFill>
                  <a:srgbClr val="E7E6E6"/>
                </a:solidFill>
                <a:latin typeface="Calibri"/>
                <a:ea typeface="Calibri"/>
                <a:cs typeface="Calibri"/>
                <a:sym typeface="Calibri"/>
              </a:endParaRPr>
            </a:p>
          </p:txBody>
        </p:sp>
        <p:cxnSp>
          <p:nvCxnSpPr>
            <p:cNvPr id="300" name="Google Shape;300;p18"/>
            <p:cNvCxnSpPr/>
            <p:nvPr/>
          </p:nvCxnSpPr>
          <p:spPr>
            <a:xfrm flipH="1" rot="10800000">
              <a:off x="558568" y="0"/>
              <a:ext cx="287" cy="2370572"/>
            </a:xfrm>
            <a:prstGeom prst="straightConnector1">
              <a:avLst/>
            </a:prstGeom>
            <a:noFill/>
            <a:ln cap="flat" cmpd="sng" w="50800">
              <a:solidFill>
                <a:srgbClr val="FF3F00"/>
              </a:solidFill>
              <a:prstDash val="solid"/>
              <a:miter lim="400000"/>
              <a:headEnd len="sm" w="sm" type="none"/>
              <a:tailEnd len="sm" w="sm" type="none"/>
            </a:ln>
          </p:spPr>
        </p:cxnSp>
        <p:sp>
          <p:nvSpPr>
            <p:cNvPr id="301" name="Google Shape;301;p18"/>
            <p:cNvSpPr/>
            <p:nvPr/>
          </p:nvSpPr>
          <p:spPr>
            <a:xfrm>
              <a:off x="0" y="16382"/>
              <a:ext cx="6972300"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3800"/>
                <a:buFont typeface="Calibri"/>
                <a:buNone/>
              </a:pPr>
              <a:r>
                <a:rPr b="0" i="0" lang="en-US" sz="3800" u="none" cap="none" strike="noStrike">
                  <a:solidFill>
                    <a:srgbClr val="000000"/>
                  </a:solidFill>
                  <a:latin typeface="Calibri"/>
                  <a:ea typeface="Calibri"/>
                  <a:cs typeface="Calibri"/>
                  <a:sym typeface="Calibri"/>
                </a:rPr>
                <a:t>changes directory to Desktop</a:t>
              </a:r>
              <a:endParaRPr/>
            </a:p>
          </p:txBody>
        </p:sp>
      </p:grpSp>
      <p:grpSp>
        <p:nvGrpSpPr>
          <p:cNvPr id="302" name="Google Shape;302;p18"/>
          <p:cNvGrpSpPr/>
          <p:nvPr/>
        </p:nvGrpSpPr>
        <p:grpSpPr>
          <a:xfrm>
            <a:off x="4373880" y="4108363"/>
            <a:ext cx="6858000" cy="3412585"/>
            <a:chOff x="0" y="-6351"/>
            <a:chExt cx="6857999" cy="3412583"/>
          </a:xfrm>
        </p:grpSpPr>
        <p:sp>
          <p:nvSpPr>
            <p:cNvPr id="303" name="Google Shape;303;p18"/>
            <p:cNvSpPr txBox="1"/>
            <p:nvPr/>
          </p:nvSpPr>
          <p:spPr>
            <a:xfrm>
              <a:off x="45720" y="2340700"/>
              <a:ext cx="2283808" cy="9880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E7E6E6"/>
                </a:buClr>
                <a:buSzPts val="5600"/>
                <a:buFont typeface="Courier"/>
                <a:buNone/>
              </a:pPr>
              <a:r>
                <a:rPr b="0" i="0" lang="en-US" sz="5600" u="none" cap="none" strike="noStrike">
                  <a:solidFill>
                    <a:srgbClr val="E7E6E6"/>
                  </a:solidFill>
                  <a:latin typeface="Courier"/>
                  <a:ea typeface="Courier"/>
                  <a:cs typeface="Courier"/>
                  <a:sym typeface="Courier"/>
                </a:rPr>
                <a:t>cd ..</a:t>
              </a:r>
              <a:endParaRPr/>
            </a:p>
          </p:txBody>
        </p:sp>
        <p:sp>
          <p:nvSpPr>
            <p:cNvPr id="304" name="Google Shape;304;p18"/>
            <p:cNvSpPr/>
            <p:nvPr/>
          </p:nvSpPr>
          <p:spPr>
            <a:xfrm>
              <a:off x="0" y="2446108"/>
              <a:ext cx="5326380" cy="960124"/>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E7E6E6"/>
                </a:buClr>
                <a:buSzPts val="5400"/>
                <a:buFont typeface="Calibri"/>
                <a:buNone/>
              </a:pPr>
              <a:r>
                <a:t/>
              </a:r>
              <a:endParaRPr b="0" i="0" sz="5400" u="none" cap="none" strike="noStrike">
                <a:solidFill>
                  <a:srgbClr val="E7E6E6"/>
                </a:solidFill>
                <a:latin typeface="Calibri"/>
                <a:ea typeface="Calibri"/>
                <a:cs typeface="Calibri"/>
                <a:sym typeface="Calibri"/>
              </a:endParaRPr>
            </a:p>
          </p:txBody>
        </p:sp>
        <p:cxnSp>
          <p:nvCxnSpPr>
            <p:cNvPr id="305" name="Google Shape;305;p18"/>
            <p:cNvCxnSpPr/>
            <p:nvPr/>
          </p:nvCxnSpPr>
          <p:spPr>
            <a:xfrm flipH="1" rot="10800000">
              <a:off x="4993406" y="91567"/>
              <a:ext cx="289" cy="2370573"/>
            </a:xfrm>
            <a:prstGeom prst="straightConnector1">
              <a:avLst/>
            </a:prstGeom>
            <a:noFill/>
            <a:ln cap="flat" cmpd="sng" w="50800">
              <a:solidFill>
                <a:srgbClr val="FF3F00"/>
              </a:solidFill>
              <a:prstDash val="solid"/>
              <a:miter lim="400000"/>
              <a:headEnd len="sm" w="sm" type="none"/>
              <a:tailEnd len="sm" w="sm" type="none"/>
            </a:ln>
          </p:spPr>
        </p:cxnSp>
        <p:sp>
          <p:nvSpPr>
            <p:cNvPr id="306" name="Google Shape;306;p18"/>
            <p:cNvSpPr/>
            <p:nvPr/>
          </p:nvSpPr>
          <p:spPr>
            <a:xfrm>
              <a:off x="1143000" y="-6351"/>
              <a:ext cx="5714999"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3800"/>
                <a:buFont typeface="Calibri"/>
                <a:buNone/>
              </a:pPr>
              <a:r>
                <a:rPr b="0" i="0" lang="en-US" sz="3800" u="none" cap="none" strike="noStrike">
                  <a:solidFill>
                    <a:srgbClr val="000000"/>
                  </a:solidFill>
                  <a:latin typeface="Calibri"/>
                  <a:ea typeface="Calibri"/>
                  <a:cs typeface="Calibri"/>
                  <a:sym typeface="Calibri"/>
                </a:rPr>
                <a:t>goes to parent directory</a:t>
              </a:r>
              <a:endParaRPr/>
            </a:p>
          </p:txBody>
        </p:sp>
      </p:grpSp>
      <p:grpSp>
        <p:nvGrpSpPr>
          <p:cNvPr id="307" name="Google Shape;307;p18"/>
          <p:cNvGrpSpPr/>
          <p:nvPr/>
        </p:nvGrpSpPr>
        <p:grpSpPr>
          <a:xfrm>
            <a:off x="4373880" y="8741412"/>
            <a:ext cx="8366762" cy="1065532"/>
            <a:chOff x="0" y="6350"/>
            <a:chExt cx="8366760" cy="1065531"/>
          </a:xfrm>
        </p:grpSpPr>
        <p:cxnSp>
          <p:nvCxnSpPr>
            <p:cNvPr id="308" name="Google Shape;308;p18"/>
            <p:cNvCxnSpPr/>
            <p:nvPr/>
          </p:nvCxnSpPr>
          <p:spPr>
            <a:xfrm rot="10800000">
              <a:off x="1348107" y="570784"/>
              <a:ext cx="1985879" cy="13125"/>
            </a:xfrm>
            <a:prstGeom prst="straightConnector1">
              <a:avLst/>
            </a:prstGeom>
            <a:noFill/>
            <a:ln cap="flat" cmpd="sng" w="50800">
              <a:solidFill>
                <a:srgbClr val="FF3F00"/>
              </a:solidFill>
              <a:prstDash val="solid"/>
              <a:miter lim="400000"/>
              <a:headEnd len="sm" w="sm" type="none"/>
              <a:tailEnd len="sm" w="sm" type="none"/>
            </a:ln>
          </p:spPr>
        </p:cxnSp>
        <p:sp>
          <p:nvSpPr>
            <p:cNvPr id="309" name="Google Shape;309;p18"/>
            <p:cNvSpPr txBox="1"/>
            <p:nvPr/>
          </p:nvSpPr>
          <p:spPr>
            <a:xfrm>
              <a:off x="45719" y="6350"/>
              <a:ext cx="1003440" cy="9880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E7E6E6"/>
                </a:buClr>
                <a:buSzPts val="5600"/>
                <a:buFont typeface="Courier"/>
                <a:buNone/>
              </a:pPr>
              <a:r>
                <a:rPr b="0" i="0" lang="en-US" sz="5600" u="none" cap="none" strike="noStrike">
                  <a:solidFill>
                    <a:srgbClr val="E7E6E6"/>
                  </a:solidFill>
                  <a:latin typeface="Courier"/>
                  <a:ea typeface="Courier"/>
                  <a:cs typeface="Courier"/>
                  <a:sym typeface="Courier"/>
                </a:rPr>
                <a:t>cd</a:t>
              </a:r>
              <a:endParaRPr/>
            </a:p>
          </p:txBody>
        </p:sp>
        <p:sp>
          <p:nvSpPr>
            <p:cNvPr id="310" name="Google Shape;310;p18"/>
            <p:cNvSpPr/>
            <p:nvPr/>
          </p:nvSpPr>
          <p:spPr>
            <a:xfrm>
              <a:off x="0" y="111759"/>
              <a:ext cx="1325880" cy="960122"/>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E7E6E6"/>
                </a:buClr>
                <a:buSzPts val="5400"/>
                <a:buFont typeface="Calibri"/>
                <a:buNone/>
              </a:pPr>
              <a:r>
                <a:t/>
              </a:r>
              <a:endParaRPr b="0" i="0" sz="5400" u="none" cap="none" strike="noStrike">
                <a:solidFill>
                  <a:srgbClr val="E7E6E6"/>
                </a:solidFill>
                <a:latin typeface="Calibri"/>
                <a:ea typeface="Calibri"/>
                <a:cs typeface="Calibri"/>
                <a:sym typeface="Calibri"/>
              </a:endParaRPr>
            </a:p>
          </p:txBody>
        </p:sp>
        <p:sp>
          <p:nvSpPr>
            <p:cNvPr id="311" name="Google Shape;311;p18"/>
            <p:cNvSpPr/>
            <p:nvPr/>
          </p:nvSpPr>
          <p:spPr>
            <a:xfrm>
              <a:off x="3314699" y="265344"/>
              <a:ext cx="5052061" cy="652949"/>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3800"/>
                <a:buFont typeface="Calibri"/>
                <a:buNone/>
              </a:pPr>
              <a:r>
                <a:rPr b="0" i="0" lang="en-US" sz="3800" u="none" cap="none" strike="noStrike">
                  <a:solidFill>
                    <a:srgbClr val="000000"/>
                  </a:solidFill>
                  <a:latin typeface="Calibri"/>
                  <a:ea typeface="Calibri"/>
                  <a:cs typeface="Calibri"/>
                  <a:sym typeface="Calibri"/>
                </a:rPr>
                <a:t>goes to home directory</a:t>
              </a:r>
              <a:endParaRPr/>
            </a:p>
          </p:txBody>
        </p:sp>
      </p:grpSp>
      <p:grpSp>
        <p:nvGrpSpPr>
          <p:cNvPr id="312" name="Google Shape;312;p18"/>
          <p:cNvGrpSpPr/>
          <p:nvPr/>
        </p:nvGrpSpPr>
        <p:grpSpPr>
          <a:xfrm>
            <a:off x="4373879" y="7598410"/>
            <a:ext cx="8092443" cy="1065537"/>
            <a:chOff x="0" y="6350"/>
            <a:chExt cx="8092441" cy="1065535"/>
          </a:xfrm>
        </p:grpSpPr>
        <p:sp>
          <p:nvSpPr>
            <p:cNvPr id="313" name="Google Shape;313;p18"/>
            <p:cNvSpPr txBox="1"/>
            <p:nvPr/>
          </p:nvSpPr>
          <p:spPr>
            <a:xfrm>
              <a:off x="45719" y="6350"/>
              <a:ext cx="1857019" cy="9880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E7E6E6"/>
                </a:buClr>
                <a:buSzPts val="5600"/>
                <a:buFont typeface="Courier"/>
                <a:buNone/>
              </a:pPr>
              <a:r>
                <a:rPr b="0" i="0" lang="en-US" sz="5600" u="none" cap="none" strike="noStrike">
                  <a:solidFill>
                    <a:srgbClr val="E7E6E6"/>
                  </a:solidFill>
                  <a:latin typeface="Courier"/>
                  <a:ea typeface="Courier"/>
                  <a:cs typeface="Courier"/>
                  <a:sym typeface="Courier"/>
                </a:rPr>
                <a:t>cd /</a:t>
              </a:r>
              <a:endParaRPr/>
            </a:p>
          </p:txBody>
        </p:sp>
        <p:sp>
          <p:nvSpPr>
            <p:cNvPr id="314" name="Google Shape;314;p18"/>
            <p:cNvSpPr/>
            <p:nvPr/>
          </p:nvSpPr>
          <p:spPr>
            <a:xfrm>
              <a:off x="0" y="111759"/>
              <a:ext cx="2217421" cy="960126"/>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E7E6E6"/>
                </a:buClr>
                <a:buSzPts val="5400"/>
                <a:buFont typeface="Calibri"/>
                <a:buNone/>
              </a:pPr>
              <a:r>
                <a:t/>
              </a:r>
              <a:endParaRPr b="0" i="0" sz="5400" u="none" cap="none" strike="noStrike">
                <a:solidFill>
                  <a:srgbClr val="E7E6E6"/>
                </a:solidFill>
                <a:latin typeface="Calibri"/>
                <a:ea typeface="Calibri"/>
                <a:cs typeface="Calibri"/>
                <a:sym typeface="Calibri"/>
              </a:endParaRPr>
            </a:p>
          </p:txBody>
        </p:sp>
        <p:sp>
          <p:nvSpPr>
            <p:cNvPr id="315" name="Google Shape;315;p18"/>
            <p:cNvSpPr/>
            <p:nvPr/>
          </p:nvSpPr>
          <p:spPr>
            <a:xfrm>
              <a:off x="3314700" y="288205"/>
              <a:ext cx="4777741" cy="652949"/>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3800"/>
                <a:buFont typeface="Calibri"/>
                <a:buNone/>
              </a:pPr>
              <a:r>
                <a:rPr b="0" i="0" lang="en-US" sz="3800" u="none" cap="none" strike="noStrike">
                  <a:solidFill>
                    <a:srgbClr val="000000"/>
                  </a:solidFill>
                  <a:latin typeface="Calibri"/>
                  <a:ea typeface="Calibri"/>
                  <a:cs typeface="Calibri"/>
                  <a:sym typeface="Calibri"/>
                </a:rPr>
                <a:t>goes to root directory</a:t>
              </a:r>
              <a:endParaRPr/>
            </a:p>
          </p:txBody>
        </p:sp>
        <p:cxnSp>
          <p:nvCxnSpPr>
            <p:cNvPr id="316" name="Google Shape;316;p18"/>
            <p:cNvCxnSpPr/>
            <p:nvPr/>
          </p:nvCxnSpPr>
          <p:spPr>
            <a:xfrm flipH="1">
              <a:off x="2232504" y="599462"/>
              <a:ext cx="1094055" cy="1693"/>
            </a:xfrm>
            <a:prstGeom prst="straightConnector1">
              <a:avLst/>
            </a:prstGeom>
            <a:noFill/>
            <a:ln cap="flat" cmpd="sng" w="50800">
              <a:solidFill>
                <a:srgbClr val="FF3F00"/>
              </a:solidFill>
              <a:prstDash val="solid"/>
              <a:miter lim="400000"/>
              <a:headEnd len="sm" w="sm" type="none"/>
              <a:tailEnd len="sm" w="sm" type="none"/>
            </a:ln>
          </p:spPr>
        </p:cxnSp>
      </p:grpSp>
      <p:grpSp>
        <p:nvGrpSpPr>
          <p:cNvPr id="317" name="Google Shape;317;p18"/>
          <p:cNvGrpSpPr/>
          <p:nvPr/>
        </p:nvGrpSpPr>
        <p:grpSpPr>
          <a:xfrm>
            <a:off x="4396740" y="9907272"/>
            <a:ext cx="8366762" cy="1065532"/>
            <a:chOff x="0" y="6350"/>
            <a:chExt cx="8366761" cy="1065531"/>
          </a:xfrm>
        </p:grpSpPr>
        <p:sp>
          <p:nvSpPr>
            <p:cNvPr id="318" name="Google Shape;318;p18"/>
            <p:cNvSpPr/>
            <p:nvPr/>
          </p:nvSpPr>
          <p:spPr>
            <a:xfrm>
              <a:off x="0" y="111759"/>
              <a:ext cx="2125980" cy="960122"/>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E7E6E6"/>
                </a:buClr>
                <a:buSzPts val="5400"/>
                <a:buFont typeface="Calibri"/>
                <a:buNone/>
              </a:pPr>
              <a:r>
                <a:t/>
              </a:r>
              <a:endParaRPr b="0" i="0" sz="5400" u="none" cap="none" strike="noStrike">
                <a:solidFill>
                  <a:srgbClr val="E7E6E6"/>
                </a:solidFill>
                <a:latin typeface="Calibri"/>
                <a:ea typeface="Calibri"/>
                <a:cs typeface="Calibri"/>
                <a:sym typeface="Calibri"/>
              </a:endParaRPr>
            </a:p>
          </p:txBody>
        </p:sp>
        <p:sp>
          <p:nvSpPr>
            <p:cNvPr id="319" name="Google Shape;319;p18"/>
            <p:cNvSpPr txBox="1"/>
            <p:nvPr/>
          </p:nvSpPr>
          <p:spPr>
            <a:xfrm>
              <a:off x="45720" y="6350"/>
              <a:ext cx="1857018" cy="9880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E7E6E6"/>
                </a:buClr>
                <a:buSzPts val="5600"/>
                <a:buFont typeface="Courier"/>
                <a:buNone/>
              </a:pPr>
              <a:r>
                <a:rPr b="0" i="0" lang="en-US" sz="5600" u="none" cap="none" strike="noStrike">
                  <a:solidFill>
                    <a:srgbClr val="E7E6E6"/>
                  </a:solidFill>
                  <a:latin typeface="Courier"/>
                  <a:ea typeface="Courier"/>
                  <a:cs typeface="Courier"/>
                  <a:sym typeface="Courier"/>
                </a:rPr>
                <a:t>cd -</a:t>
              </a:r>
              <a:endParaRPr/>
            </a:p>
          </p:txBody>
        </p:sp>
        <p:sp>
          <p:nvSpPr>
            <p:cNvPr id="320" name="Google Shape;320;p18"/>
            <p:cNvSpPr/>
            <p:nvPr/>
          </p:nvSpPr>
          <p:spPr>
            <a:xfrm>
              <a:off x="2743199" y="173904"/>
              <a:ext cx="5623562" cy="652949"/>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3800"/>
                <a:buFont typeface="Calibri"/>
                <a:buNone/>
              </a:pPr>
              <a:r>
                <a:rPr b="0" i="0" lang="en-US" sz="3800" u="none" cap="none" strike="noStrike">
                  <a:solidFill>
                    <a:srgbClr val="000000"/>
                  </a:solidFill>
                  <a:latin typeface="Calibri"/>
                  <a:ea typeface="Calibri"/>
                  <a:cs typeface="Calibri"/>
                  <a:sym typeface="Calibri"/>
                </a:rPr>
                <a:t>goes to previous directory</a:t>
              </a:r>
              <a:endParaRPr/>
            </a:p>
          </p:txBody>
        </p:sp>
        <p:cxnSp>
          <p:nvCxnSpPr>
            <p:cNvPr id="321" name="Google Shape;321;p18"/>
            <p:cNvCxnSpPr/>
            <p:nvPr/>
          </p:nvCxnSpPr>
          <p:spPr>
            <a:xfrm rot="10800000">
              <a:off x="2143554" y="585176"/>
              <a:ext cx="613267" cy="6207"/>
            </a:xfrm>
            <a:prstGeom prst="straightConnector1">
              <a:avLst/>
            </a:prstGeom>
            <a:noFill/>
            <a:ln cap="flat" cmpd="sng" w="50800">
              <a:solidFill>
                <a:srgbClr val="FF3F00"/>
              </a:solidFill>
              <a:prstDash val="solid"/>
              <a:miter lim="400000"/>
              <a:headEnd len="sm" w="sm" type="none"/>
              <a:tailEnd len="sm" w="sm" type="none"/>
            </a:ln>
          </p:spPr>
        </p:cxnSp>
      </p:grpSp>
      <p:grpSp>
        <p:nvGrpSpPr>
          <p:cNvPr id="322" name="Google Shape;322;p18"/>
          <p:cNvGrpSpPr/>
          <p:nvPr/>
        </p:nvGrpSpPr>
        <p:grpSpPr>
          <a:xfrm>
            <a:off x="14432277" y="7703819"/>
            <a:ext cx="5897463" cy="3131828"/>
            <a:chOff x="-1" y="0"/>
            <a:chExt cx="5897461" cy="3131826"/>
          </a:xfrm>
        </p:grpSpPr>
        <p:pic>
          <p:nvPicPr>
            <p:cNvPr descr="image22.png" id="323" name="Google Shape;323;p18"/>
            <p:cNvPicPr preferRelativeResize="0"/>
            <p:nvPr/>
          </p:nvPicPr>
          <p:blipFill rotWithShape="1">
            <a:blip r:embed="rId4">
              <a:alphaModFix/>
            </a:blip>
            <a:srcRect b="11592" l="17275" r="14115" t="29883"/>
            <a:stretch/>
          </p:blipFill>
          <p:spPr>
            <a:xfrm>
              <a:off x="77808" y="77806"/>
              <a:ext cx="5796798" cy="2898403"/>
            </a:xfrm>
            <a:prstGeom prst="rect">
              <a:avLst/>
            </a:prstGeom>
            <a:noFill/>
            <a:ln>
              <a:noFill/>
            </a:ln>
          </p:spPr>
        </p:pic>
        <p:sp>
          <p:nvSpPr>
            <p:cNvPr id="324" name="Google Shape;324;p18"/>
            <p:cNvSpPr/>
            <p:nvPr/>
          </p:nvSpPr>
          <p:spPr>
            <a:xfrm>
              <a:off x="4228675" y="1050352"/>
              <a:ext cx="1668785" cy="914405"/>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325" name="Google Shape;325;p18"/>
            <p:cNvSpPr/>
            <p:nvPr/>
          </p:nvSpPr>
          <p:spPr>
            <a:xfrm>
              <a:off x="-1" y="0"/>
              <a:ext cx="5894052" cy="3131826"/>
            </a:xfrm>
            <a:prstGeom prst="roundRect">
              <a:avLst>
                <a:gd fmla="val 10949" name="adj"/>
              </a:avLst>
            </a:prstGeom>
            <a:noFill/>
            <a:ln cap="flat" cmpd="sng" w="254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grpSp>
        <p:nvGrpSpPr>
          <p:cNvPr id="330" name="Google Shape;330;p19"/>
          <p:cNvGrpSpPr/>
          <p:nvPr/>
        </p:nvGrpSpPr>
        <p:grpSpPr>
          <a:xfrm>
            <a:off x="15963855" y="5234894"/>
            <a:ext cx="3360343" cy="3314626"/>
            <a:chOff x="-1" y="-1"/>
            <a:chExt cx="3360342" cy="3314625"/>
          </a:xfrm>
        </p:grpSpPr>
        <p:pic>
          <p:nvPicPr>
            <p:cNvPr descr="image28.png" id="331" name="Google Shape;331;p19"/>
            <p:cNvPicPr preferRelativeResize="0"/>
            <p:nvPr/>
          </p:nvPicPr>
          <p:blipFill rotWithShape="1">
            <a:blip r:embed="rId3">
              <a:alphaModFix/>
            </a:blip>
            <a:srcRect b="45955" l="0" r="81646" t="9190"/>
            <a:stretch/>
          </p:blipFill>
          <p:spPr>
            <a:xfrm>
              <a:off x="595004" y="297221"/>
              <a:ext cx="2399704" cy="2788927"/>
            </a:xfrm>
            <a:prstGeom prst="rect">
              <a:avLst/>
            </a:prstGeom>
            <a:noFill/>
            <a:ln>
              <a:noFill/>
            </a:ln>
          </p:spPr>
        </p:pic>
        <p:sp>
          <p:nvSpPr>
            <p:cNvPr id="332" name="Google Shape;332;p19"/>
            <p:cNvSpPr/>
            <p:nvPr/>
          </p:nvSpPr>
          <p:spPr>
            <a:xfrm>
              <a:off x="-1" y="-1"/>
              <a:ext cx="3360342" cy="3314625"/>
            </a:xfrm>
            <a:prstGeom prst="ellipse">
              <a:avLst/>
            </a:prstGeom>
            <a:noFill/>
            <a:ln cap="flat" cmpd="sng" w="939800">
              <a:solidFill>
                <a:srgbClr val="FFFFFF"/>
              </a:solidFill>
              <a:prstDash val="solid"/>
              <a:miter lim="400000"/>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333" name="Google Shape;333;p19"/>
            <p:cNvSpPr/>
            <p:nvPr/>
          </p:nvSpPr>
          <p:spPr>
            <a:xfrm>
              <a:off x="434351" y="434351"/>
              <a:ext cx="2491685" cy="2468825"/>
            </a:xfrm>
            <a:prstGeom prst="ellipse">
              <a:avLst/>
            </a:prstGeom>
            <a:noFill/>
            <a:ln cap="flat" cmpd="sng" w="25400">
              <a:solidFill>
                <a:srgbClr val="000000"/>
              </a:solidFill>
              <a:prstDash val="dashDot"/>
              <a:miter lim="400000"/>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grpSp>
      <p:sp>
        <p:nvSpPr>
          <p:cNvPr id="334" name="Google Shape;334;p19"/>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7200"/>
              <a:buFont typeface="Calibri"/>
              <a:buNone/>
            </a:pPr>
            <a:r>
              <a:rPr lang="en-US" sz="7200"/>
              <a:t>Absolute and relative paths</a:t>
            </a:r>
            <a:endParaRPr/>
          </a:p>
        </p:txBody>
      </p:sp>
      <p:sp>
        <p:nvSpPr>
          <p:cNvPr id="335" name="Google Shape;335;p19"/>
          <p:cNvSpPr/>
          <p:nvPr/>
        </p:nvSpPr>
        <p:spPr>
          <a:xfrm>
            <a:off x="4625339" y="4960620"/>
            <a:ext cx="11315704" cy="4046221"/>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336" name="Google Shape;336;p19"/>
          <p:cNvSpPr txBox="1"/>
          <p:nvPr/>
        </p:nvSpPr>
        <p:spPr>
          <a:xfrm>
            <a:off x="4712672" y="5083808"/>
            <a:ext cx="9112439" cy="9880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5600"/>
              <a:buFont typeface="Courier"/>
              <a:buNone/>
            </a:pPr>
            <a:r>
              <a:rPr b="0" i="0" lang="en-US" sz="5600" u="none" cap="none" strike="noStrike">
                <a:solidFill>
                  <a:srgbClr val="FFFFFF"/>
                </a:solidFill>
                <a:latin typeface="Courier"/>
                <a:ea typeface="Courier"/>
                <a:cs typeface="Courier"/>
                <a:sym typeface="Courier"/>
              </a:rPr>
              <a:t>ls /home/user/Desktop</a:t>
            </a:r>
            <a:endParaRPr/>
          </a:p>
        </p:txBody>
      </p:sp>
      <p:grpSp>
        <p:nvGrpSpPr>
          <p:cNvPr id="337" name="Google Shape;337;p19"/>
          <p:cNvGrpSpPr/>
          <p:nvPr/>
        </p:nvGrpSpPr>
        <p:grpSpPr>
          <a:xfrm>
            <a:off x="4671060" y="3765462"/>
            <a:ext cx="9464046" cy="2383886"/>
            <a:chOff x="0" y="-6351"/>
            <a:chExt cx="9464045" cy="2383884"/>
          </a:xfrm>
        </p:grpSpPr>
        <p:sp>
          <p:nvSpPr>
            <p:cNvPr id="338" name="Google Shape;338;p19"/>
            <p:cNvSpPr/>
            <p:nvPr/>
          </p:nvSpPr>
          <p:spPr>
            <a:xfrm>
              <a:off x="0" y="1417407"/>
              <a:ext cx="9464045" cy="960126"/>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cxnSp>
          <p:nvCxnSpPr>
            <p:cNvPr id="339" name="Google Shape;339;p19"/>
            <p:cNvCxnSpPr/>
            <p:nvPr/>
          </p:nvCxnSpPr>
          <p:spPr>
            <a:xfrm flipH="1" rot="10800000">
              <a:off x="1265340" y="688225"/>
              <a:ext cx="1537" cy="746575"/>
            </a:xfrm>
            <a:prstGeom prst="straightConnector1">
              <a:avLst/>
            </a:prstGeom>
            <a:noFill/>
            <a:ln cap="flat" cmpd="sng" w="50800">
              <a:solidFill>
                <a:srgbClr val="FF3F00"/>
              </a:solidFill>
              <a:prstDash val="solid"/>
              <a:miter lim="400000"/>
              <a:headEnd len="sm" w="sm" type="none"/>
              <a:tailEnd len="sm" w="sm" type="none"/>
            </a:ln>
          </p:spPr>
        </p:cxnSp>
        <p:sp>
          <p:nvSpPr>
            <p:cNvPr id="340" name="Google Shape;340;p19"/>
            <p:cNvSpPr/>
            <p:nvPr/>
          </p:nvSpPr>
          <p:spPr>
            <a:xfrm>
              <a:off x="107994" y="-6351"/>
              <a:ext cx="8375690"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list files in Desktop using an absolute path</a:t>
              </a:r>
              <a:endParaRPr/>
            </a:p>
          </p:txBody>
        </p:sp>
      </p:grpSp>
      <p:grpSp>
        <p:nvGrpSpPr>
          <p:cNvPr id="341" name="Google Shape;341;p19"/>
          <p:cNvGrpSpPr/>
          <p:nvPr/>
        </p:nvGrpSpPr>
        <p:grpSpPr>
          <a:xfrm>
            <a:off x="4671059" y="6363969"/>
            <a:ext cx="15100035" cy="4615270"/>
            <a:chOff x="0" y="6350"/>
            <a:chExt cx="15100034" cy="4615268"/>
          </a:xfrm>
        </p:grpSpPr>
        <p:sp>
          <p:nvSpPr>
            <p:cNvPr id="342" name="Google Shape;342;p19"/>
            <p:cNvSpPr txBox="1"/>
            <p:nvPr/>
          </p:nvSpPr>
          <p:spPr>
            <a:xfrm>
              <a:off x="45720" y="6350"/>
              <a:ext cx="4844545" cy="9880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5600"/>
                <a:buFont typeface="Courier"/>
                <a:buNone/>
              </a:pPr>
              <a:r>
                <a:rPr b="0" i="0" lang="en-US" sz="5600" u="none" cap="none" strike="noStrike">
                  <a:solidFill>
                    <a:srgbClr val="FFFFFF"/>
                  </a:solidFill>
                  <a:latin typeface="Courier"/>
                  <a:ea typeface="Courier"/>
                  <a:cs typeface="Courier"/>
                  <a:sym typeface="Courier"/>
                </a:rPr>
                <a:t>ls Desktop/</a:t>
              </a:r>
              <a:endParaRPr/>
            </a:p>
          </p:txBody>
        </p:sp>
        <p:sp>
          <p:nvSpPr>
            <p:cNvPr id="343" name="Google Shape;343;p19"/>
            <p:cNvSpPr/>
            <p:nvPr/>
          </p:nvSpPr>
          <p:spPr>
            <a:xfrm>
              <a:off x="0" y="111760"/>
              <a:ext cx="6949445" cy="960123"/>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cxnSp>
          <p:nvCxnSpPr>
            <p:cNvPr id="344" name="Google Shape;344;p19"/>
            <p:cNvCxnSpPr/>
            <p:nvPr/>
          </p:nvCxnSpPr>
          <p:spPr>
            <a:xfrm flipH="1" rot="10800000">
              <a:off x="357282" y="1071880"/>
              <a:ext cx="3705" cy="2845603"/>
            </a:xfrm>
            <a:prstGeom prst="straightConnector1">
              <a:avLst/>
            </a:prstGeom>
            <a:noFill/>
            <a:ln cap="flat" cmpd="sng" w="50800">
              <a:solidFill>
                <a:srgbClr val="FF3F00"/>
              </a:solidFill>
              <a:prstDash val="solid"/>
              <a:miter lim="400000"/>
              <a:headEnd len="sm" w="sm" type="none"/>
              <a:tailEnd len="sm" w="sm" type="none"/>
            </a:ln>
          </p:spPr>
        </p:cxnSp>
        <p:sp>
          <p:nvSpPr>
            <p:cNvPr id="345" name="Google Shape;345;p19"/>
            <p:cNvSpPr/>
            <p:nvPr/>
          </p:nvSpPr>
          <p:spPr>
            <a:xfrm>
              <a:off x="492017" y="3968669"/>
              <a:ext cx="14608017" cy="652949"/>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list files in Desktop using a relative path (from your home: /home/bioinfo)</a:t>
              </a:r>
              <a:endParaRPr/>
            </a:p>
          </p:txBody>
        </p:sp>
      </p:grpSp>
      <p:grpSp>
        <p:nvGrpSpPr>
          <p:cNvPr id="346" name="Google Shape;346;p19"/>
          <p:cNvGrpSpPr/>
          <p:nvPr/>
        </p:nvGrpSpPr>
        <p:grpSpPr>
          <a:xfrm>
            <a:off x="5694673" y="6916582"/>
            <a:ext cx="10708287" cy="3079674"/>
            <a:chOff x="6349" y="-1"/>
            <a:chExt cx="10708285" cy="3079673"/>
          </a:xfrm>
        </p:grpSpPr>
        <p:sp>
          <p:nvSpPr>
            <p:cNvPr id="347" name="Google Shape;347;p19"/>
            <p:cNvSpPr txBox="1"/>
            <p:nvPr/>
          </p:nvSpPr>
          <p:spPr>
            <a:xfrm>
              <a:off x="4354837" y="704685"/>
              <a:ext cx="5271335" cy="9880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5600"/>
                <a:buFont typeface="Courier"/>
                <a:buNone/>
              </a:pPr>
              <a:r>
                <a:rPr b="0" i="0" lang="en-US" sz="5600" u="none" cap="none" strike="noStrike">
                  <a:solidFill>
                    <a:srgbClr val="FFFFFF"/>
                  </a:solidFill>
                  <a:latin typeface="Courier"/>
                  <a:ea typeface="Courier"/>
                  <a:cs typeface="Courier"/>
                  <a:sym typeface="Courier"/>
                </a:rPr>
                <a:t>ls ~/Desktop</a:t>
              </a:r>
              <a:endParaRPr/>
            </a:p>
          </p:txBody>
        </p:sp>
        <p:sp>
          <p:nvSpPr>
            <p:cNvPr id="348" name="Google Shape;348;p19"/>
            <p:cNvSpPr/>
            <p:nvPr/>
          </p:nvSpPr>
          <p:spPr>
            <a:xfrm>
              <a:off x="4309115" y="810094"/>
              <a:ext cx="5646428" cy="960126"/>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sp>
          <p:nvSpPr>
            <p:cNvPr id="349" name="Google Shape;349;p19"/>
            <p:cNvSpPr/>
            <p:nvPr/>
          </p:nvSpPr>
          <p:spPr>
            <a:xfrm>
              <a:off x="5703577" y="855814"/>
              <a:ext cx="502923" cy="868685"/>
            </a:xfrm>
            <a:prstGeom prst="rect">
              <a:avLst/>
            </a:prstGeom>
            <a:noFill/>
            <a:ln cap="flat" cmpd="sng" w="25400">
              <a:solidFill>
                <a:srgbClr val="FFFFFF"/>
              </a:solidFill>
              <a:prstDash val="dashDot"/>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grpSp>
          <p:nvGrpSpPr>
            <p:cNvPr id="350" name="Google Shape;350;p19"/>
            <p:cNvGrpSpPr/>
            <p:nvPr/>
          </p:nvGrpSpPr>
          <p:grpSpPr>
            <a:xfrm>
              <a:off x="6219892" y="-1"/>
              <a:ext cx="4494742" cy="1013277"/>
              <a:chOff x="-1" y="-1"/>
              <a:chExt cx="4494741" cy="1013276"/>
            </a:xfrm>
          </p:grpSpPr>
          <p:cxnSp>
            <p:nvCxnSpPr>
              <p:cNvPr id="351" name="Google Shape;351;p19"/>
              <p:cNvCxnSpPr/>
              <p:nvPr/>
            </p:nvCxnSpPr>
            <p:spPr>
              <a:xfrm flipH="1" rot="10800000">
                <a:off x="-1" y="916"/>
                <a:ext cx="1473100" cy="1012359"/>
              </a:xfrm>
              <a:prstGeom prst="straightConnector1">
                <a:avLst/>
              </a:prstGeom>
              <a:noFill/>
              <a:ln cap="flat" cmpd="sng" w="25400">
                <a:solidFill>
                  <a:srgbClr val="FFFFFF"/>
                </a:solidFill>
                <a:prstDash val="dashDot"/>
                <a:miter lim="400000"/>
                <a:headEnd len="sm" w="sm" type="none"/>
                <a:tailEnd len="sm" w="sm" type="none"/>
              </a:ln>
            </p:spPr>
          </p:cxnSp>
          <p:cxnSp>
            <p:nvCxnSpPr>
              <p:cNvPr id="352" name="Google Shape;352;p19"/>
              <p:cNvCxnSpPr/>
              <p:nvPr/>
            </p:nvCxnSpPr>
            <p:spPr>
              <a:xfrm flipH="1" rot="10800000">
                <a:off x="1469251" y="-1"/>
                <a:ext cx="2564687" cy="8143"/>
              </a:xfrm>
              <a:prstGeom prst="straightConnector1">
                <a:avLst/>
              </a:prstGeom>
              <a:noFill/>
              <a:ln cap="flat" cmpd="sng" w="25400">
                <a:solidFill>
                  <a:srgbClr val="FFFFFF"/>
                </a:solidFill>
                <a:prstDash val="dashDot"/>
                <a:miter lim="400000"/>
                <a:headEnd len="sm" w="sm" type="none"/>
                <a:tailEnd len="sm" w="sm" type="none"/>
              </a:ln>
            </p:spPr>
          </p:cxnSp>
          <p:cxnSp>
            <p:nvCxnSpPr>
              <p:cNvPr id="353" name="Google Shape;353;p19"/>
              <p:cNvCxnSpPr/>
              <p:nvPr/>
            </p:nvCxnSpPr>
            <p:spPr>
              <a:xfrm rot="10800000">
                <a:off x="4030799" y="8109"/>
                <a:ext cx="463941" cy="1919"/>
              </a:xfrm>
              <a:prstGeom prst="straightConnector1">
                <a:avLst/>
              </a:prstGeom>
              <a:noFill/>
              <a:ln cap="flat" cmpd="sng" w="25400">
                <a:solidFill>
                  <a:srgbClr val="000000"/>
                </a:solidFill>
                <a:prstDash val="dashDot"/>
                <a:miter lim="400000"/>
                <a:headEnd len="sm" w="sm" type="none"/>
                <a:tailEnd len="sm" w="sm" type="none"/>
              </a:ln>
            </p:spPr>
          </p:cxnSp>
        </p:grpSp>
        <p:cxnSp>
          <p:nvCxnSpPr>
            <p:cNvPr id="354" name="Google Shape;354;p19"/>
            <p:cNvCxnSpPr/>
            <p:nvPr/>
          </p:nvCxnSpPr>
          <p:spPr>
            <a:xfrm flipH="1" rot="10800000">
              <a:off x="9034829" y="1770217"/>
              <a:ext cx="1537" cy="746571"/>
            </a:xfrm>
            <a:prstGeom prst="straightConnector1">
              <a:avLst/>
            </a:prstGeom>
            <a:noFill/>
            <a:ln cap="flat" cmpd="sng" w="50800">
              <a:solidFill>
                <a:srgbClr val="FF3F00"/>
              </a:solidFill>
              <a:prstDash val="solid"/>
              <a:miter lim="400000"/>
              <a:headEnd len="sm" w="sm" type="none"/>
              <a:tailEnd len="sm" w="sm" type="none"/>
            </a:ln>
          </p:spPr>
        </p:cxnSp>
        <p:sp>
          <p:nvSpPr>
            <p:cNvPr id="355" name="Google Shape;355;p19"/>
            <p:cNvSpPr/>
            <p:nvPr/>
          </p:nvSpPr>
          <p:spPr>
            <a:xfrm>
              <a:off x="6349" y="2426722"/>
              <a:ext cx="10073981"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list files in Desktop using your home as a reference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0"/>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7200"/>
              <a:buFont typeface="Calibri"/>
              <a:buNone/>
            </a:pPr>
            <a:r>
              <a:rPr lang="en-US" sz="7200"/>
              <a:t>Absolute and relative paths</a:t>
            </a:r>
            <a:endParaRPr/>
          </a:p>
        </p:txBody>
      </p:sp>
      <p:sp>
        <p:nvSpPr>
          <p:cNvPr id="361" name="Google Shape;361;p20"/>
          <p:cNvSpPr/>
          <p:nvPr/>
        </p:nvSpPr>
        <p:spPr>
          <a:xfrm>
            <a:off x="6332220" y="5773420"/>
            <a:ext cx="12207241" cy="2971801"/>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362" name="Google Shape;362;p20"/>
          <p:cNvSpPr txBox="1"/>
          <p:nvPr/>
        </p:nvSpPr>
        <p:spPr>
          <a:xfrm>
            <a:off x="7219650" y="6010908"/>
            <a:ext cx="10392807" cy="9880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5600"/>
              <a:buFont typeface="Courier"/>
              <a:buNone/>
            </a:pPr>
            <a:r>
              <a:rPr b="0" i="0" lang="en-US" sz="5600" u="none" cap="none" strike="noStrike">
                <a:solidFill>
                  <a:srgbClr val="FFFFFF"/>
                </a:solidFill>
                <a:latin typeface="Courier"/>
                <a:ea typeface="Courier"/>
                <a:cs typeface="Courier"/>
                <a:sym typeface="Courier"/>
              </a:rPr>
              <a:t>ls /home/bioinfo/Desktop</a:t>
            </a:r>
            <a:endParaRPr/>
          </a:p>
        </p:txBody>
      </p:sp>
      <p:sp>
        <p:nvSpPr>
          <p:cNvPr id="363" name="Google Shape;363;p20"/>
          <p:cNvSpPr/>
          <p:nvPr/>
        </p:nvSpPr>
        <p:spPr>
          <a:xfrm>
            <a:off x="7178040" y="6116320"/>
            <a:ext cx="10904220" cy="960121"/>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cxnSp>
        <p:nvCxnSpPr>
          <p:cNvPr id="364" name="Google Shape;364;p20"/>
          <p:cNvCxnSpPr/>
          <p:nvPr/>
        </p:nvCxnSpPr>
        <p:spPr>
          <a:xfrm flipH="1" rot="10800000">
            <a:off x="7643277" y="5387136"/>
            <a:ext cx="1539" cy="746573"/>
          </a:xfrm>
          <a:prstGeom prst="straightConnector1">
            <a:avLst/>
          </a:prstGeom>
          <a:noFill/>
          <a:ln cap="flat" cmpd="sng" w="50800">
            <a:solidFill>
              <a:srgbClr val="FF3F00"/>
            </a:solidFill>
            <a:prstDash val="solid"/>
            <a:miter lim="400000"/>
            <a:headEnd len="sm" w="sm" type="none"/>
            <a:tailEnd len="sm" w="sm" type="none"/>
          </a:ln>
        </p:spPr>
      </p:cxnSp>
      <p:sp>
        <p:nvSpPr>
          <p:cNvPr id="365" name="Google Shape;365;p20"/>
          <p:cNvSpPr txBox="1"/>
          <p:nvPr/>
        </p:nvSpPr>
        <p:spPr>
          <a:xfrm>
            <a:off x="6492242" y="7336788"/>
            <a:ext cx="5271334" cy="9880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5600"/>
              <a:buFont typeface="Courier"/>
              <a:buNone/>
            </a:pPr>
            <a:r>
              <a:rPr b="0" i="0" lang="en-US" sz="5600" u="none" cap="none" strike="noStrike">
                <a:solidFill>
                  <a:srgbClr val="FFFFFF"/>
                </a:solidFill>
                <a:latin typeface="Courier"/>
                <a:ea typeface="Courier"/>
                <a:cs typeface="Courier"/>
                <a:sym typeface="Courier"/>
              </a:rPr>
              <a:t>ls ~/Desktop</a:t>
            </a:r>
            <a:endParaRPr/>
          </a:p>
        </p:txBody>
      </p:sp>
      <p:sp>
        <p:nvSpPr>
          <p:cNvPr id="366" name="Google Shape;366;p20"/>
          <p:cNvSpPr/>
          <p:nvPr/>
        </p:nvSpPr>
        <p:spPr>
          <a:xfrm>
            <a:off x="6446520" y="7373619"/>
            <a:ext cx="5646421" cy="960121"/>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cxnSp>
        <p:nvCxnSpPr>
          <p:cNvPr id="367" name="Google Shape;367;p20"/>
          <p:cNvCxnSpPr/>
          <p:nvPr/>
        </p:nvCxnSpPr>
        <p:spPr>
          <a:xfrm flipH="1" rot="10800000">
            <a:off x="6874443" y="5389360"/>
            <a:ext cx="7" cy="1976715"/>
          </a:xfrm>
          <a:prstGeom prst="straightConnector1">
            <a:avLst/>
          </a:prstGeom>
          <a:noFill/>
          <a:ln cap="flat" cmpd="sng" w="50800">
            <a:solidFill>
              <a:srgbClr val="FF3F00"/>
            </a:solidFill>
            <a:prstDash val="solid"/>
            <a:miter lim="400000"/>
            <a:headEnd len="sm" w="sm" type="none"/>
            <a:tailEnd len="sm" w="sm" type="none"/>
          </a:ln>
        </p:spPr>
      </p:cxnSp>
      <p:sp>
        <p:nvSpPr>
          <p:cNvPr id="368" name="Google Shape;368;p20"/>
          <p:cNvSpPr/>
          <p:nvPr/>
        </p:nvSpPr>
        <p:spPr>
          <a:xfrm>
            <a:off x="6565766" y="4692566"/>
            <a:ext cx="9641808"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Absolute paths do not depend on where you are</a:t>
            </a:r>
            <a:endParaRPr/>
          </a:p>
        </p:txBody>
      </p:sp>
      <p:grpSp>
        <p:nvGrpSpPr>
          <p:cNvPr id="369" name="Google Shape;369;p20"/>
          <p:cNvGrpSpPr/>
          <p:nvPr/>
        </p:nvGrpSpPr>
        <p:grpSpPr>
          <a:xfrm>
            <a:off x="7818119" y="6139179"/>
            <a:ext cx="6880862" cy="2148841"/>
            <a:chOff x="0" y="0"/>
            <a:chExt cx="6880860" cy="2148839"/>
          </a:xfrm>
        </p:grpSpPr>
        <p:sp>
          <p:nvSpPr>
            <p:cNvPr id="370" name="Google Shape;370;p20"/>
            <p:cNvSpPr/>
            <p:nvPr/>
          </p:nvSpPr>
          <p:spPr>
            <a:xfrm>
              <a:off x="0" y="1280160"/>
              <a:ext cx="914401" cy="868679"/>
            </a:xfrm>
            <a:prstGeom prst="rect">
              <a:avLst/>
            </a:prstGeom>
            <a:noFill/>
            <a:ln cap="flat" cmpd="sng" w="50800">
              <a:solidFill>
                <a:srgbClr val="FFFFFF"/>
              </a:solidFill>
              <a:prstDash val="dashDot"/>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371" name="Google Shape;371;p20"/>
            <p:cNvSpPr/>
            <p:nvPr/>
          </p:nvSpPr>
          <p:spPr>
            <a:xfrm>
              <a:off x="754379" y="0"/>
              <a:ext cx="6126481" cy="868679"/>
            </a:xfrm>
            <a:prstGeom prst="rect">
              <a:avLst/>
            </a:prstGeom>
            <a:noFill/>
            <a:ln cap="flat" cmpd="sng" w="50800">
              <a:solidFill>
                <a:srgbClr val="FFFFFF"/>
              </a:solidFill>
              <a:prstDash val="dashDot"/>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cxnSp>
          <p:nvCxnSpPr>
            <p:cNvPr id="372" name="Google Shape;372;p20"/>
            <p:cNvCxnSpPr/>
            <p:nvPr/>
          </p:nvCxnSpPr>
          <p:spPr>
            <a:xfrm flipH="1" rot="10800000">
              <a:off x="928150" y="876627"/>
              <a:ext cx="634993" cy="538287"/>
            </a:xfrm>
            <a:prstGeom prst="straightConnector1">
              <a:avLst/>
            </a:prstGeom>
            <a:noFill/>
            <a:ln cap="flat" cmpd="sng" w="50800">
              <a:solidFill>
                <a:srgbClr val="FFFFFF"/>
              </a:solidFill>
              <a:prstDash val="dashDot"/>
              <a:miter lim="400000"/>
              <a:headEnd len="sm" w="sm" type="none"/>
              <a:tailEnd len="sm" w="sm" type="none"/>
            </a:ln>
          </p:spPr>
        </p:cxnSp>
      </p:grpSp>
      <p:cxnSp>
        <p:nvCxnSpPr>
          <p:cNvPr id="373" name="Google Shape;373;p20"/>
          <p:cNvCxnSpPr/>
          <p:nvPr/>
        </p:nvCxnSpPr>
        <p:spPr>
          <a:xfrm flipH="1" rot="10800000">
            <a:off x="8161568" y="8294702"/>
            <a:ext cx="3" cy="474411"/>
          </a:xfrm>
          <a:prstGeom prst="straightConnector1">
            <a:avLst/>
          </a:prstGeom>
          <a:noFill/>
          <a:ln cap="flat" cmpd="sng" w="50800">
            <a:solidFill>
              <a:srgbClr val="FFFFFF"/>
            </a:solidFill>
            <a:prstDash val="dashDot"/>
            <a:miter lim="400000"/>
            <a:headEnd len="sm" w="sm" type="none"/>
            <a:tailEnd len="sm" w="sm" type="none"/>
          </a:ln>
        </p:spPr>
      </p:cxnSp>
      <p:cxnSp>
        <p:nvCxnSpPr>
          <p:cNvPr id="374" name="Google Shape;374;p20"/>
          <p:cNvCxnSpPr/>
          <p:nvPr/>
        </p:nvCxnSpPr>
        <p:spPr>
          <a:xfrm flipH="1" rot="10800000">
            <a:off x="8152181" y="8745134"/>
            <a:ext cx="5" cy="474411"/>
          </a:xfrm>
          <a:prstGeom prst="straightConnector1">
            <a:avLst/>
          </a:prstGeom>
          <a:noFill/>
          <a:ln cap="flat" cmpd="sng" w="50800">
            <a:solidFill>
              <a:srgbClr val="000000"/>
            </a:solidFill>
            <a:prstDash val="dashDot"/>
            <a:miter lim="400000"/>
            <a:headEnd len="sm" w="sm" type="none"/>
            <a:tailEnd len="sm" w="sm" type="none"/>
          </a:ln>
        </p:spPr>
      </p:cxnSp>
      <p:sp>
        <p:nvSpPr>
          <p:cNvPr id="375" name="Google Shape;375;p20"/>
          <p:cNvSpPr/>
          <p:nvPr/>
        </p:nvSpPr>
        <p:spPr>
          <a:xfrm>
            <a:off x="7383780" y="9248140"/>
            <a:ext cx="7132319" cy="868681"/>
          </a:xfrm>
          <a:prstGeom prst="rect">
            <a:avLst/>
          </a:prstGeom>
          <a:noFill/>
          <a:ln cap="flat" cmpd="sng" w="50800">
            <a:solidFill>
              <a:srgbClr val="000000"/>
            </a:solidFill>
            <a:prstDash val="dashDot"/>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376" name="Google Shape;376;p20"/>
          <p:cNvSpPr/>
          <p:nvPr/>
        </p:nvSpPr>
        <p:spPr>
          <a:xfrm>
            <a:off x="7485245" y="9367437"/>
            <a:ext cx="6875813" cy="652949"/>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 is equivalent to /home/bioinfo/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8800"/>
              <a:buFont typeface="Calibri"/>
              <a:buNone/>
            </a:pPr>
            <a:r>
              <a:rPr lang="en-US" sz="8800">
                <a:latin typeface="Calibri"/>
                <a:ea typeface="Calibri"/>
                <a:cs typeface="Calibri"/>
                <a:sym typeface="Calibri"/>
              </a:rPr>
              <a:t>Linux Command Line</a:t>
            </a:r>
            <a:endParaRPr/>
          </a:p>
          <a:p>
            <a:pPr indent="0" lvl="0" marL="0" rtl="0" algn="ctr">
              <a:lnSpc>
                <a:spcPct val="90000"/>
              </a:lnSpc>
              <a:spcBef>
                <a:spcPts val="0"/>
              </a:spcBef>
              <a:spcAft>
                <a:spcPts val="0"/>
              </a:spcAft>
              <a:buClr>
                <a:srgbClr val="000000"/>
              </a:buClr>
              <a:buSzPts val="8800"/>
              <a:buFont typeface="Calibri"/>
              <a:buNone/>
            </a:pPr>
            <a:r>
              <a:rPr lang="en-US" sz="8800">
                <a:latin typeface="Calibri"/>
                <a:ea typeface="Calibri"/>
                <a:cs typeface="Calibri"/>
                <a:sym typeface="Calibri"/>
              </a:rPr>
              <a:t>Class Content </a:t>
            </a:r>
            <a:endParaRPr/>
          </a:p>
        </p:txBody>
      </p:sp>
      <p:sp>
        <p:nvSpPr>
          <p:cNvPr id="82" name="Google Shape;82;p3"/>
          <p:cNvSpPr txBox="1"/>
          <p:nvPr>
            <p:ph idx="1" type="body"/>
          </p:nvPr>
        </p:nvSpPr>
        <p:spPr>
          <a:xfrm>
            <a:off x="4305300" y="3651250"/>
            <a:ext cx="15773400" cy="8702676"/>
          </a:xfrm>
          <a:prstGeom prst="rect">
            <a:avLst/>
          </a:prstGeom>
          <a:noFill/>
          <a:ln>
            <a:noFill/>
          </a:ln>
        </p:spPr>
        <p:txBody>
          <a:bodyPr anchorCtr="0" anchor="t" bIns="91425" lIns="91425" spcFirstLastPara="1" rIns="91425" wrap="square" tIns="91425">
            <a:normAutofit/>
          </a:bodyPr>
          <a:lstStyle/>
          <a:p>
            <a:pPr indent="-457200" lvl="0" marL="457200" rtl="0" algn="l">
              <a:lnSpc>
                <a:spcPct val="90000"/>
              </a:lnSpc>
              <a:spcBef>
                <a:spcPts val="0"/>
              </a:spcBef>
              <a:spcAft>
                <a:spcPts val="0"/>
              </a:spcAft>
              <a:buClr>
                <a:srgbClr val="000000"/>
              </a:buClr>
              <a:buSzPts val="5600"/>
              <a:buChar char="•"/>
            </a:pPr>
            <a:r>
              <a:rPr lang="en-US" sz="5600">
                <a:latin typeface="Calibri"/>
                <a:ea typeface="Calibri"/>
                <a:cs typeface="Calibri"/>
                <a:sym typeface="Calibri"/>
              </a:rPr>
              <a:t>Introduction to the Virtual Machine</a:t>
            </a:r>
            <a:endParaRPr/>
          </a:p>
          <a:p>
            <a:pPr indent="-457200" lvl="0" marL="457200" rtl="0" algn="l">
              <a:lnSpc>
                <a:spcPct val="90000"/>
              </a:lnSpc>
              <a:spcBef>
                <a:spcPts val="2000"/>
              </a:spcBef>
              <a:spcAft>
                <a:spcPts val="0"/>
              </a:spcAft>
              <a:buClr>
                <a:srgbClr val="000000"/>
              </a:buClr>
              <a:buSzPts val="5600"/>
              <a:buChar char="•"/>
            </a:pPr>
            <a:r>
              <a:rPr lang="en-US" sz="5600">
                <a:latin typeface="Calibri"/>
                <a:ea typeface="Calibri"/>
                <a:cs typeface="Calibri"/>
                <a:sym typeface="Calibri"/>
              </a:rPr>
              <a:t>Shells, Terminals, &amp; file system navigation</a:t>
            </a:r>
            <a:endParaRPr/>
          </a:p>
          <a:p>
            <a:pPr indent="-457200" lvl="0" marL="457200" rtl="0" algn="l">
              <a:lnSpc>
                <a:spcPct val="90000"/>
              </a:lnSpc>
              <a:spcBef>
                <a:spcPts val="2000"/>
              </a:spcBef>
              <a:spcAft>
                <a:spcPts val="0"/>
              </a:spcAft>
              <a:buClr>
                <a:srgbClr val="000000"/>
              </a:buClr>
              <a:buSzPts val="5600"/>
              <a:buChar char="•"/>
            </a:pPr>
            <a:r>
              <a:rPr lang="en-US" sz="5600">
                <a:latin typeface="Calibri"/>
                <a:ea typeface="Calibri"/>
                <a:cs typeface="Calibri"/>
                <a:sym typeface="Calibri"/>
              </a:rPr>
              <a:t>Anatomy of a UNIX command</a:t>
            </a:r>
            <a:endParaRPr/>
          </a:p>
          <a:p>
            <a:pPr indent="-457200" lvl="0" marL="457200" rtl="0" algn="l">
              <a:lnSpc>
                <a:spcPct val="90000"/>
              </a:lnSpc>
              <a:spcBef>
                <a:spcPts val="2000"/>
              </a:spcBef>
              <a:spcAft>
                <a:spcPts val="0"/>
              </a:spcAft>
              <a:buClr>
                <a:srgbClr val="000000"/>
              </a:buClr>
              <a:buSzPts val="5600"/>
              <a:buChar char="•"/>
            </a:pPr>
            <a:r>
              <a:rPr lang="en-US" sz="5600">
                <a:latin typeface="Calibri"/>
                <a:ea typeface="Calibri"/>
                <a:cs typeface="Calibri"/>
                <a:sym typeface="Calibri"/>
              </a:rPr>
              <a:t>Wildcards, shortcuts and special characters</a:t>
            </a:r>
            <a:endParaRPr/>
          </a:p>
          <a:p>
            <a:pPr indent="-457200" lvl="0" marL="457200" rtl="0" algn="l">
              <a:lnSpc>
                <a:spcPct val="90000"/>
              </a:lnSpc>
              <a:spcBef>
                <a:spcPts val="2000"/>
              </a:spcBef>
              <a:spcAft>
                <a:spcPts val="0"/>
              </a:spcAft>
              <a:buClr>
                <a:srgbClr val="000000"/>
              </a:buClr>
              <a:buSzPts val="5600"/>
              <a:buChar char="•"/>
            </a:pPr>
            <a:r>
              <a:rPr lang="en-US" sz="5600">
                <a:latin typeface="Calibri"/>
                <a:ea typeface="Calibri"/>
                <a:cs typeface="Calibri"/>
                <a:sym typeface="Calibri"/>
              </a:rPr>
              <a:t>File permissions</a:t>
            </a:r>
            <a:endParaRPr/>
          </a:p>
          <a:p>
            <a:pPr indent="-457200" lvl="0" marL="457200" rtl="0" algn="l">
              <a:lnSpc>
                <a:spcPct val="90000"/>
              </a:lnSpc>
              <a:spcBef>
                <a:spcPts val="2000"/>
              </a:spcBef>
              <a:spcAft>
                <a:spcPts val="0"/>
              </a:spcAft>
              <a:buClr>
                <a:srgbClr val="000000"/>
              </a:buClr>
              <a:buSzPts val="5600"/>
              <a:buChar char="•"/>
            </a:pPr>
            <a:r>
              <a:rPr lang="en-US" sz="5600">
                <a:latin typeface="Calibri"/>
                <a:ea typeface="Calibri"/>
                <a:cs typeface="Calibri"/>
                <a:sym typeface="Calibri"/>
              </a:rPr>
              <a:t>Compression UNIX commands</a:t>
            </a:r>
            <a:endParaRPr/>
          </a:p>
          <a:p>
            <a:pPr indent="-457200" lvl="0" marL="457200" rtl="0" algn="l">
              <a:lnSpc>
                <a:spcPct val="90000"/>
              </a:lnSpc>
              <a:spcBef>
                <a:spcPts val="2000"/>
              </a:spcBef>
              <a:spcAft>
                <a:spcPts val="0"/>
              </a:spcAft>
              <a:buClr>
                <a:srgbClr val="000000"/>
              </a:buClr>
              <a:buSzPts val="5600"/>
              <a:buChar char="•"/>
            </a:pPr>
            <a:r>
              <a:rPr lang="en-US" sz="5600">
                <a:latin typeface="Calibri"/>
                <a:ea typeface="Calibri"/>
                <a:cs typeface="Calibri"/>
                <a:sym typeface="Calibri"/>
              </a:rPr>
              <a:t>Networking UNIX commands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grpSp>
        <p:nvGrpSpPr>
          <p:cNvPr id="381" name="Google Shape;381;p21"/>
          <p:cNvGrpSpPr/>
          <p:nvPr/>
        </p:nvGrpSpPr>
        <p:grpSpPr>
          <a:xfrm>
            <a:off x="15312151" y="7421122"/>
            <a:ext cx="5066312" cy="2692005"/>
            <a:chOff x="-1" y="-1"/>
            <a:chExt cx="5066311" cy="2692003"/>
          </a:xfrm>
        </p:grpSpPr>
        <p:pic>
          <p:nvPicPr>
            <p:cNvPr descr="image22.png" id="382" name="Google Shape;382;p21"/>
            <p:cNvPicPr preferRelativeResize="0"/>
            <p:nvPr/>
          </p:nvPicPr>
          <p:blipFill rotWithShape="1">
            <a:blip r:embed="rId3">
              <a:alphaModFix/>
            </a:blip>
            <a:srcRect b="11591" l="17276" r="14115" t="29883"/>
            <a:stretch/>
          </p:blipFill>
          <p:spPr>
            <a:xfrm>
              <a:off x="66880" y="66880"/>
              <a:ext cx="4982710" cy="2491361"/>
            </a:xfrm>
            <a:prstGeom prst="rect">
              <a:avLst/>
            </a:prstGeom>
            <a:noFill/>
            <a:ln>
              <a:noFill/>
            </a:ln>
          </p:spPr>
        </p:pic>
        <p:sp>
          <p:nvSpPr>
            <p:cNvPr id="383" name="Google Shape;383;p21"/>
            <p:cNvSpPr/>
            <p:nvPr/>
          </p:nvSpPr>
          <p:spPr>
            <a:xfrm>
              <a:off x="3645065" y="902906"/>
              <a:ext cx="1404525" cy="785867"/>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384" name="Google Shape;384;p21"/>
            <p:cNvSpPr/>
            <p:nvPr/>
          </p:nvSpPr>
          <p:spPr>
            <a:xfrm>
              <a:off x="-1" y="-1"/>
              <a:ext cx="5066311" cy="2692003"/>
            </a:xfrm>
            <a:prstGeom prst="roundRect">
              <a:avLst>
                <a:gd fmla="val 9317" name="adj"/>
              </a:avLst>
            </a:prstGeom>
            <a:noFill/>
            <a:ln cap="flat" cmpd="sng" w="254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grpSp>
      <p:sp>
        <p:nvSpPr>
          <p:cNvPr id="385" name="Google Shape;385;p21"/>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7200"/>
              <a:buFont typeface="Calibri"/>
              <a:buNone/>
            </a:pPr>
            <a:r>
              <a:rPr lang="en-US" sz="7200"/>
              <a:t>Absolute and relative paths</a:t>
            </a:r>
            <a:endParaRPr/>
          </a:p>
        </p:txBody>
      </p:sp>
      <p:sp>
        <p:nvSpPr>
          <p:cNvPr id="386" name="Google Shape;386;p21"/>
          <p:cNvSpPr/>
          <p:nvPr/>
        </p:nvSpPr>
        <p:spPr>
          <a:xfrm>
            <a:off x="4528186" y="5052374"/>
            <a:ext cx="8922271" cy="2971803"/>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grpSp>
        <p:nvGrpSpPr>
          <p:cNvPr id="387" name="Google Shape;387;p21"/>
          <p:cNvGrpSpPr/>
          <p:nvPr/>
        </p:nvGrpSpPr>
        <p:grpSpPr>
          <a:xfrm>
            <a:off x="4688206" y="6615743"/>
            <a:ext cx="6903721" cy="1065537"/>
            <a:chOff x="0" y="6350"/>
            <a:chExt cx="6903720" cy="1065535"/>
          </a:xfrm>
        </p:grpSpPr>
        <p:sp>
          <p:nvSpPr>
            <p:cNvPr id="388" name="Google Shape;388;p21"/>
            <p:cNvSpPr txBox="1"/>
            <p:nvPr/>
          </p:nvSpPr>
          <p:spPr>
            <a:xfrm>
              <a:off x="41608" y="6350"/>
              <a:ext cx="6551703" cy="9880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5600"/>
                <a:buFont typeface="Courier"/>
                <a:buNone/>
              </a:pPr>
              <a:r>
                <a:rPr b="0" i="0" lang="en-US" sz="5600" u="none" cap="none" strike="noStrike">
                  <a:solidFill>
                    <a:srgbClr val="FFFFFF"/>
                  </a:solidFill>
                  <a:latin typeface="Courier"/>
                  <a:ea typeface="Courier"/>
                  <a:cs typeface="Courier"/>
                  <a:sym typeface="Courier"/>
                </a:rPr>
                <a:t>ls ../Documents</a:t>
              </a:r>
              <a:endParaRPr/>
            </a:p>
          </p:txBody>
        </p:sp>
        <p:sp>
          <p:nvSpPr>
            <p:cNvPr id="389" name="Google Shape;389;p21"/>
            <p:cNvSpPr/>
            <p:nvPr/>
          </p:nvSpPr>
          <p:spPr>
            <a:xfrm>
              <a:off x="0" y="111760"/>
              <a:ext cx="6903720" cy="960125"/>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grpSp>
      <p:cxnSp>
        <p:nvCxnSpPr>
          <p:cNvPr id="390" name="Google Shape;390;p21"/>
          <p:cNvCxnSpPr/>
          <p:nvPr/>
        </p:nvCxnSpPr>
        <p:spPr>
          <a:xfrm flipH="1" rot="10800000">
            <a:off x="5839243" y="4620371"/>
            <a:ext cx="1539" cy="746573"/>
          </a:xfrm>
          <a:prstGeom prst="straightConnector1">
            <a:avLst/>
          </a:prstGeom>
          <a:noFill/>
          <a:ln cap="flat" cmpd="sng" w="50800">
            <a:solidFill>
              <a:srgbClr val="FF3F00"/>
            </a:solidFill>
            <a:prstDash val="solid"/>
            <a:miter lim="400000"/>
            <a:headEnd len="sm" w="sm" type="none"/>
            <a:tailEnd len="sm" w="sm" type="none"/>
          </a:ln>
        </p:spPr>
      </p:cxnSp>
      <p:grpSp>
        <p:nvGrpSpPr>
          <p:cNvPr id="391" name="Google Shape;391;p21"/>
          <p:cNvGrpSpPr/>
          <p:nvPr/>
        </p:nvGrpSpPr>
        <p:grpSpPr>
          <a:xfrm>
            <a:off x="4688206" y="5335584"/>
            <a:ext cx="5646421" cy="996957"/>
            <a:chOff x="0" y="6350"/>
            <a:chExt cx="5646420" cy="996956"/>
          </a:xfrm>
        </p:grpSpPr>
        <p:sp>
          <p:nvSpPr>
            <p:cNvPr id="392" name="Google Shape;392;p21"/>
            <p:cNvSpPr txBox="1"/>
            <p:nvPr/>
          </p:nvSpPr>
          <p:spPr>
            <a:xfrm>
              <a:off x="45719" y="6350"/>
              <a:ext cx="4844545" cy="9880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5600"/>
                <a:buFont typeface="Courier"/>
                <a:buNone/>
              </a:pPr>
              <a:r>
                <a:rPr b="0" i="0" lang="en-US" sz="5600" u="none" cap="none" strike="noStrike">
                  <a:solidFill>
                    <a:srgbClr val="FFFFFF"/>
                  </a:solidFill>
                  <a:latin typeface="Courier"/>
                  <a:ea typeface="Courier"/>
                  <a:cs typeface="Courier"/>
                  <a:sym typeface="Courier"/>
                </a:rPr>
                <a:t>cd Desktop/</a:t>
              </a:r>
              <a:endParaRPr/>
            </a:p>
          </p:txBody>
        </p:sp>
        <p:sp>
          <p:nvSpPr>
            <p:cNvPr id="393" name="Google Shape;393;p21"/>
            <p:cNvSpPr/>
            <p:nvPr/>
          </p:nvSpPr>
          <p:spPr>
            <a:xfrm>
              <a:off x="0" y="43178"/>
              <a:ext cx="5646420" cy="960128"/>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grpSp>
      <p:sp>
        <p:nvSpPr>
          <p:cNvPr id="394" name="Google Shape;394;p21"/>
          <p:cNvSpPr/>
          <p:nvPr/>
        </p:nvSpPr>
        <p:spPr>
          <a:xfrm>
            <a:off x="4759955" y="3971520"/>
            <a:ext cx="13120864"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goes to </a:t>
            </a:r>
            <a:r>
              <a:rPr b="0" i="1" lang="en-US" sz="3800" u="none" cap="none" strike="noStrike">
                <a:solidFill>
                  <a:srgbClr val="0D0D0D"/>
                </a:solidFill>
                <a:latin typeface="Calibri"/>
                <a:ea typeface="Calibri"/>
                <a:cs typeface="Calibri"/>
                <a:sym typeface="Calibri"/>
              </a:rPr>
              <a:t>Desktop</a:t>
            </a:r>
            <a:r>
              <a:rPr b="0" i="0" lang="en-US" sz="3800" u="none" cap="none" strike="noStrike">
                <a:solidFill>
                  <a:srgbClr val="0D0D0D"/>
                </a:solidFill>
                <a:latin typeface="Calibri"/>
                <a:ea typeface="Calibri"/>
                <a:cs typeface="Calibri"/>
                <a:sym typeface="Calibri"/>
              </a:rPr>
              <a:t> from when you are in your home (/home/bioinfo)</a:t>
            </a:r>
            <a:endParaRPr/>
          </a:p>
        </p:txBody>
      </p:sp>
      <p:cxnSp>
        <p:nvCxnSpPr>
          <p:cNvPr id="395" name="Google Shape;395;p21"/>
          <p:cNvCxnSpPr/>
          <p:nvPr/>
        </p:nvCxnSpPr>
        <p:spPr>
          <a:xfrm flipH="1" rot="10800000">
            <a:off x="5847753" y="7681273"/>
            <a:ext cx="1537" cy="746569"/>
          </a:xfrm>
          <a:prstGeom prst="straightConnector1">
            <a:avLst/>
          </a:prstGeom>
          <a:noFill/>
          <a:ln cap="flat" cmpd="sng" w="50800">
            <a:solidFill>
              <a:srgbClr val="FF3F00"/>
            </a:solidFill>
            <a:prstDash val="solid"/>
            <a:miter lim="400000"/>
            <a:headEnd len="sm" w="sm" type="none"/>
            <a:tailEnd len="sm" w="sm" type="none"/>
          </a:ln>
        </p:spPr>
      </p:cxnSp>
      <p:sp>
        <p:nvSpPr>
          <p:cNvPr id="396" name="Google Shape;396;p21"/>
          <p:cNvSpPr/>
          <p:nvPr/>
        </p:nvSpPr>
        <p:spPr>
          <a:xfrm>
            <a:off x="4645864" y="8440650"/>
            <a:ext cx="9952860"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list files from </a:t>
            </a:r>
            <a:r>
              <a:rPr b="0" i="1" lang="en-US" sz="3800" u="none" cap="none" strike="noStrike">
                <a:solidFill>
                  <a:srgbClr val="0D0D0D"/>
                </a:solidFill>
                <a:latin typeface="Calibri"/>
                <a:ea typeface="Calibri"/>
                <a:cs typeface="Calibri"/>
                <a:sym typeface="Calibri"/>
              </a:rPr>
              <a:t>Documents</a:t>
            </a:r>
            <a:r>
              <a:rPr b="0" i="0" lang="en-US" sz="3800" u="none" cap="none" strike="noStrike">
                <a:solidFill>
                  <a:srgbClr val="0D0D0D"/>
                </a:solidFill>
                <a:latin typeface="Calibri"/>
                <a:ea typeface="Calibri"/>
                <a:cs typeface="Calibri"/>
                <a:sym typeface="Calibri"/>
              </a:rPr>
              <a:t> when you are in </a:t>
            </a:r>
            <a:r>
              <a:rPr b="0" i="1" lang="en-US" sz="3800" u="none" cap="none" strike="noStrike">
                <a:solidFill>
                  <a:srgbClr val="0D0D0D"/>
                </a:solidFill>
                <a:latin typeface="Calibri"/>
                <a:ea typeface="Calibri"/>
                <a:cs typeface="Calibri"/>
                <a:sym typeface="Calibri"/>
              </a:rPr>
              <a:t>Desktop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2"/>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6400"/>
              <a:buFont typeface="Calibri"/>
              <a:buNone/>
            </a:pPr>
            <a:r>
              <a:rPr lang="en-US" sz="6400"/>
              <a:t>Wildcards, Shortcuts, and Command History</a:t>
            </a:r>
            <a:endParaRPr/>
          </a:p>
        </p:txBody>
      </p:sp>
      <p:grpSp>
        <p:nvGrpSpPr>
          <p:cNvPr id="402" name="Google Shape;402;p22"/>
          <p:cNvGrpSpPr/>
          <p:nvPr/>
        </p:nvGrpSpPr>
        <p:grpSpPr>
          <a:xfrm>
            <a:off x="11678866" y="7850503"/>
            <a:ext cx="9194862" cy="3682919"/>
            <a:chOff x="-1" y="0"/>
            <a:chExt cx="9194861" cy="3682917"/>
          </a:xfrm>
        </p:grpSpPr>
        <p:grpSp>
          <p:nvGrpSpPr>
            <p:cNvPr id="403" name="Google Shape;403;p22"/>
            <p:cNvGrpSpPr/>
            <p:nvPr/>
          </p:nvGrpSpPr>
          <p:grpSpPr>
            <a:xfrm>
              <a:off x="-1" y="0"/>
              <a:ext cx="3733718" cy="3682917"/>
              <a:chOff x="0" y="0"/>
              <a:chExt cx="3733716" cy="3682916"/>
            </a:xfrm>
          </p:grpSpPr>
          <p:pic>
            <p:nvPicPr>
              <p:cNvPr descr="image28.png" id="404" name="Google Shape;404;p22"/>
              <p:cNvPicPr preferRelativeResize="0"/>
              <p:nvPr/>
            </p:nvPicPr>
            <p:blipFill rotWithShape="1">
              <a:blip r:embed="rId3">
                <a:alphaModFix/>
              </a:blip>
              <a:srcRect b="0" l="77096" r="3145" t="62866"/>
              <a:stretch/>
            </p:blipFill>
            <p:spPr>
              <a:xfrm>
                <a:off x="457246" y="330246"/>
                <a:ext cx="2870208" cy="2565408"/>
              </a:xfrm>
              <a:prstGeom prst="rect">
                <a:avLst/>
              </a:prstGeom>
              <a:noFill/>
              <a:ln>
                <a:noFill/>
              </a:ln>
            </p:spPr>
          </p:pic>
          <p:sp>
            <p:nvSpPr>
              <p:cNvPr id="405" name="Google Shape;405;p22"/>
              <p:cNvSpPr/>
              <p:nvPr/>
            </p:nvSpPr>
            <p:spPr>
              <a:xfrm>
                <a:off x="0" y="0"/>
                <a:ext cx="3733716" cy="3682916"/>
              </a:xfrm>
              <a:prstGeom prst="ellipse">
                <a:avLst/>
              </a:prstGeom>
              <a:noFill/>
              <a:ln cap="flat" cmpd="sng" w="939800">
                <a:solidFill>
                  <a:srgbClr val="FFFFFF"/>
                </a:solidFill>
                <a:prstDash val="solid"/>
                <a:miter lim="400000"/>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Calibri"/>
                  <a:buNone/>
                </a:pPr>
                <a:r>
                  <a:t/>
                </a:r>
                <a:endParaRPr b="0" i="0" sz="3600" u="none" cap="none" strike="noStrike">
                  <a:solidFill>
                    <a:srgbClr val="000000"/>
                  </a:solidFill>
                  <a:latin typeface="Calibri"/>
                  <a:ea typeface="Calibri"/>
                  <a:cs typeface="Calibri"/>
                  <a:sym typeface="Calibri"/>
                </a:endParaRPr>
              </a:p>
            </p:txBody>
          </p:sp>
          <p:sp>
            <p:nvSpPr>
              <p:cNvPr id="406" name="Google Shape;406;p22"/>
              <p:cNvSpPr/>
              <p:nvPr/>
            </p:nvSpPr>
            <p:spPr>
              <a:xfrm>
                <a:off x="482610" y="482610"/>
                <a:ext cx="2768541" cy="2743141"/>
              </a:xfrm>
              <a:prstGeom prst="ellipse">
                <a:avLst/>
              </a:prstGeom>
              <a:noFill/>
              <a:ln cap="flat" cmpd="sng" w="25400">
                <a:solidFill>
                  <a:srgbClr val="000000"/>
                </a:solidFill>
                <a:prstDash val="dashDot"/>
                <a:miter lim="400000"/>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Calibri"/>
                  <a:buNone/>
                </a:pPr>
                <a:r>
                  <a:t/>
                </a:r>
                <a:endParaRPr b="0" i="0" sz="3600" u="none" cap="none" strike="noStrike">
                  <a:solidFill>
                    <a:srgbClr val="000000"/>
                  </a:solidFill>
                  <a:latin typeface="Calibri"/>
                  <a:ea typeface="Calibri"/>
                  <a:cs typeface="Calibri"/>
                  <a:sym typeface="Calibri"/>
                </a:endParaRPr>
              </a:p>
            </p:txBody>
          </p:sp>
        </p:grpSp>
        <p:cxnSp>
          <p:nvCxnSpPr>
            <p:cNvPr id="407" name="Google Shape;407;p22"/>
            <p:cNvCxnSpPr/>
            <p:nvPr/>
          </p:nvCxnSpPr>
          <p:spPr>
            <a:xfrm flipH="1" rot="10800000">
              <a:off x="3242087" y="1842854"/>
              <a:ext cx="968377" cy="5"/>
            </a:xfrm>
            <a:prstGeom prst="straightConnector1">
              <a:avLst/>
            </a:prstGeom>
            <a:noFill/>
            <a:ln cap="flat" cmpd="sng" w="25400">
              <a:solidFill>
                <a:srgbClr val="000000"/>
              </a:solidFill>
              <a:prstDash val="dashDot"/>
              <a:miter lim="400000"/>
              <a:headEnd len="sm" w="sm" type="none"/>
              <a:tailEnd len="sm" w="sm" type="none"/>
            </a:ln>
          </p:spPr>
        </p:cxnSp>
        <p:grpSp>
          <p:nvGrpSpPr>
            <p:cNvPr id="408" name="Google Shape;408;p22"/>
            <p:cNvGrpSpPr/>
            <p:nvPr/>
          </p:nvGrpSpPr>
          <p:grpSpPr>
            <a:xfrm>
              <a:off x="4241851" y="660448"/>
              <a:ext cx="4953009" cy="2870209"/>
              <a:chOff x="0" y="0"/>
              <a:chExt cx="4953007" cy="2870208"/>
            </a:xfrm>
          </p:grpSpPr>
          <p:sp>
            <p:nvSpPr>
              <p:cNvPr id="409" name="Google Shape;409;p22"/>
              <p:cNvSpPr/>
              <p:nvPr/>
            </p:nvSpPr>
            <p:spPr>
              <a:xfrm>
                <a:off x="0" y="0"/>
                <a:ext cx="4953007" cy="2870208"/>
              </a:xfrm>
              <a:prstGeom prst="roundRect">
                <a:avLst>
                  <a:gd fmla="val 13274" name="adj"/>
                </a:avLst>
              </a:prstGeom>
              <a:noFill/>
              <a:ln cap="flat" cmpd="sng" w="25400">
                <a:solidFill>
                  <a:srgbClr val="000000"/>
                </a:solidFill>
                <a:prstDash val="dashDot"/>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sp>
            <p:nvSpPr>
              <p:cNvPr id="410" name="Google Shape;410;p22"/>
              <p:cNvSpPr txBox="1"/>
              <p:nvPr/>
            </p:nvSpPr>
            <p:spPr>
              <a:xfrm>
                <a:off x="114300" y="38100"/>
                <a:ext cx="4724405" cy="2794005"/>
              </a:xfrm>
              <a:prstGeom prst="rect">
                <a:avLst/>
              </a:prstGeom>
              <a:noFill/>
              <a:ln>
                <a:noFill/>
              </a:ln>
            </p:spPr>
            <p:txBody>
              <a:bodyPr anchorCtr="0" anchor="ctr" bIns="76200" lIns="76200" spcFirstLastPara="1" rIns="76200" wrap="square" tIns="76200">
                <a:normAutofit/>
              </a:bodyPr>
              <a:lstStyle/>
              <a:p>
                <a:pPr indent="0" lvl="0" marL="0" marR="0" rtl="0" algn="ctr">
                  <a:lnSpc>
                    <a:spcPct val="90000"/>
                  </a:lnSpc>
                  <a:spcBef>
                    <a:spcPts val="0"/>
                  </a:spcBef>
                  <a:spcAft>
                    <a:spcPts val="0"/>
                  </a:spcAft>
                  <a:buClr>
                    <a:srgbClr val="000000"/>
                  </a:buClr>
                  <a:buSzPts val="4600"/>
                  <a:buFont typeface="Calibri"/>
                  <a:buNone/>
                </a:pPr>
                <a:r>
                  <a:rPr b="0" i="0" lang="en-US" sz="4600" u="none" cap="none" strike="noStrike">
                    <a:solidFill>
                      <a:srgbClr val="000000"/>
                    </a:solidFill>
                    <a:latin typeface="Calibri"/>
                    <a:ea typeface="Calibri"/>
                    <a:cs typeface="Calibri"/>
                    <a:sym typeface="Calibri"/>
                  </a:rPr>
                  <a:t>Use up and down arrows to navigate the command history </a:t>
                </a:r>
                <a:endParaRPr/>
              </a:p>
            </p:txBody>
          </p:sp>
        </p:grpSp>
      </p:grpSp>
      <p:grpSp>
        <p:nvGrpSpPr>
          <p:cNvPr id="411" name="Google Shape;411;p22"/>
          <p:cNvGrpSpPr/>
          <p:nvPr/>
        </p:nvGrpSpPr>
        <p:grpSpPr>
          <a:xfrm>
            <a:off x="3403650" y="3977640"/>
            <a:ext cx="17644227" cy="3721104"/>
            <a:chOff x="-1" y="0"/>
            <a:chExt cx="17644225" cy="3721102"/>
          </a:xfrm>
        </p:grpSpPr>
        <p:sp>
          <p:nvSpPr>
            <p:cNvPr id="412" name="Google Shape;412;p22"/>
            <p:cNvSpPr/>
            <p:nvPr/>
          </p:nvSpPr>
          <p:spPr>
            <a:xfrm>
              <a:off x="-1" y="0"/>
              <a:ext cx="6070603" cy="3302001"/>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sp>
          <p:nvSpPr>
            <p:cNvPr id="413" name="Google Shape;413;p22"/>
            <p:cNvSpPr txBox="1"/>
            <p:nvPr/>
          </p:nvSpPr>
          <p:spPr>
            <a:xfrm>
              <a:off x="147831" y="152400"/>
              <a:ext cx="3579417" cy="1117601"/>
            </a:xfrm>
            <a:prstGeom prst="rect">
              <a:avLst/>
            </a:prstGeom>
            <a:noFill/>
            <a:ln>
              <a:noFill/>
            </a:ln>
          </p:spPr>
          <p:txBody>
            <a:bodyPr anchorCtr="0" anchor="ctr" bIns="76200" lIns="76200" spcFirstLastPara="1" rIns="76200" wrap="square" tIns="76200">
              <a:normAutofit/>
            </a:bodyPr>
            <a:lstStyle/>
            <a:p>
              <a:pPr indent="0" lvl="0" marL="0" marR="0" rtl="0" algn="l">
                <a:lnSpc>
                  <a:spcPct val="90000"/>
                </a:lnSpc>
                <a:spcBef>
                  <a:spcPts val="0"/>
                </a:spcBef>
                <a:spcAft>
                  <a:spcPts val="0"/>
                </a:spcAft>
                <a:buClr>
                  <a:srgbClr val="FFFFFF"/>
                </a:buClr>
                <a:buSzPts val="6272"/>
                <a:buFont typeface="Courier"/>
                <a:buNone/>
              </a:pPr>
              <a:r>
                <a:rPr b="0" i="0" lang="en-US" sz="6272" u="none" cap="none" strike="noStrike">
                  <a:solidFill>
                    <a:srgbClr val="FFFFFF"/>
                  </a:solidFill>
                  <a:latin typeface="Courier"/>
                  <a:ea typeface="Courier"/>
                  <a:cs typeface="Courier"/>
                  <a:sym typeface="Courier"/>
                </a:rPr>
                <a:t>ls *txt</a:t>
              </a:r>
              <a:endParaRPr/>
            </a:p>
          </p:txBody>
        </p:sp>
        <p:sp>
          <p:nvSpPr>
            <p:cNvPr id="414" name="Google Shape;414;p22"/>
            <p:cNvSpPr/>
            <p:nvPr/>
          </p:nvSpPr>
          <p:spPr>
            <a:xfrm>
              <a:off x="50797" y="203200"/>
              <a:ext cx="5257807" cy="1066803"/>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sp>
          <p:nvSpPr>
            <p:cNvPr id="415" name="Google Shape;415;p22"/>
            <p:cNvSpPr txBox="1"/>
            <p:nvPr/>
          </p:nvSpPr>
          <p:spPr>
            <a:xfrm>
              <a:off x="152397" y="1955800"/>
              <a:ext cx="3366022" cy="1117604"/>
            </a:xfrm>
            <a:prstGeom prst="rect">
              <a:avLst/>
            </a:prstGeom>
            <a:noFill/>
            <a:ln>
              <a:noFill/>
            </a:ln>
          </p:spPr>
          <p:txBody>
            <a:bodyPr anchorCtr="0" anchor="ctr" bIns="76200" lIns="76200" spcFirstLastPara="1" rIns="76200" wrap="square" tIns="76200">
              <a:normAutofit/>
            </a:bodyPr>
            <a:lstStyle/>
            <a:p>
              <a:pPr indent="0" lvl="0" marL="0" marR="0" rtl="0" algn="l">
                <a:lnSpc>
                  <a:spcPct val="90000"/>
                </a:lnSpc>
                <a:spcBef>
                  <a:spcPts val="0"/>
                </a:spcBef>
                <a:spcAft>
                  <a:spcPts val="0"/>
                </a:spcAft>
                <a:buClr>
                  <a:srgbClr val="FFFFFF"/>
                </a:buClr>
                <a:buSzPts val="6272"/>
                <a:buFont typeface="Courier"/>
                <a:buNone/>
              </a:pPr>
              <a:r>
                <a:rPr b="0" i="0" lang="en-US" sz="6272" u="none" cap="none" strike="noStrike">
                  <a:solidFill>
                    <a:srgbClr val="FFFFFF"/>
                  </a:solidFill>
                  <a:latin typeface="Courier"/>
                  <a:ea typeface="Courier"/>
                  <a:cs typeface="Courier"/>
                  <a:sym typeface="Courier"/>
                </a:rPr>
                <a:t>ls d*v</a:t>
              </a:r>
              <a:r>
                <a:rPr b="0" i="0" lang="en-US" sz="3528" u="none" cap="none" strike="noStrike">
                  <a:solidFill>
                    <a:srgbClr val="000000"/>
                  </a:solidFill>
                  <a:latin typeface="Courier"/>
                  <a:ea typeface="Courier"/>
                  <a:cs typeface="Courier"/>
                  <a:sym typeface="Courier"/>
                </a:rPr>
                <a:t>v</a:t>
              </a:r>
              <a:endParaRPr/>
            </a:p>
          </p:txBody>
        </p:sp>
        <p:sp>
          <p:nvSpPr>
            <p:cNvPr id="416" name="Google Shape;416;p22"/>
            <p:cNvSpPr/>
            <p:nvPr/>
          </p:nvSpPr>
          <p:spPr>
            <a:xfrm>
              <a:off x="50797" y="2006600"/>
              <a:ext cx="5257807" cy="1066804"/>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cxnSp>
          <p:nvCxnSpPr>
            <p:cNvPr id="417" name="Google Shape;417;p22"/>
            <p:cNvCxnSpPr/>
            <p:nvPr/>
          </p:nvCxnSpPr>
          <p:spPr>
            <a:xfrm rot="10800000">
              <a:off x="5327767" y="2519751"/>
              <a:ext cx="1239519" cy="6607"/>
            </a:xfrm>
            <a:prstGeom prst="straightConnector1">
              <a:avLst/>
            </a:prstGeom>
            <a:noFill/>
            <a:ln cap="flat" cmpd="sng" w="50800">
              <a:solidFill>
                <a:srgbClr val="FF3F00"/>
              </a:solidFill>
              <a:prstDash val="solid"/>
              <a:miter lim="400000"/>
              <a:headEnd len="sm" w="sm" type="none"/>
              <a:tailEnd len="sm" w="sm" type="none"/>
            </a:ln>
          </p:spPr>
        </p:cxnSp>
        <p:grpSp>
          <p:nvGrpSpPr>
            <p:cNvPr id="418" name="Google Shape;418;p22"/>
            <p:cNvGrpSpPr/>
            <p:nvPr/>
          </p:nvGrpSpPr>
          <p:grpSpPr>
            <a:xfrm>
              <a:off x="6577904" y="2070099"/>
              <a:ext cx="11066320" cy="1651003"/>
              <a:chOff x="0" y="0"/>
              <a:chExt cx="11066318" cy="1651002"/>
            </a:xfrm>
          </p:grpSpPr>
          <p:sp>
            <p:nvSpPr>
              <p:cNvPr id="419" name="Google Shape;419;p22"/>
              <p:cNvSpPr/>
              <p:nvPr/>
            </p:nvSpPr>
            <p:spPr>
              <a:xfrm>
                <a:off x="0" y="0"/>
                <a:ext cx="11066318" cy="1651002"/>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600"/>
                  <a:buFont typeface="Calibri"/>
                  <a:buNone/>
                </a:pPr>
                <a:r>
                  <a:t/>
                </a:r>
                <a:endParaRPr b="0" i="0" sz="3600" u="none" cap="none" strike="noStrike">
                  <a:solidFill>
                    <a:srgbClr val="FFFFFF"/>
                  </a:solidFill>
                  <a:latin typeface="Calibri"/>
                  <a:ea typeface="Calibri"/>
                  <a:cs typeface="Calibri"/>
                  <a:sym typeface="Calibri"/>
                </a:endParaRPr>
              </a:p>
            </p:txBody>
          </p:sp>
          <p:sp>
            <p:nvSpPr>
              <p:cNvPr id="420" name="Google Shape;420;p22"/>
              <p:cNvSpPr txBox="1"/>
              <p:nvPr/>
            </p:nvSpPr>
            <p:spPr>
              <a:xfrm>
                <a:off x="103183" y="12700"/>
                <a:ext cx="10859952" cy="1625602"/>
              </a:xfrm>
              <a:prstGeom prst="rect">
                <a:avLst/>
              </a:prstGeom>
              <a:noFill/>
              <a:ln>
                <a:noFill/>
              </a:ln>
            </p:spPr>
            <p:txBody>
              <a:bodyPr anchorCtr="0" anchor="ctr" bIns="76200" lIns="76200" spcFirstLastPara="1" rIns="76200" wrap="square" tIns="76200">
                <a:normAutofit/>
              </a:bodyPr>
              <a:lstStyle/>
              <a:p>
                <a:pPr indent="0" lvl="0" marL="0" marR="0" rtl="0" algn="ctr">
                  <a:lnSpc>
                    <a:spcPct val="100000"/>
                  </a:lnSpc>
                  <a:spcBef>
                    <a:spcPts val="0"/>
                  </a:spcBef>
                  <a:spcAft>
                    <a:spcPts val="0"/>
                  </a:spcAft>
                  <a:buClr>
                    <a:srgbClr val="262626"/>
                  </a:buClr>
                  <a:buSzPts val="5000"/>
                  <a:buFont typeface="Calibri"/>
                  <a:buNone/>
                </a:pPr>
                <a:r>
                  <a:rPr b="0" i="0" lang="en-US" sz="5000" u="none" cap="none" strike="noStrike">
                    <a:solidFill>
                      <a:srgbClr val="262626"/>
                    </a:solidFill>
                    <a:latin typeface="Calibri"/>
                    <a:ea typeface="Calibri"/>
                    <a:cs typeface="Calibri"/>
                    <a:sym typeface="Calibri"/>
                  </a:rPr>
                  <a:t>list files starting with d and ending with v </a:t>
                </a:r>
                <a:endParaRPr/>
              </a:p>
            </p:txBody>
          </p:sp>
        </p:grpSp>
        <p:cxnSp>
          <p:nvCxnSpPr>
            <p:cNvPr id="421" name="Google Shape;421;p22"/>
            <p:cNvCxnSpPr/>
            <p:nvPr/>
          </p:nvCxnSpPr>
          <p:spPr>
            <a:xfrm rot="10800000">
              <a:off x="5334001" y="713274"/>
              <a:ext cx="1239517" cy="6603"/>
            </a:xfrm>
            <a:prstGeom prst="straightConnector1">
              <a:avLst/>
            </a:prstGeom>
            <a:noFill/>
            <a:ln cap="flat" cmpd="sng" w="50800">
              <a:solidFill>
                <a:srgbClr val="FF3F00"/>
              </a:solidFill>
              <a:prstDash val="solid"/>
              <a:miter lim="400000"/>
              <a:headEnd len="sm" w="sm" type="none"/>
              <a:tailEnd len="sm" w="sm" type="none"/>
            </a:ln>
          </p:spPr>
        </p:cxnSp>
        <p:grpSp>
          <p:nvGrpSpPr>
            <p:cNvPr id="422" name="Google Shape;422;p22"/>
            <p:cNvGrpSpPr/>
            <p:nvPr/>
          </p:nvGrpSpPr>
          <p:grpSpPr>
            <a:xfrm>
              <a:off x="6527800" y="266699"/>
              <a:ext cx="9408823" cy="939805"/>
              <a:chOff x="-1" y="-1"/>
              <a:chExt cx="9408822" cy="939804"/>
            </a:xfrm>
          </p:grpSpPr>
          <p:sp>
            <p:nvSpPr>
              <p:cNvPr id="423" name="Google Shape;423;p22"/>
              <p:cNvSpPr/>
              <p:nvPr/>
            </p:nvSpPr>
            <p:spPr>
              <a:xfrm>
                <a:off x="-1" y="-1"/>
                <a:ext cx="9408822" cy="939804"/>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3600"/>
                  <a:buFont typeface="Calibri"/>
                  <a:buNone/>
                </a:pPr>
                <a:r>
                  <a:t/>
                </a:r>
                <a:endParaRPr b="0" i="0" sz="3600" u="none" cap="none" strike="noStrike">
                  <a:solidFill>
                    <a:srgbClr val="FFFFFF"/>
                  </a:solidFill>
                  <a:latin typeface="Calibri"/>
                  <a:ea typeface="Calibri"/>
                  <a:cs typeface="Calibri"/>
                  <a:sym typeface="Calibri"/>
                </a:endParaRPr>
              </a:p>
            </p:txBody>
          </p:sp>
          <p:sp>
            <p:nvSpPr>
              <p:cNvPr id="424" name="Google Shape;424;p22"/>
              <p:cNvSpPr txBox="1"/>
              <p:nvPr/>
            </p:nvSpPr>
            <p:spPr>
              <a:xfrm>
                <a:off x="120466" y="12699"/>
                <a:ext cx="9167888" cy="914404"/>
              </a:xfrm>
              <a:prstGeom prst="rect">
                <a:avLst/>
              </a:prstGeom>
              <a:noFill/>
              <a:ln>
                <a:noFill/>
              </a:ln>
            </p:spPr>
            <p:txBody>
              <a:bodyPr anchorCtr="0" anchor="ctr" bIns="76200" lIns="76200" spcFirstLastPara="1" rIns="76200" wrap="square" tIns="76200">
                <a:normAutofit/>
              </a:bodyPr>
              <a:lstStyle/>
              <a:p>
                <a:pPr indent="0" lvl="0" marL="0" marR="0" rtl="0" algn="ctr">
                  <a:lnSpc>
                    <a:spcPct val="90000"/>
                  </a:lnSpc>
                  <a:spcBef>
                    <a:spcPts val="0"/>
                  </a:spcBef>
                  <a:spcAft>
                    <a:spcPts val="0"/>
                  </a:spcAft>
                  <a:buClr>
                    <a:srgbClr val="262626"/>
                  </a:buClr>
                  <a:buSzPts val="5200"/>
                  <a:buFont typeface="Calibri"/>
                  <a:buNone/>
                </a:pPr>
                <a:r>
                  <a:rPr b="0" i="0" lang="en-US" sz="5200" u="none" cap="none" strike="noStrike">
                    <a:solidFill>
                      <a:srgbClr val="262626"/>
                    </a:solidFill>
                    <a:latin typeface="Calibri"/>
                    <a:ea typeface="Calibri"/>
                    <a:cs typeface="Calibri"/>
                    <a:sym typeface="Calibri"/>
                  </a:rPr>
                  <a:t>list all txt files in current directory</a:t>
                </a:r>
                <a:endParaRPr/>
              </a:p>
            </p:txBody>
          </p:sp>
        </p:grpSp>
      </p:grpSp>
      <p:grpSp>
        <p:nvGrpSpPr>
          <p:cNvPr id="425" name="Google Shape;425;p22"/>
          <p:cNvGrpSpPr/>
          <p:nvPr/>
        </p:nvGrpSpPr>
        <p:grpSpPr>
          <a:xfrm>
            <a:off x="3403650" y="8122994"/>
            <a:ext cx="8763002" cy="2895602"/>
            <a:chOff x="-1" y="-1"/>
            <a:chExt cx="8763001" cy="2895601"/>
          </a:xfrm>
        </p:grpSpPr>
        <p:sp>
          <p:nvSpPr>
            <p:cNvPr id="426" name="Google Shape;426;p22"/>
            <p:cNvSpPr txBox="1"/>
            <p:nvPr/>
          </p:nvSpPr>
          <p:spPr>
            <a:xfrm>
              <a:off x="101600" y="-1"/>
              <a:ext cx="8661400" cy="2743201"/>
            </a:xfrm>
            <a:prstGeom prst="rect">
              <a:avLst/>
            </a:prstGeom>
            <a:noFill/>
            <a:ln>
              <a:noFill/>
            </a:ln>
          </p:spPr>
          <p:txBody>
            <a:bodyPr anchorCtr="0" anchor="ctr" bIns="76200" lIns="76200" spcFirstLastPara="1" rIns="76200" wrap="square" tIns="76200">
              <a:normAutofit/>
            </a:bodyPr>
            <a:lstStyle/>
            <a:p>
              <a:pPr indent="0" lvl="0" marL="0" marR="0" rtl="0" algn="l">
                <a:lnSpc>
                  <a:spcPct val="90000"/>
                </a:lnSpc>
                <a:spcBef>
                  <a:spcPts val="0"/>
                </a:spcBef>
                <a:spcAft>
                  <a:spcPts val="0"/>
                </a:spcAft>
                <a:buClr>
                  <a:srgbClr val="000000"/>
                </a:buClr>
                <a:buSzPts val="2800"/>
                <a:buFont typeface="Courier"/>
                <a:buNone/>
              </a:pPr>
              <a:r>
                <a:rPr b="0" i="0" lang="en-US" sz="2800" u="none" cap="none" strike="noStrike">
                  <a:solidFill>
                    <a:srgbClr val="000000"/>
                  </a:solidFill>
                  <a:latin typeface="Courier"/>
                  <a:ea typeface="Courier"/>
                  <a:cs typeface="Courier"/>
                  <a:sym typeface="Courier"/>
                </a:rPr>
                <a:t>ctrl-c</a:t>
              </a:r>
              <a:r>
                <a:rPr b="0" i="0" lang="en-US" sz="4400" u="none" cap="none" strike="noStrike">
                  <a:solidFill>
                    <a:srgbClr val="000000"/>
                  </a:solidFill>
                  <a:latin typeface="Calibri"/>
                  <a:ea typeface="Calibri"/>
                  <a:cs typeface="Calibri"/>
                  <a:sym typeface="Calibri"/>
                </a:rPr>
                <a:t>    stop process</a:t>
              </a:r>
              <a:endParaRPr b="0" i="0" sz="44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800"/>
                <a:buFont typeface="Courier"/>
                <a:buNone/>
              </a:pPr>
              <a:r>
                <a:rPr b="0" i="0" lang="en-US" sz="2800" u="none" cap="none" strike="noStrike">
                  <a:solidFill>
                    <a:srgbClr val="000000"/>
                  </a:solidFill>
                  <a:latin typeface="Courier"/>
                  <a:ea typeface="Courier"/>
                  <a:cs typeface="Courier"/>
                  <a:sym typeface="Courier"/>
                </a:rPr>
                <a:t>ctrl-a</a:t>
              </a:r>
              <a:r>
                <a:rPr b="0" i="0" lang="en-US" sz="4400" u="none" cap="none" strike="noStrike">
                  <a:solidFill>
                    <a:srgbClr val="000000"/>
                  </a:solidFill>
                  <a:latin typeface="Calibri"/>
                  <a:ea typeface="Calibri"/>
                  <a:cs typeface="Calibri"/>
                  <a:sym typeface="Calibri"/>
                </a:rPr>
                <a:t>    go to begin of line</a:t>
              </a:r>
              <a:endParaRPr b="0" i="0" sz="44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800"/>
                <a:buFont typeface="Courier"/>
                <a:buNone/>
              </a:pPr>
              <a:r>
                <a:rPr b="0" i="0" lang="en-US" sz="2800" u="none" cap="none" strike="noStrike">
                  <a:solidFill>
                    <a:srgbClr val="000000"/>
                  </a:solidFill>
                  <a:latin typeface="Courier"/>
                  <a:ea typeface="Courier"/>
                  <a:cs typeface="Courier"/>
                  <a:sym typeface="Courier"/>
                </a:rPr>
                <a:t>ctrl-e</a:t>
              </a:r>
              <a:r>
                <a:rPr b="0" i="0" lang="en-US" sz="4600" u="none" cap="none" strike="noStrike">
                  <a:solidFill>
                    <a:srgbClr val="000000"/>
                  </a:solidFill>
                  <a:latin typeface="Calibri"/>
                  <a:ea typeface="Calibri"/>
                  <a:cs typeface="Calibri"/>
                  <a:sym typeface="Calibri"/>
                </a:rPr>
                <a:t> </a:t>
              </a:r>
              <a:r>
                <a:rPr b="0" i="0" lang="en-US" sz="4400" u="none" cap="none" strike="noStrike">
                  <a:solidFill>
                    <a:srgbClr val="000000"/>
                  </a:solidFill>
                  <a:latin typeface="Calibri"/>
                  <a:ea typeface="Calibri"/>
                  <a:cs typeface="Calibri"/>
                  <a:sym typeface="Calibri"/>
                </a:rPr>
                <a:t>   go to end of line</a:t>
              </a:r>
              <a:endParaRPr b="0" i="0" sz="44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800"/>
                <a:buFont typeface="Courier"/>
                <a:buNone/>
              </a:pPr>
              <a:r>
                <a:rPr b="0" i="0" lang="en-US" sz="2800" u="none" cap="none" strike="noStrike">
                  <a:solidFill>
                    <a:srgbClr val="000000"/>
                  </a:solidFill>
                  <a:latin typeface="Courier"/>
                  <a:ea typeface="Courier"/>
                  <a:cs typeface="Courier"/>
                  <a:sym typeface="Courier"/>
                </a:rPr>
                <a:t>ctrl-r</a:t>
              </a:r>
              <a:r>
                <a:rPr b="0" i="0" lang="en-US" sz="4600" u="none" cap="none" strike="noStrike">
                  <a:solidFill>
                    <a:srgbClr val="000000"/>
                  </a:solidFill>
                  <a:latin typeface="Calibri"/>
                  <a:ea typeface="Calibri"/>
                  <a:cs typeface="Calibri"/>
                  <a:sym typeface="Calibri"/>
                </a:rPr>
                <a:t> </a:t>
              </a:r>
              <a:r>
                <a:rPr b="0" i="0" lang="en-US" sz="4400" u="none" cap="none" strike="noStrike">
                  <a:solidFill>
                    <a:srgbClr val="000000"/>
                  </a:solidFill>
                  <a:latin typeface="Calibri"/>
                  <a:ea typeface="Calibri"/>
                  <a:cs typeface="Calibri"/>
                  <a:sym typeface="Calibri"/>
                </a:rPr>
                <a:t>   search in command history</a:t>
              </a:r>
              <a:endParaRPr/>
            </a:p>
          </p:txBody>
        </p:sp>
        <p:sp>
          <p:nvSpPr>
            <p:cNvPr id="427" name="Google Shape;427;p22"/>
            <p:cNvSpPr/>
            <p:nvPr/>
          </p:nvSpPr>
          <p:spPr>
            <a:xfrm>
              <a:off x="-1" y="50800"/>
              <a:ext cx="8636001" cy="2844800"/>
            </a:xfrm>
            <a:prstGeom prst="roundRect">
              <a:avLst>
                <a:gd fmla="val 13393" name="adj"/>
              </a:avLst>
            </a:prstGeom>
            <a:noFill/>
            <a:ln cap="flat" cmpd="sng" w="25400">
              <a:solidFill>
                <a:srgbClr val="000000"/>
              </a:solidFill>
              <a:prstDash val="dashDot"/>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6000"/>
                <a:buFont typeface="Calibri"/>
                <a:buNone/>
              </a:pPr>
              <a:r>
                <a:t/>
              </a:r>
              <a:endParaRPr b="0" i="0" sz="6000" u="none" cap="none" strike="noStrike">
                <a:solidFill>
                  <a:srgbClr val="FFFFFF"/>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3"/>
          <p:cNvSpPr txBox="1"/>
          <p:nvPr/>
        </p:nvSpPr>
        <p:spPr>
          <a:xfrm>
            <a:off x="6746240" y="619633"/>
            <a:ext cx="10810200" cy="3417000"/>
          </a:xfrm>
          <a:prstGeom prst="rect">
            <a:avLst/>
          </a:prstGeom>
          <a:solidFill>
            <a:srgbClr val="DEEBF7"/>
          </a:solidFill>
          <a:ln cap="flat" cmpd="sng" w="152400">
            <a:solidFill>
              <a:srgbClr val="FF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Calibri"/>
              <a:buNone/>
            </a:pPr>
            <a:r>
              <a:rPr b="1" i="0" lang="en-US" sz="4200" u="none" cap="none" strike="noStrike">
                <a:solidFill>
                  <a:srgbClr val="000000"/>
                </a:solidFill>
                <a:latin typeface="Calibri"/>
                <a:ea typeface="Calibri"/>
                <a:cs typeface="Calibri"/>
                <a:sym typeface="Calibri"/>
              </a:rPr>
              <a:t>Exercise:</a:t>
            </a:r>
            <a:endParaRPr/>
          </a:p>
          <a:p>
            <a:pPr indent="0" lvl="0" marL="0" marR="0" rtl="0" algn="l">
              <a:lnSpc>
                <a:spcPct val="100000"/>
              </a:lnSpc>
              <a:spcBef>
                <a:spcPts val="0"/>
              </a:spcBef>
              <a:spcAft>
                <a:spcPts val="0"/>
              </a:spcAft>
              <a:buClr>
                <a:srgbClr val="000000"/>
              </a:buClr>
              <a:buSzPts val="4200"/>
              <a:buFont typeface="Calibri"/>
              <a:buNone/>
            </a:pPr>
            <a:r>
              <a:rPr b="0" i="0" lang="en-US" sz="4200" u="none" cap="none" strike="noStrike">
                <a:solidFill>
                  <a:srgbClr val="000000"/>
                </a:solidFill>
                <a:latin typeface="Calibri"/>
                <a:ea typeface="Calibri"/>
                <a:cs typeface="Calibri"/>
                <a:sym typeface="Calibri"/>
              </a:rPr>
              <a:t>List files in the “/bin” directory that start with “ntfs” (do this once </a:t>
            </a:r>
            <a:r>
              <a:rPr b="0" i="1" lang="en-US" sz="4200" u="none" cap="none" strike="noStrike">
                <a:solidFill>
                  <a:srgbClr val="000000"/>
                </a:solidFill>
                <a:latin typeface="Calibri"/>
                <a:ea typeface="Calibri"/>
                <a:cs typeface="Calibri"/>
                <a:sym typeface="Calibri"/>
              </a:rPr>
              <a:t>without</a:t>
            </a:r>
            <a:r>
              <a:rPr b="0" i="0" lang="en-US" sz="4200" u="none" cap="none" strike="noStrike">
                <a:solidFill>
                  <a:srgbClr val="000000"/>
                </a:solidFill>
                <a:latin typeface="Calibri"/>
                <a:ea typeface="Calibri"/>
                <a:cs typeface="Calibri"/>
                <a:sym typeface="Calibri"/>
              </a:rPr>
              <a:t> changing your working directory, and once </a:t>
            </a:r>
            <a:r>
              <a:rPr b="0" i="1" lang="en-US" sz="4200" u="none" cap="none" strike="noStrike">
                <a:solidFill>
                  <a:srgbClr val="000000"/>
                </a:solidFill>
                <a:latin typeface="Calibri"/>
                <a:ea typeface="Calibri"/>
                <a:cs typeface="Calibri"/>
                <a:sym typeface="Calibri"/>
              </a:rPr>
              <a:t>with</a:t>
            </a:r>
            <a:r>
              <a:rPr b="0" i="0" lang="en-US" sz="4200" u="none" cap="none" strike="noStrike">
                <a:solidFill>
                  <a:srgbClr val="000000"/>
                </a:solidFill>
                <a:latin typeface="Calibri"/>
                <a:ea typeface="Calibri"/>
                <a:cs typeface="Calibri"/>
                <a:sym typeface="Calibri"/>
              </a:rPr>
              <a:t> changing your working directory).</a:t>
            </a:r>
            <a:endParaRPr/>
          </a:p>
        </p:txBody>
      </p:sp>
      <p:pic>
        <p:nvPicPr>
          <p:cNvPr descr="Picture 2" id="433" name="Google Shape;433;p23"/>
          <p:cNvPicPr preferRelativeResize="0"/>
          <p:nvPr/>
        </p:nvPicPr>
        <p:blipFill rotWithShape="1">
          <a:blip r:embed="rId3">
            <a:alphaModFix/>
          </a:blip>
          <a:srcRect b="0" l="0" r="0" t="0"/>
          <a:stretch/>
        </p:blipFill>
        <p:spPr>
          <a:xfrm>
            <a:off x="6746240" y="4035954"/>
            <a:ext cx="10810241" cy="735390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4"/>
          <p:cNvSpPr txBox="1"/>
          <p:nvPr/>
        </p:nvSpPr>
        <p:spPr>
          <a:xfrm>
            <a:off x="6746240" y="619633"/>
            <a:ext cx="10810200" cy="3417000"/>
          </a:xfrm>
          <a:prstGeom prst="rect">
            <a:avLst/>
          </a:prstGeom>
          <a:solidFill>
            <a:srgbClr val="DEEBF7"/>
          </a:solidFill>
          <a:ln cap="flat" cmpd="sng" w="152400">
            <a:solidFill>
              <a:srgbClr val="FF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Calibri"/>
              <a:buNone/>
            </a:pPr>
            <a:r>
              <a:rPr b="1" i="0" lang="en-US" sz="4200" u="none" cap="none" strike="noStrike">
                <a:solidFill>
                  <a:srgbClr val="000000"/>
                </a:solidFill>
                <a:latin typeface="Calibri"/>
                <a:ea typeface="Calibri"/>
                <a:cs typeface="Calibri"/>
                <a:sym typeface="Calibri"/>
              </a:rPr>
              <a:t>Exercise:</a:t>
            </a:r>
            <a:endParaRPr/>
          </a:p>
          <a:p>
            <a:pPr indent="0" lvl="0" marL="0" marR="0" rtl="0" algn="l">
              <a:lnSpc>
                <a:spcPct val="100000"/>
              </a:lnSpc>
              <a:spcBef>
                <a:spcPts val="0"/>
              </a:spcBef>
              <a:spcAft>
                <a:spcPts val="0"/>
              </a:spcAft>
              <a:buClr>
                <a:srgbClr val="000000"/>
              </a:buClr>
              <a:buSzPts val="4200"/>
              <a:buFont typeface="Calibri"/>
              <a:buNone/>
            </a:pPr>
            <a:r>
              <a:rPr b="0" i="0" lang="en-US" sz="4200" u="none" cap="none" strike="noStrike">
                <a:solidFill>
                  <a:srgbClr val="000000"/>
                </a:solidFill>
                <a:latin typeface="Calibri"/>
                <a:ea typeface="Calibri"/>
                <a:cs typeface="Calibri"/>
                <a:sym typeface="Calibri"/>
              </a:rPr>
              <a:t>List files in the “/bin” directory that start with “ntfs” (do this once </a:t>
            </a:r>
            <a:r>
              <a:rPr b="0" i="1" lang="en-US" sz="4200" u="none" cap="none" strike="noStrike">
                <a:solidFill>
                  <a:srgbClr val="000000"/>
                </a:solidFill>
                <a:latin typeface="Calibri"/>
                <a:ea typeface="Calibri"/>
                <a:cs typeface="Calibri"/>
                <a:sym typeface="Calibri"/>
              </a:rPr>
              <a:t>without</a:t>
            </a:r>
            <a:r>
              <a:rPr b="0" i="0" lang="en-US" sz="4200" u="none" cap="none" strike="noStrike">
                <a:solidFill>
                  <a:srgbClr val="000000"/>
                </a:solidFill>
                <a:latin typeface="Calibri"/>
                <a:ea typeface="Calibri"/>
                <a:cs typeface="Calibri"/>
                <a:sym typeface="Calibri"/>
              </a:rPr>
              <a:t> changing your working directory, and once </a:t>
            </a:r>
            <a:r>
              <a:rPr b="0" i="1" lang="en-US" sz="4200" u="none" cap="none" strike="noStrike">
                <a:solidFill>
                  <a:srgbClr val="000000"/>
                </a:solidFill>
                <a:latin typeface="Calibri"/>
                <a:ea typeface="Calibri"/>
                <a:cs typeface="Calibri"/>
                <a:sym typeface="Calibri"/>
              </a:rPr>
              <a:t>with</a:t>
            </a:r>
            <a:r>
              <a:rPr b="0" i="0" lang="en-US" sz="4200" u="none" cap="none" strike="noStrike">
                <a:solidFill>
                  <a:srgbClr val="000000"/>
                </a:solidFill>
                <a:latin typeface="Calibri"/>
                <a:ea typeface="Calibri"/>
                <a:cs typeface="Calibri"/>
                <a:sym typeface="Calibri"/>
              </a:rPr>
              <a:t> changing your working directory).</a:t>
            </a:r>
            <a:endParaRPr/>
          </a:p>
        </p:txBody>
      </p:sp>
      <p:pic>
        <p:nvPicPr>
          <p:cNvPr descr="Picture 2" id="439" name="Google Shape;439;p24"/>
          <p:cNvPicPr preferRelativeResize="0"/>
          <p:nvPr/>
        </p:nvPicPr>
        <p:blipFill rotWithShape="1">
          <a:blip r:embed="rId3">
            <a:alphaModFix/>
          </a:blip>
          <a:srcRect b="0" l="0" r="0" t="0"/>
          <a:stretch/>
        </p:blipFill>
        <p:spPr>
          <a:xfrm>
            <a:off x="6746240" y="4035954"/>
            <a:ext cx="10810241" cy="7353904"/>
          </a:xfrm>
          <a:prstGeom prst="rect">
            <a:avLst/>
          </a:prstGeom>
          <a:noFill/>
          <a:ln>
            <a:noFill/>
          </a:ln>
        </p:spPr>
      </p:pic>
      <p:pic>
        <p:nvPicPr>
          <p:cNvPr descr="Picture 6" id="440" name="Google Shape;440;p24"/>
          <p:cNvPicPr preferRelativeResize="0"/>
          <p:nvPr/>
        </p:nvPicPr>
        <p:blipFill rotWithShape="1">
          <a:blip r:embed="rId4">
            <a:alphaModFix/>
          </a:blip>
          <a:srcRect b="0" l="0" r="0" t="0"/>
          <a:stretch/>
        </p:blipFill>
        <p:spPr>
          <a:xfrm>
            <a:off x="6746240" y="4035954"/>
            <a:ext cx="10810241" cy="7353904"/>
          </a:xfrm>
          <a:prstGeom prst="rect">
            <a:avLst/>
          </a:prstGeom>
          <a:noFill/>
          <a:ln>
            <a:noFill/>
          </a:ln>
        </p:spPr>
      </p:pic>
      <p:pic>
        <p:nvPicPr>
          <p:cNvPr descr="Picture 1" id="441" name="Google Shape;441;p24"/>
          <p:cNvPicPr preferRelativeResize="0"/>
          <p:nvPr/>
        </p:nvPicPr>
        <p:blipFill rotWithShape="1">
          <a:blip r:embed="rId5">
            <a:alphaModFix/>
          </a:blip>
          <a:srcRect b="0" l="0" r="0" t="0"/>
          <a:stretch/>
        </p:blipFill>
        <p:spPr>
          <a:xfrm>
            <a:off x="6746240" y="4035954"/>
            <a:ext cx="10810241" cy="73539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5"/>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6000"/>
              <a:buFont typeface="Calibri"/>
              <a:buNone/>
            </a:pPr>
            <a:r>
              <a:rPr lang="en-US" sz="6000"/>
              <a:t>Escaping special characters</a:t>
            </a:r>
            <a:endParaRPr/>
          </a:p>
        </p:txBody>
      </p:sp>
      <p:grpSp>
        <p:nvGrpSpPr>
          <p:cNvPr id="447" name="Google Shape;447;p25"/>
          <p:cNvGrpSpPr/>
          <p:nvPr/>
        </p:nvGrpSpPr>
        <p:grpSpPr>
          <a:xfrm>
            <a:off x="4625338" y="9029700"/>
            <a:ext cx="5577844" cy="2148841"/>
            <a:chOff x="-1" y="0"/>
            <a:chExt cx="5577842" cy="2148840"/>
          </a:xfrm>
        </p:grpSpPr>
        <p:sp>
          <p:nvSpPr>
            <p:cNvPr id="448" name="Google Shape;448;p25"/>
            <p:cNvSpPr/>
            <p:nvPr/>
          </p:nvSpPr>
          <p:spPr>
            <a:xfrm>
              <a:off x="-1" y="0"/>
              <a:ext cx="5577842" cy="2148840"/>
            </a:xfrm>
            <a:prstGeom prst="roundRect">
              <a:avLst>
                <a:gd fmla="val 15957" name="adj"/>
              </a:avLst>
            </a:prstGeom>
            <a:noFill/>
            <a:ln cap="flat" cmpd="sng" w="25400">
              <a:solidFill>
                <a:srgbClr val="000000"/>
              </a:solidFill>
              <a:prstDash val="dashDot"/>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449" name="Google Shape;449;p25"/>
            <p:cNvSpPr txBox="1"/>
            <p:nvPr/>
          </p:nvSpPr>
          <p:spPr>
            <a:xfrm>
              <a:off x="100427" y="218091"/>
              <a:ext cx="5372102" cy="1712655"/>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Tip: file names in lower case and with underscores instead of spaces</a:t>
              </a:r>
              <a:endParaRPr/>
            </a:p>
          </p:txBody>
        </p:sp>
      </p:grpSp>
      <p:sp>
        <p:nvSpPr>
          <p:cNvPr id="450" name="Google Shape;450;p25"/>
          <p:cNvSpPr txBox="1"/>
          <p:nvPr/>
        </p:nvSpPr>
        <p:spPr>
          <a:xfrm>
            <a:off x="7125567" y="3441441"/>
            <a:ext cx="10139651" cy="843796"/>
          </a:xfrm>
          <a:prstGeom prst="rect">
            <a:avLst/>
          </a:prstGeom>
          <a:noFill/>
          <a:ln>
            <a:noFill/>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5600"/>
              <a:buFont typeface="Calibri"/>
              <a:buNone/>
            </a:pPr>
            <a:r>
              <a:rPr b="0" i="0" lang="en-US" sz="5600" u="none" cap="none" strike="noStrike">
                <a:solidFill>
                  <a:srgbClr val="000000"/>
                </a:solidFill>
                <a:latin typeface="Calibri"/>
                <a:ea typeface="Calibri"/>
                <a:cs typeface="Calibri"/>
                <a:sym typeface="Calibri"/>
              </a:rPr>
              <a:t>! @ $ ^ &amp; * ~ ? . | / [ ] &lt; &gt; \ ` " ;# ( )</a:t>
            </a:r>
            <a:endParaRPr/>
          </a:p>
        </p:txBody>
      </p:sp>
      <p:grpSp>
        <p:nvGrpSpPr>
          <p:cNvPr id="451" name="Google Shape;451;p25"/>
          <p:cNvGrpSpPr/>
          <p:nvPr/>
        </p:nvGrpSpPr>
        <p:grpSpPr>
          <a:xfrm>
            <a:off x="11117529" y="8458154"/>
            <a:ext cx="8938317" cy="3314627"/>
            <a:chOff x="-2" y="0"/>
            <a:chExt cx="8938315" cy="3314626"/>
          </a:xfrm>
        </p:grpSpPr>
        <p:grpSp>
          <p:nvGrpSpPr>
            <p:cNvPr id="452" name="Google Shape;452;p25"/>
            <p:cNvGrpSpPr/>
            <p:nvPr/>
          </p:nvGrpSpPr>
          <p:grpSpPr>
            <a:xfrm>
              <a:off x="-2" y="0"/>
              <a:ext cx="3360346" cy="3314626"/>
              <a:chOff x="-1" y="0"/>
              <a:chExt cx="3360345" cy="3314625"/>
            </a:xfrm>
          </p:grpSpPr>
          <p:pic>
            <p:nvPicPr>
              <p:cNvPr descr="image28.png" id="453" name="Google Shape;453;p25"/>
              <p:cNvPicPr preferRelativeResize="0"/>
              <p:nvPr/>
            </p:nvPicPr>
            <p:blipFill rotWithShape="1">
              <a:blip r:embed="rId3">
                <a:alphaModFix/>
              </a:blip>
              <a:srcRect b="31250" l="867" r="79898" t="23896"/>
              <a:stretch/>
            </p:blipFill>
            <p:spPr>
              <a:xfrm>
                <a:off x="480103" y="297221"/>
                <a:ext cx="2514607" cy="2788927"/>
              </a:xfrm>
              <a:prstGeom prst="rect">
                <a:avLst/>
              </a:prstGeom>
              <a:noFill/>
              <a:ln>
                <a:noFill/>
              </a:ln>
            </p:spPr>
          </p:pic>
          <p:sp>
            <p:nvSpPr>
              <p:cNvPr id="454" name="Google Shape;454;p25"/>
              <p:cNvSpPr/>
              <p:nvPr/>
            </p:nvSpPr>
            <p:spPr>
              <a:xfrm>
                <a:off x="-1" y="0"/>
                <a:ext cx="3360345" cy="3314625"/>
              </a:xfrm>
              <a:prstGeom prst="ellipse">
                <a:avLst/>
              </a:prstGeom>
              <a:noFill/>
              <a:ln cap="flat" cmpd="sng" w="939800">
                <a:solidFill>
                  <a:srgbClr val="FFFFFF"/>
                </a:solidFill>
                <a:prstDash val="solid"/>
                <a:miter lim="400000"/>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455" name="Google Shape;455;p25"/>
              <p:cNvSpPr/>
              <p:nvPr/>
            </p:nvSpPr>
            <p:spPr>
              <a:xfrm>
                <a:off x="434351" y="434349"/>
                <a:ext cx="2491685" cy="2468829"/>
              </a:xfrm>
              <a:prstGeom prst="ellipse">
                <a:avLst/>
              </a:prstGeom>
              <a:noFill/>
              <a:ln cap="flat" cmpd="sng" w="25400">
                <a:solidFill>
                  <a:srgbClr val="000000"/>
                </a:solidFill>
                <a:prstDash val="dashDot"/>
                <a:miter lim="400000"/>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grpSp>
        <p:cxnSp>
          <p:nvCxnSpPr>
            <p:cNvPr id="456" name="Google Shape;456;p25"/>
            <p:cNvCxnSpPr/>
            <p:nvPr/>
          </p:nvCxnSpPr>
          <p:spPr>
            <a:xfrm flipH="1" rot="10800000">
              <a:off x="2917880" y="1658570"/>
              <a:ext cx="871537" cy="3"/>
            </a:xfrm>
            <a:prstGeom prst="straightConnector1">
              <a:avLst/>
            </a:prstGeom>
            <a:noFill/>
            <a:ln cap="flat" cmpd="sng" w="25400">
              <a:solidFill>
                <a:srgbClr val="000000"/>
              </a:solidFill>
              <a:prstDash val="dashDot"/>
              <a:miter lim="400000"/>
              <a:headEnd len="sm" w="sm" type="none"/>
              <a:tailEnd len="sm" w="sm" type="none"/>
            </a:ln>
          </p:spPr>
        </p:cxnSp>
        <p:grpSp>
          <p:nvGrpSpPr>
            <p:cNvPr id="457" name="Google Shape;457;p25"/>
            <p:cNvGrpSpPr/>
            <p:nvPr/>
          </p:nvGrpSpPr>
          <p:grpSpPr>
            <a:xfrm>
              <a:off x="3817665" y="823003"/>
              <a:ext cx="5120648" cy="1645928"/>
              <a:chOff x="-1" y="0"/>
              <a:chExt cx="5120647" cy="1645927"/>
            </a:xfrm>
          </p:grpSpPr>
          <p:sp>
            <p:nvSpPr>
              <p:cNvPr id="458" name="Google Shape;458;p25"/>
              <p:cNvSpPr/>
              <p:nvPr/>
            </p:nvSpPr>
            <p:spPr>
              <a:xfrm>
                <a:off x="-1" y="0"/>
                <a:ext cx="5120647" cy="1645927"/>
              </a:xfrm>
              <a:prstGeom prst="roundRect">
                <a:avLst>
                  <a:gd fmla="val 20833" name="adj"/>
                </a:avLst>
              </a:prstGeom>
              <a:noFill/>
              <a:ln cap="flat" cmpd="sng" w="25400">
                <a:solidFill>
                  <a:srgbClr val="000000"/>
                </a:solidFill>
                <a:prstDash val="dashDot"/>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459" name="Google Shape;459;p25"/>
              <p:cNvSpPr txBox="1"/>
              <p:nvPr/>
            </p:nvSpPr>
            <p:spPr>
              <a:xfrm>
                <a:off x="102869" y="152845"/>
                <a:ext cx="4914906" cy="1340238"/>
              </a:xfrm>
              <a:prstGeom prst="rect">
                <a:avLst/>
              </a:prstGeom>
              <a:noFill/>
              <a:ln>
                <a:noFill/>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4200"/>
                  <a:buFont typeface="Calibri"/>
                  <a:buNone/>
                </a:pPr>
                <a:r>
                  <a:rPr b="0" i="0" lang="en-US" sz="4200" u="none" cap="none" strike="noStrike">
                    <a:solidFill>
                      <a:srgbClr val="000000"/>
                    </a:solidFill>
                    <a:latin typeface="Calibri"/>
                    <a:ea typeface="Calibri"/>
                    <a:cs typeface="Calibri"/>
                    <a:sym typeface="Calibri"/>
                  </a:rPr>
                  <a:t>Use tab key to autocomplete names</a:t>
                </a:r>
                <a:endParaRPr/>
              </a:p>
            </p:txBody>
          </p:sp>
        </p:grpSp>
      </p:grpSp>
      <p:grpSp>
        <p:nvGrpSpPr>
          <p:cNvPr id="460" name="Google Shape;460;p25"/>
          <p:cNvGrpSpPr/>
          <p:nvPr/>
        </p:nvGrpSpPr>
        <p:grpSpPr>
          <a:xfrm>
            <a:off x="5036819" y="6926580"/>
            <a:ext cx="14651302" cy="1394462"/>
            <a:chOff x="0" y="0"/>
            <a:chExt cx="14651300" cy="1394461"/>
          </a:xfrm>
        </p:grpSpPr>
        <p:sp>
          <p:nvSpPr>
            <p:cNvPr id="461" name="Google Shape;461;p25"/>
            <p:cNvSpPr/>
            <p:nvPr/>
          </p:nvSpPr>
          <p:spPr>
            <a:xfrm>
              <a:off x="0" y="0"/>
              <a:ext cx="6560821" cy="1394461"/>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462" name="Google Shape;462;p25"/>
            <p:cNvSpPr txBox="1"/>
            <p:nvPr/>
          </p:nvSpPr>
          <p:spPr>
            <a:xfrm>
              <a:off x="133048" y="146050"/>
              <a:ext cx="5698124" cy="9880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5600"/>
                <a:buFont typeface="Courier"/>
                <a:buNone/>
              </a:pPr>
              <a:r>
                <a:rPr b="0" i="0" lang="en-US" sz="5600" u="none" cap="none" strike="noStrike">
                  <a:solidFill>
                    <a:srgbClr val="FFFFFF"/>
                  </a:solidFill>
                  <a:latin typeface="Courier"/>
                  <a:ea typeface="Courier"/>
                  <a:cs typeface="Courier"/>
                  <a:sym typeface="Courier"/>
                </a:rPr>
                <a:t>ls my\ folder</a:t>
              </a:r>
              <a:endParaRPr/>
            </a:p>
          </p:txBody>
        </p:sp>
        <p:sp>
          <p:nvSpPr>
            <p:cNvPr id="463" name="Google Shape;463;p25"/>
            <p:cNvSpPr/>
            <p:nvPr/>
          </p:nvSpPr>
          <p:spPr>
            <a:xfrm>
              <a:off x="45720" y="182880"/>
              <a:ext cx="6172204" cy="960121"/>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cxnSp>
          <p:nvCxnSpPr>
            <p:cNvPr id="464" name="Google Shape;464;p25"/>
            <p:cNvCxnSpPr/>
            <p:nvPr/>
          </p:nvCxnSpPr>
          <p:spPr>
            <a:xfrm rot="10800000">
              <a:off x="6217921" y="641948"/>
              <a:ext cx="1115565" cy="5943"/>
            </a:xfrm>
            <a:prstGeom prst="straightConnector1">
              <a:avLst/>
            </a:prstGeom>
            <a:noFill/>
            <a:ln cap="flat" cmpd="sng" w="50800">
              <a:solidFill>
                <a:srgbClr val="FF3F00"/>
              </a:solidFill>
              <a:prstDash val="solid"/>
              <a:miter lim="400000"/>
              <a:headEnd len="sm" w="sm" type="none"/>
              <a:tailEnd len="sm" w="sm" type="none"/>
            </a:ln>
          </p:spPr>
        </p:cxnSp>
        <p:sp>
          <p:nvSpPr>
            <p:cNvPr id="465" name="Google Shape;465;p25"/>
            <p:cNvSpPr/>
            <p:nvPr/>
          </p:nvSpPr>
          <p:spPr>
            <a:xfrm>
              <a:off x="7330714" y="284177"/>
              <a:ext cx="7320586" cy="757526"/>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4600"/>
                <a:buFont typeface="Calibri"/>
                <a:buNone/>
              </a:pPr>
              <a:r>
                <a:rPr b="0" i="0" lang="en-US" sz="4600" u="none" cap="none" strike="noStrike">
                  <a:solidFill>
                    <a:srgbClr val="000000"/>
                  </a:solidFill>
                  <a:latin typeface="Calibri"/>
                  <a:ea typeface="Calibri"/>
                  <a:cs typeface="Calibri"/>
                  <a:sym typeface="Calibri"/>
                </a:rPr>
                <a:t>list a folder containing a space</a:t>
              </a:r>
              <a:endParaRPr/>
            </a:p>
          </p:txBody>
        </p:sp>
      </p:grpSp>
      <p:grpSp>
        <p:nvGrpSpPr>
          <p:cNvPr id="466" name="Google Shape;466;p25"/>
          <p:cNvGrpSpPr/>
          <p:nvPr/>
        </p:nvGrpSpPr>
        <p:grpSpPr>
          <a:xfrm>
            <a:off x="5013962" y="5166359"/>
            <a:ext cx="10138612" cy="1394462"/>
            <a:chOff x="0" y="0"/>
            <a:chExt cx="10138611" cy="1394461"/>
          </a:xfrm>
        </p:grpSpPr>
        <p:sp>
          <p:nvSpPr>
            <p:cNvPr id="467" name="Google Shape;467;p25"/>
            <p:cNvSpPr/>
            <p:nvPr/>
          </p:nvSpPr>
          <p:spPr>
            <a:xfrm>
              <a:off x="0" y="0"/>
              <a:ext cx="6560821" cy="1394461"/>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468" name="Google Shape;468;p25"/>
            <p:cNvSpPr txBox="1"/>
            <p:nvPr/>
          </p:nvSpPr>
          <p:spPr>
            <a:xfrm>
              <a:off x="137160" y="146050"/>
              <a:ext cx="5271334" cy="9880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5600"/>
                <a:buFont typeface="Courier"/>
                <a:buNone/>
              </a:pPr>
              <a:r>
                <a:rPr b="0" i="0" lang="en-US" sz="5600" u="none" cap="none" strike="noStrike">
                  <a:solidFill>
                    <a:srgbClr val="FFFFFF"/>
                  </a:solidFill>
                  <a:latin typeface="Courier"/>
                  <a:ea typeface="Courier"/>
                  <a:cs typeface="Courier"/>
                  <a:sym typeface="Courier"/>
                </a:rPr>
                <a:t>ls my_folder</a:t>
              </a:r>
              <a:endParaRPr/>
            </a:p>
          </p:txBody>
        </p:sp>
        <p:sp>
          <p:nvSpPr>
            <p:cNvPr id="469" name="Google Shape;469;p25"/>
            <p:cNvSpPr/>
            <p:nvPr/>
          </p:nvSpPr>
          <p:spPr>
            <a:xfrm>
              <a:off x="45720" y="182880"/>
              <a:ext cx="6172203" cy="960121"/>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470" name="Google Shape;470;p25"/>
            <p:cNvSpPr/>
            <p:nvPr/>
          </p:nvSpPr>
          <p:spPr>
            <a:xfrm>
              <a:off x="7324181" y="284177"/>
              <a:ext cx="2814430" cy="757526"/>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4600"/>
                <a:buFont typeface="Calibri"/>
                <a:buNone/>
              </a:pPr>
              <a:r>
                <a:rPr b="0" i="0" lang="en-US" sz="4600" u="none" cap="none" strike="noStrike">
                  <a:solidFill>
                    <a:srgbClr val="000000"/>
                  </a:solidFill>
                  <a:latin typeface="Calibri"/>
                  <a:ea typeface="Calibri"/>
                  <a:cs typeface="Calibri"/>
                  <a:sym typeface="Calibri"/>
                </a:rPr>
                <a:t>list a folder</a:t>
              </a:r>
              <a:endParaRPr/>
            </a:p>
          </p:txBody>
        </p:sp>
        <p:cxnSp>
          <p:nvCxnSpPr>
            <p:cNvPr id="471" name="Google Shape;471;p25"/>
            <p:cNvCxnSpPr/>
            <p:nvPr/>
          </p:nvCxnSpPr>
          <p:spPr>
            <a:xfrm rot="10800000">
              <a:off x="6195062" y="664806"/>
              <a:ext cx="1115565" cy="5943"/>
            </a:xfrm>
            <a:prstGeom prst="straightConnector1">
              <a:avLst/>
            </a:prstGeom>
            <a:noFill/>
            <a:ln cap="flat" cmpd="sng" w="50800">
              <a:solidFill>
                <a:srgbClr val="FF3F00"/>
              </a:solidFill>
              <a:prstDash val="solid"/>
              <a:miter lim="400000"/>
              <a:headEnd len="sm" w="sm" type="none"/>
              <a:tailEnd len="sm" w="sm" type="non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6"/>
          <p:cNvSpPr/>
          <p:nvPr/>
        </p:nvSpPr>
        <p:spPr>
          <a:xfrm>
            <a:off x="4396740" y="5875020"/>
            <a:ext cx="11795760" cy="4960621"/>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477" name="Google Shape;477;p26"/>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5400"/>
              <a:buFont typeface="Calibri"/>
              <a:buNone/>
            </a:pPr>
            <a:r>
              <a:rPr lang="en-US" sz="5400"/>
              <a:t>Create, copy, move and delete files</a:t>
            </a:r>
            <a:endParaRPr/>
          </a:p>
        </p:txBody>
      </p:sp>
      <p:grpSp>
        <p:nvGrpSpPr>
          <p:cNvPr id="478" name="Google Shape;478;p26"/>
          <p:cNvGrpSpPr/>
          <p:nvPr/>
        </p:nvGrpSpPr>
        <p:grpSpPr>
          <a:xfrm>
            <a:off x="4373879" y="3703362"/>
            <a:ext cx="8321042" cy="3314665"/>
            <a:chOff x="0" y="0"/>
            <a:chExt cx="8321041" cy="3314664"/>
          </a:xfrm>
        </p:grpSpPr>
        <p:sp>
          <p:nvSpPr>
            <p:cNvPr id="479" name="Google Shape;479;p26"/>
            <p:cNvSpPr txBox="1"/>
            <p:nvPr/>
          </p:nvSpPr>
          <p:spPr>
            <a:xfrm>
              <a:off x="160020" y="2416773"/>
              <a:ext cx="6460248" cy="8356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600"/>
                <a:buFont typeface="Courier"/>
                <a:buNone/>
              </a:pPr>
              <a:r>
                <a:rPr b="0" i="0" lang="en-US" sz="4600" u="none" cap="none" strike="noStrike">
                  <a:solidFill>
                    <a:srgbClr val="FFFFFF"/>
                  </a:solidFill>
                  <a:latin typeface="Courier"/>
                  <a:ea typeface="Courier"/>
                  <a:cs typeface="Courier"/>
                  <a:sym typeface="Courier"/>
                </a:rPr>
                <a:t>touch tmp_file.txt</a:t>
              </a:r>
              <a:endParaRPr/>
            </a:p>
          </p:txBody>
        </p:sp>
        <p:sp>
          <p:nvSpPr>
            <p:cNvPr id="480" name="Google Shape;480;p26"/>
            <p:cNvSpPr/>
            <p:nvPr/>
          </p:nvSpPr>
          <p:spPr>
            <a:xfrm>
              <a:off x="114300" y="2354541"/>
              <a:ext cx="6743701" cy="960123"/>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cxnSp>
          <p:nvCxnSpPr>
            <p:cNvPr id="481" name="Google Shape;481;p26"/>
            <p:cNvCxnSpPr/>
            <p:nvPr/>
          </p:nvCxnSpPr>
          <p:spPr>
            <a:xfrm flipH="1" rot="10800000">
              <a:off x="558569" y="0"/>
              <a:ext cx="287" cy="2370572"/>
            </a:xfrm>
            <a:prstGeom prst="straightConnector1">
              <a:avLst/>
            </a:prstGeom>
            <a:noFill/>
            <a:ln cap="flat" cmpd="sng" w="50800">
              <a:solidFill>
                <a:srgbClr val="FF3F00"/>
              </a:solidFill>
              <a:prstDash val="solid"/>
              <a:miter lim="400000"/>
              <a:headEnd len="sm" w="sm" type="none"/>
              <a:tailEnd len="sm" w="sm" type="none"/>
            </a:ln>
          </p:spPr>
        </p:cxnSp>
        <p:sp>
          <p:nvSpPr>
            <p:cNvPr id="482" name="Google Shape;482;p26"/>
            <p:cNvSpPr/>
            <p:nvPr/>
          </p:nvSpPr>
          <p:spPr>
            <a:xfrm>
              <a:off x="0" y="16382"/>
              <a:ext cx="8321041"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creates an empty file called tmp_file.txt</a:t>
              </a:r>
              <a:endParaRPr/>
            </a:p>
          </p:txBody>
        </p:sp>
      </p:grpSp>
      <p:grpSp>
        <p:nvGrpSpPr>
          <p:cNvPr id="483" name="Google Shape;483;p26"/>
          <p:cNvGrpSpPr/>
          <p:nvPr/>
        </p:nvGrpSpPr>
        <p:grpSpPr>
          <a:xfrm>
            <a:off x="4488180" y="4862743"/>
            <a:ext cx="10629901" cy="3321145"/>
            <a:chOff x="0" y="-6351"/>
            <a:chExt cx="10629900" cy="3321143"/>
          </a:xfrm>
        </p:grpSpPr>
        <p:sp>
          <p:nvSpPr>
            <p:cNvPr id="484" name="Google Shape;484;p26"/>
            <p:cNvSpPr txBox="1"/>
            <p:nvPr/>
          </p:nvSpPr>
          <p:spPr>
            <a:xfrm>
              <a:off x="45719" y="2416901"/>
              <a:ext cx="10316596" cy="835662"/>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600"/>
                <a:buFont typeface="Courier"/>
                <a:buNone/>
              </a:pPr>
              <a:r>
                <a:rPr b="0" i="0" lang="en-US" sz="4600" u="none" cap="none" strike="noStrike">
                  <a:solidFill>
                    <a:srgbClr val="FFFFFF"/>
                  </a:solidFill>
                  <a:latin typeface="Courier"/>
                  <a:ea typeface="Courier"/>
                  <a:cs typeface="Courier"/>
                  <a:sym typeface="Courier"/>
                </a:rPr>
                <a:t>cp tmp_file.txt file_copy.txt</a:t>
              </a:r>
              <a:endParaRPr/>
            </a:p>
          </p:txBody>
        </p:sp>
        <p:sp>
          <p:nvSpPr>
            <p:cNvPr id="485" name="Google Shape;485;p26"/>
            <p:cNvSpPr/>
            <p:nvPr/>
          </p:nvSpPr>
          <p:spPr>
            <a:xfrm>
              <a:off x="0" y="2354669"/>
              <a:ext cx="10629900" cy="960123"/>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cxnSp>
          <p:nvCxnSpPr>
            <p:cNvPr id="486" name="Google Shape;486;p26"/>
            <p:cNvCxnSpPr/>
            <p:nvPr/>
          </p:nvCxnSpPr>
          <p:spPr>
            <a:xfrm rot="10800000">
              <a:off x="8758880" y="698764"/>
              <a:ext cx="6429" cy="1671936"/>
            </a:xfrm>
            <a:prstGeom prst="straightConnector1">
              <a:avLst/>
            </a:prstGeom>
            <a:noFill/>
            <a:ln cap="flat" cmpd="sng" w="50800">
              <a:solidFill>
                <a:srgbClr val="FF3F00"/>
              </a:solidFill>
              <a:prstDash val="solid"/>
              <a:miter lim="400000"/>
              <a:headEnd len="sm" w="sm" type="none"/>
              <a:tailEnd len="sm" w="sm" type="none"/>
            </a:ln>
          </p:spPr>
        </p:cxnSp>
        <p:sp>
          <p:nvSpPr>
            <p:cNvPr id="487" name="Google Shape;487;p26"/>
            <p:cNvSpPr/>
            <p:nvPr/>
          </p:nvSpPr>
          <p:spPr>
            <a:xfrm>
              <a:off x="2034539" y="-6351"/>
              <a:ext cx="7178039"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copies tmp_file.txt in file_copy.txt</a:t>
              </a:r>
              <a:endParaRPr/>
            </a:p>
          </p:txBody>
        </p:sp>
      </p:grpSp>
      <p:grpSp>
        <p:nvGrpSpPr>
          <p:cNvPr id="488" name="Google Shape;488;p26"/>
          <p:cNvGrpSpPr/>
          <p:nvPr/>
        </p:nvGrpSpPr>
        <p:grpSpPr>
          <a:xfrm>
            <a:off x="4511040" y="9624059"/>
            <a:ext cx="8115302" cy="960122"/>
            <a:chOff x="0" y="0"/>
            <a:chExt cx="8115300" cy="960120"/>
          </a:xfrm>
        </p:grpSpPr>
        <p:sp>
          <p:nvSpPr>
            <p:cNvPr id="489" name="Google Shape;489;p26"/>
            <p:cNvSpPr/>
            <p:nvPr/>
          </p:nvSpPr>
          <p:spPr>
            <a:xfrm>
              <a:off x="0" y="0"/>
              <a:ext cx="4206240" cy="960120"/>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sp>
          <p:nvSpPr>
            <p:cNvPr id="490" name="Google Shape;490;p26"/>
            <p:cNvSpPr txBox="1"/>
            <p:nvPr/>
          </p:nvSpPr>
          <p:spPr>
            <a:xfrm>
              <a:off x="45720" y="62228"/>
              <a:ext cx="4006208" cy="8356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600"/>
                <a:buFont typeface="Courier"/>
                <a:buNone/>
              </a:pPr>
              <a:r>
                <a:rPr b="0" i="0" lang="en-US" sz="4600" u="none" cap="none" strike="noStrike">
                  <a:solidFill>
                    <a:srgbClr val="FFFFFF"/>
                  </a:solidFill>
                  <a:latin typeface="Courier"/>
                  <a:ea typeface="Courier"/>
                  <a:cs typeface="Courier"/>
                  <a:sym typeface="Courier"/>
                </a:rPr>
                <a:t>rm file.txt</a:t>
              </a:r>
              <a:endParaRPr/>
            </a:p>
          </p:txBody>
        </p:sp>
        <p:sp>
          <p:nvSpPr>
            <p:cNvPr id="491" name="Google Shape;491;p26"/>
            <p:cNvSpPr/>
            <p:nvPr/>
          </p:nvSpPr>
          <p:spPr>
            <a:xfrm>
              <a:off x="4869180" y="153584"/>
              <a:ext cx="3246120"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deletes file.txt</a:t>
              </a:r>
              <a:endParaRPr/>
            </a:p>
          </p:txBody>
        </p:sp>
        <p:cxnSp>
          <p:nvCxnSpPr>
            <p:cNvPr id="492" name="Google Shape;492;p26"/>
            <p:cNvCxnSpPr/>
            <p:nvPr/>
          </p:nvCxnSpPr>
          <p:spPr>
            <a:xfrm rot="10800000">
              <a:off x="4178094" y="496276"/>
              <a:ext cx="681845" cy="6209"/>
            </a:xfrm>
            <a:prstGeom prst="straightConnector1">
              <a:avLst/>
            </a:prstGeom>
            <a:noFill/>
            <a:ln cap="flat" cmpd="sng" w="50800">
              <a:solidFill>
                <a:srgbClr val="FF3F00"/>
              </a:solidFill>
              <a:prstDash val="solid"/>
              <a:miter lim="400000"/>
              <a:headEnd len="sm" w="sm" type="none"/>
              <a:tailEnd len="sm" w="sm" type="none"/>
            </a:ln>
          </p:spPr>
        </p:cxnSp>
      </p:grpSp>
      <p:grpSp>
        <p:nvGrpSpPr>
          <p:cNvPr id="493" name="Google Shape;493;p26"/>
          <p:cNvGrpSpPr/>
          <p:nvPr/>
        </p:nvGrpSpPr>
        <p:grpSpPr>
          <a:xfrm>
            <a:off x="4488179" y="8458200"/>
            <a:ext cx="14924018" cy="960121"/>
            <a:chOff x="0" y="0"/>
            <a:chExt cx="14924015" cy="960120"/>
          </a:xfrm>
        </p:grpSpPr>
        <p:sp>
          <p:nvSpPr>
            <p:cNvPr id="494" name="Google Shape;494;p26"/>
            <p:cNvSpPr txBox="1"/>
            <p:nvPr/>
          </p:nvSpPr>
          <p:spPr>
            <a:xfrm>
              <a:off x="45720" y="62228"/>
              <a:ext cx="7862556" cy="8356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600"/>
                <a:buFont typeface="Courier"/>
                <a:buNone/>
              </a:pPr>
              <a:r>
                <a:rPr b="0" i="0" lang="en-US" sz="4600" u="none" cap="none" strike="noStrike">
                  <a:solidFill>
                    <a:srgbClr val="FFFFFF"/>
                  </a:solidFill>
                  <a:latin typeface="Courier"/>
                  <a:ea typeface="Courier"/>
                  <a:cs typeface="Courier"/>
                  <a:sym typeface="Courier"/>
                </a:rPr>
                <a:t>mv file1.txt file2.txt</a:t>
              </a:r>
              <a:endParaRPr/>
            </a:p>
          </p:txBody>
        </p:sp>
        <p:sp>
          <p:nvSpPr>
            <p:cNvPr id="495" name="Google Shape;495;p26"/>
            <p:cNvSpPr/>
            <p:nvPr/>
          </p:nvSpPr>
          <p:spPr>
            <a:xfrm>
              <a:off x="0" y="0"/>
              <a:ext cx="9281161" cy="960120"/>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sp>
          <p:nvSpPr>
            <p:cNvPr id="496" name="Google Shape;496;p26"/>
            <p:cNvSpPr/>
            <p:nvPr/>
          </p:nvSpPr>
          <p:spPr>
            <a:xfrm>
              <a:off x="9669777" y="153584"/>
              <a:ext cx="5254238"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moves or renames a file</a:t>
              </a:r>
              <a:endParaRPr/>
            </a:p>
          </p:txBody>
        </p:sp>
        <p:cxnSp>
          <p:nvCxnSpPr>
            <p:cNvPr id="497" name="Google Shape;497;p26"/>
            <p:cNvCxnSpPr/>
            <p:nvPr/>
          </p:nvCxnSpPr>
          <p:spPr>
            <a:xfrm rot="10800000">
              <a:off x="9281160" y="482454"/>
              <a:ext cx="386929" cy="3881"/>
            </a:xfrm>
            <a:prstGeom prst="straightConnector1">
              <a:avLst/>
            </a:prstGeom>
            <a:noFill/>
            <a:ln cap="flat" cmpd="sng" w="50800">
              <a:solidFill>
                <a:srgbClr val="FF3F00"/>
              </a:solidFill>
              <a:prstDash val="solid"/>
              <a:miter lim="400000"/>
              <a:headEnd len="sm" w="sm" type="none"/>
              <a:tailEnd len="sm" w="sm" type="none"/>
            </a:ln>
          </p:spPr>
        </p:cxnSp>
      </p:grpSp>
      <p:grpSp>
        <p:nvGrpSpPr>
          <p:cNvPr id="498" name="Google Shape;498;p26"/>
          <p:cNvGrpSpPr/>
          <p:nvPr/>
        </p:nvGrpSpPr>
        <p:grpSpPr>
          <a:xfrm>
            <a:off x="14820898" y="3223260"/>
            <a:ext cx="5577844" cy="2148841"/>
            <a:chOff x="-1" y="0"/>
            <a:chExt cx="5577842" cy="2148840"/>
          </a:xfrm>
        </p:grpSpPr>
        <p:sp>
          <p:nvSpPr>
            <p:cNvPr id="499" name="Google Shape;499;p26"/>
            <p:cNvSpPr/>
            <p:nvPr/>
          </p:nvSpPr>
          <p:spPr>
            <a:xfrm>
              <a:off x="-1" y="0"/>
              <a:ext cx="5577842" cy="2148840"/>
            </a:xfrm>
            <a:prstGeom prst="roundRect">
              <a:avLst>
                <a:gd fmla="val 15957" name="adj"/>
              </a:avLst>
            </a:prstGeom>
            <a:noFill/>
            <a:ln cap="flat" cmpd="sng" w="25400">
              <a:solidFill>
                <a:srgbClr val="000000"/>
              </a:solidFill>
              <a:prstDash val="dashDot"/>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500" name="Google Shape;500;p26"/>
            <p:cNvSpPr txBox="1"/>
            <p:nvPr/>
          </p:nvSpPr>
          <p:spPr>
            <a:xfrm>
              <a:off x="100429" y="218091"/>
              <a:ext cx="5372102" cy="1712655"/>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Tip: name files in lower case and with underscores instead of using spaces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7"/>
          <p:cNvSpPr/>
          <p:nvPr/>
        </p:nvSpPr>
        <p:spPr>
          <a:xfrm>
            <a:off x="6022340" y="5265420"/>
            <a:ext cx="13258801" cy="2834641"/>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506" name="Google Shape;506;p27"/>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8000"/>
              <a:buFont typeface="Calibri"/>
              <a:buNone/>
            </a:pPr>
            <a:r>
              <a:rPr lang="en-US" sz="8000"/>
              <a:t>Locate a file</a:t>
            </a:r>
            <a:endParaRPr/>
          </a:p>
        </p:txBody>
      </p:sp>
      <p:grpSp>
        <p:nvGrpSpPr>
          <p:cNvPr id="507" name="Google Shape;507;p27"/>
          <p:cNvGrpSpPr/>
          <p:nvPr/>
        </p:nvGrpSpPr>
        <p:grpSpPr>
          <a:xfrm>
            <a:off x="5999481" y="4161702"/>
            <a:ext cx="12550140" cy="2246724"/>
            <a:chOff x="0" y="-6351"/>
            <a:chExt cx="12550139" cy="2246722"/>
          </a:xfrm>
        </p:grpSpPr>
        <p:sp>
          <p:nvSpPr>
            <p:cNvPr id="508" name="Google Shape;508;p27"/>
            <p:cNvSpPr txBox="1"/>
            <p:nvPr/>
          </p:nvSpPr>
          <p:spPr>
            <a:xfrm>
              <a:off x="160020" y="1342480"/>
              <a:ext cx="12069480" cy="8356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600"/>
                <a:buFont typeface="Courier"/>
                <a:buNone/>
              </a:pPr>
              <a:r>
                <a:rPr b="0" i="0" lang="en-US" sz="4600" u="none" cap="none" strike="noStrike">
                  <a:solidFill>
                    <a:srgbClr val="FFFFFF"/>
                  </a:solidFill>
                  <a:latin typeface="Courier"/>
                  <a:ea typeface="Courier"/>
                  <a:cs typeface="Courier"/>
                  <a:sym typeface="Courier"/>
                </a:rPr>
                <a:t>locate unix_class_file_samples.zip</a:t>
              </a:r>
              <a:endParaRPr/>
            </a:p>
          </p:txBody>
        </p:sp>
        <p:sp>
          <p:nvSpPr>
            <p:cNvPr id="509" name="Google Shape;509;p27"/>
            <p:cNvSpPr/>
            <p:nvPr/>
          </p:nvSpPr>
          <p:spPr>
            <a:xfrm>
              <a:off x="114299" y="1280247"/>
              <a:ext cx="12435840" cy="960124"/>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cxnSp>
          <p:nvCxnSpPr>
            <p:cNvPr id="510" name="Google Shape;510;p27"/>
            <p:cNvCxnSpPr/>
            <p:nvPr/>
          </p:nvCxnSpPr>
          <p:spPr>
            <a:xfrm rot="10800000">
              <a:off x="550975" y="684020"/>
              <a:ext cx="7597" cy="612257"/>
            </a:xfrm>
            <a:prstGeom prst="straightConnector1">
              <a:avLst/>
            </a:prstGeom>
            <a:noFill/>
            <a:ln cap="flat" cmpd="sng" w="50800">
              <a:solidFill>
                <a:srgbClr val="FF3F00"/>
              </a:solidFill>
              <a:prstDash val="solid"/>
              <a:miter lim="400000"/>
              <a:headEnd len="sm" w="sm" type="none"/>
              <a:tailEnd len="sm" w="sm" type="none"/>
            </a:ln>
          </p:spPr>
        </p:cxnSp>
        <p:sp>
          <p:nvSpPr>
            <p:cNvPr id="511" name="Google Shape;511;p27"/>
            <p:cNvSpPr/>
            <p:nvPr/>
          </p:nvSpPr>
          <p:spPr>
            <a:xfrm>
              <a:off x="0" y="-6351"/>
              <a:ext cx="11269979"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Locate the path for the file </a:t>
              </a:r>
              <a:r>
                <a:rPr b="0" i="1" lang="en-US" sz="3800" u="none" cap="none" strike="noStrike">
                  <a:solidFill>
                    <a:srgbClr val="0D0D0D"/>
                  </a:solidFill>
                  <a:latin typeface="Calibri"/>
                  <a:ea typeface="Calibri"/>
                  <a:cs typeface="Calibri"/>
                  <a:sym typeface="Calibri"/>
                </a:rPr>
                <a:t>unix_class_file_samples.zip</a:t>
              </a:r>
              <a:endParaRPr/>
            </a:p>
          </p:txBody>
        </p:sp>
      </p:grpSp>
      <p:grpSp>
        <p:nvGrpSpPr>
          <p:cNvPr id="512" name="Google Shape;512;p27"/>
          <p:cNvGrpSpPr/>
          <p:nvPr/>
        </p:nvGrpSpPr>
        <p:grpSpPr>
          <a:xfrm>
            <a:off x="6022338" y="6865618"/>
            <a:ext cx="11407149" cy="2331724"/>
            <a:chOff x="-2" y="-1"/>
            <a:chExt cx="11407148" cy="2331723"/>
          </a:xfrm>
        </p:grpSpPr>
        <p:sp>
          <p:nvSpPr>
            <p:cNvPr id="513" name="Google Shape;513;p27"/>
            <p:cNvSpPr/>
            <p:nvPr/>
          </p:nvSpPr>
          <p:spPr>
            <a:xfrm>
              <a:off x="145434" y="-1"/>
              <a:ext cx="6492248" cy="960122"/>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sp>
          <p:nvSpPr>
            <p:cNvPr id="514" name="Google Shape;514;p27"/>
            <p:cNvSpPr txBox="1"/>
            <p:nvPr/>
          </p:nvSpPr>
          <p:spPr>
            <a:xfrm>
              <a:off x="203608" y="62228"/>
              <a:ext cx="7918841" cy="8356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600"/>
                <a:buFont typeface="Courier"/>
                <a:buNone/>
              </a:pPr>
              <a:r>
                <a:rPr b="0" i="0" lang="en-US" sz="4600" u="none" cap="none" strike="noStrike">
                  <a:solidFill>
                    <a:srgbClr val="FFFFFF"/>
                  </a:solidFill>
                  <a:latin typeface="Courier"/>
                  <a:ea typeface="Courier"/>
                  <a:cs typeface="Courier"/>
                  <a:sym typeface="Courier"/>
                </a:rPr>
                <a:t>locate unix_class</a:t>
              </a:r>
              <a:endParaRPr/>
            </a:p>
          </p:txBody>
        </p:sp>
        <p:grpSp>
          <p:nvGrpSpPr>
            <p:cNvPr id="515" name="Google Shape;515;p27"/>
            <p:cNvGrpSpPr/>
            <p:nvPr/>
          </p:nvGrpSpPr>
          <p:grpSpPr>
            <a:xfrm>
              <a:off x="-2" y="1508759"/>
              <a:ext cx="11407148" cy="822963"/>
              <a:chOff x="-1" y="-1"/>
              <a:chExt cx="11407146" cy="822962"/>
            </a:xfrm>
          </p:grpSpPr>
          <p:sp>
            <p:nvSpPr>
              <p:cNvPr id="516" name="Google Shape;516;p27"/>
              <p:cNvSpPr/>
              <p:nvPr/>
            </p:nvSpPr>
            <p:spPr>
              <a:xfrm>
                <a:off x="-1" y="-1"/>
                <a:ext cx="11407146" cy="822962"/>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600"/>
                  <a:buFont typeface="Calibri"/>
                  <a:buNone/>
                </a:pPr>
                <a:r>
                  <a:t/>
                </a:r>
                <a:endParaRPr b="0" i="0" sz="3600" u="none" cap="none" strike="noStrike">
                  <a:solidFill>
                    <a:srgbClr val="FFFFFF"/>
                  </a:solidFill>
                  <a:latin typeface="Calibri"/>
                  <a:ea typeface="Calibri"/>
                  <a:cs typeface="Calibri"/>
                  <a:sym typeface="Calibri"/>
                </a:endParaRPr>
              </a:p>
            </p:txBody>
          </p:sp>
          <p:sp>
            <p:nvSpPr>
              <p:cNvPr id="517" name="Google Shape;517;p27"/>
              <p:cNvSpPr txBox="1"/>
              <p:nvPr/>
            </p:nvSpPr>
            <p:spPr>
              <a:xfrm>
                <a:off x="12699" y="97705"/>
                <a:ext cx="11381746" cy="627550"/>
              </a:xfrm>
              <a:prstGeom prst="rect">
                <a:avLst/>
              </a:prstGeom>
              <a:noFill/>
              <a:ln>
                <a:noFill/>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Locate the path for all the files containing </a:t>
                </a:r>
                <a:r>
                  <a:rPr b="0" i="1" lang="en-US" sz="3800" u="none" cap="none" strike="noStrike">
                    <a:solidFill>
                      <a:srgbClr val="0D0D0D"/>
                    </a:solidFill>
                    <a:latin typeface="Calibri"/>
                    <a:ea typeface="Calibri"/>
                    <a:cs typeface="Calibri"/>
                    <a:sym typeface="Calibri"/>
                  </a:rPr>
                  <a:t>unix_class</a:t>
                </a:r>
                <a:endParaRPr/>
              </a:p>
            </p:txBody>
          </p:sp>
        </p:grpSp>
        <p:cxnSp>
          <p:nvCxnSpPr>
            <p:cNvPr id="518" name="Google Shape;518;p27"/>
            <p:cNvCxnSpPr/>
            <p:nvPr/>
          </p:nvCxnSpPr>
          <p:spPr>
            <a:xfrm flipH="1" rot="10800000">
              <a:off x="556450" y="969953"/>
              <a:ext cx="3021" cy="521895"/>
            </a:xfrm>
            <a:prstGeom prst="straightConnector1">
              <a:avLst/>
            </a:prstGeom>
            <a:noFill/>
            <a:ln cap="flat" cmpd="sng" w="50800">
              <a:solidFill>
                <a:srgbClr val="FF3F00"/>
              </a:solidFill>
              <a:prstDash val="solid"/>
              <a:miter lim="400000"/>
              <a:headEnd len="sm" w="sm" type="none"/>
              <a:tailEnd len="sm" w="sm" type="none"/>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8"/>
          <p:cNvSpPr/>
          <p:nvPr/>
        </p:nvSpPr>
        <p:spPr>
          <a:xfrm>
            <a:off x="4305300" y="5326379"/>
            <a:ext cx="9989821" cy="4846323"/>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524" name="Google Shape;524;p28"/>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5400"/>
              <a:buFont typeface="Calibri"/>
              <a:buNone/>
            </a:pPr>
            <a:r>
              <a:rPr lang="en-US" sz="5400"/>
              <a:t>Create, copy and delete directories</a:t>
            </a:r>
            <a:endParaRPr/>
          </a:p>
        </p:txBody>
      </p:sp>
      <p:grpSp>
        <p:nvGrpSpPr>
          <p:cNvPr id="525" name="Google Shape;525;p28"/>
          <p:cNvGrpSpPr/>
          <p:nvPr/>
        </p:nvGrpSpPr>
        <p:grpSpPr>
          <a:xfrm>
            <a:off x="4282440" y="3154722"/>
            <a:ext cx="9189721" cy="3314664"/>
            <a:chOff x="0" y="0"/>
            <a:chExt cx="9189719" cy="3314662"/>
          </a:xfrm>
        </p:grpSpPr>
        <p:sp>
          <p:nvSpPr>
            <p:cNvPr id="526" name="Google Shape;526;p28"/>
            <p:cNvSpPr txBox="1"/>
            <p:nvPr/>
          </p:nvSpPr>
          <p:spPr>
            <a:xfrm>
              <a:off x="160019" y="2416771"/>
              <a:ext cx="5057940" cy="8356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600"/>
                <a:buFont typeface="Courier"/>
                <a:buNone/>
              </a:pPr>
              <a:r>
                <a:rPr b="0" i="0" lang="en-US" sz="4600" u="none" cap="none" strike="noStrike">
                  <a:solidFill>
                    <a:srgbClr val="FFFFFF"/>
                  </a:solidFill>
                  <a:latin typeface="Courier"/>
                  <a:ea typeface="Courier"/>
                  <a:cs typeface="Courier"/>
                  <a:sym typeface="Courier"/>
                </a:rPr>
                <a:t>mkdir dir_name</a:t>
              </a:r>
              <a:endParaRPr/>
            </a:p>
          </p:txBody>
        </p:sp>
        <p:sp>
          <p:nvSpPr>
            <p:cNvPr id="527" name="Google Shape;527;p28"/>
            <p:cNvSpPr/>
            <p:nvPr/>
          </p:nvSpPr>
          <p:spPr>
            <a:xfrm>
              <a:off x="114299" y="2354539"/>
              <a:ext cx="5486401" cy="960123"/>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cxnSp>
          <p:nvCxnSpPr>
            <p:cNvPr id="528" name="Google Shape;528;p28"/>
            <p:cNvCxnSpPr/>
            <p:nvPr/>
          </p:nvCxnSpPr>
          <p:spPr>
            <a:xfrm flipH="1" rot="10800000">
              <a:off x="558568" y="0"/>
              <a:ext cx="287" cy="2370571"/>
            </a:xfrm>
            <a:prstGeom prst="straightConnector1">
              <a:avLst/>
            </a:prstGeom>
            <a:noFill/>
            <a:ln cap="flat" cmpd="sng" w="50800">
              <a:solidFill>
                <a:srgbClr val="FF3F00"/>
              </a:solidFill>
              <a:prstDash val="solid"/>
              <a:miter lim="400000"/>
              <a:headEnd len="sm" w="sm" type="none"/>
              <a:tailEnd len="sm" w="sm" type="none"/>
            </a:ln>
          </p:spPr>
        </p:cxnSp>
        <p:sp>
          <p:nvSpPr>
            <p:cNvPr id="529" name="Google Shape;529;p28"/>
            <p:cNvSpPr/>
            <p:nvPr/>
          </p:nvSpPr>
          <p:spPr>
            <a:xfrm>
              <a:off x="0" y="16382"/>
              <a:ext cx="9189719" cy="652949"/>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creates an empty directory called </a:t>
              </a:r>
              <a:r>
                <a:rPr b="0" i="1" lang="en-US" sz="3800" u="none" cap="none" strike="noStrike">
                  <a:solidFill>
                    <a:srgbClr val="0D0D0D"/>
                  </a:solidFill>
                  <a:latin typeface="Calibri"/>
                  <a:ea typeface="Calibri"/>
                  <a:cs typeface="Calibri"/>
                  <a:sym typeface="Calibri"/>
                </a:rPr>
                <a:t>dir_name</a:t>
              </a:r>
              <a:endParaRPr/>
            </a:p>
          </p:txBody>
        </p:sp>
      </p:grpSp>
      <p:grpSp>
        <p:nvGrpSpPr>
          <p:cNvPr id="530" name="Google Shape;530;p28"/>
          <p:cNvGrpSpPr/>
          <p:nvPr/>
        </p:nvGrpSpPr>
        <p:grpSpPr>
          <a:xfrm>
            <a:off x="4396739" y="4268383"/>
            <a:ext cx="9898382" cy="3321145"/>
            <a:chOff x="0" y="-6351"/>
            <a:chExt cx="9898381" cy="3321143"/>
          </a:xfrm>
        </p:grpSpPr>
        <p:sp>
          <p:nvSpPr>
            <p:cNvPr id="531" name="Google Shape;531;p28"/>
            <p:cNvSpPr txBox="1"/>
            <p:nvPr/>
          </p:nvSpPr>
          <p:spPr>
            <a:xfrm>
              <a:off x="45719" y="2416900"/>
              <a:ext cx="5057940" cy="8356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600"/>
                <a:buFont typeface="Courier"/>
                <a:buNone/>
              </a:pPr>
              <a:r>
                <a:rPr b="0" i="0" lang="en-US" sz="4600" u="none" cap="none" strike="noStrike">
                  <a:solidFill>
                    <a:srgbClr val="FFFFFF"/>
                  </a:solidFill>
                  <a:latin typeface="Courier"/>
                  <a:ea typeface="Courier"/>
                  <a:cs typeface="Courier"/>
                  <a:sym typeface="Courier"/>
                </a:rPr>
                <a:t>rmdir dir_name</a:t>
              </a:r>
              <a:endParaRPr/>
            </a:p>
          </p:txBody>
        </p:sp>
        <p:sp>
          <p:nvSpPr>
            <p:cNvPr id="532" name="Google Shape;532;p28"/>
            <p:cNvSpPr/>
            <p:nvPr/>
          </p:nvSpPr>
          <p:spPr>
            <a:xfrm>
              <a:off x="0" y="2354667"/>
              <a:ext cx="6789421" cy="960125"/>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cxnSp>
          <p:nvCxnSpPr>
            <p:cNvPr id="533" name="Google Shape;533;p28"/>
            <p:cNvCxnSpPr/>
            <p:nvPr/>
          </p:nvCxnSpPr>
          <p:spPr>
            <a:xfrm rot="10800000">
              <a:off x="6472881" y="698764"/>
              <a:ext cx="6429" cy="1671935"/>
            </a:xfrm>
            <a:prstGeom prst="straightConnector1">
              <a:avLst/>
            </a:prstGeom>
            <a:noFill/>
            <a:ln cap="flat" cmpd="sng" w="50800">
              <a:solidFill>
                <a:srgbClr val="FF3F00"/>
              </a:solidFill>
              <a:prstDash val="solid"/>
              <a:miter lim="400000"/>
              <a:headEnd len="sm" w="sm" type="none"/>
              <a:tailEnd len="sm" w="sm" type="none"/>
            </a:ln>
          </p:spPr>
        </p:cxnSp>
        <p:sp>
          <p:nvSpPr>
            <p:cNvPr id="534" name="Google Shape;534;p28"/>
            <p:cNvSpPr/>
            <p:nvPr/>
          </p:nvSpPr>
          <p:spPr>
            <a:xfrm>
              <a:off x="1463039" y="-6351"/>
              <a:ext cx="8435342"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deletes </a:t>
              </a:r>
              <a:r>
                <a:rPr b="0" i="1" lang="en-US" sz="3800" u="none" cap="none" strike="noStrike">
                  <a:solidFill>
                    <a:srgbClr val="0D0D0D"/>
                  </a:solidFill>
                  <a:latin typeface="Calibri"/>
                  <a:ea typeface="Calibri"/>
                  <a:cs typeface="Calibri"/>
                  <a:sym typeface="Calibri"/>
                </a:rPr>
                <a:t>dir_name</a:t>
              </a:r>
              <a:r>
                <a:rPr b="0" i="0" lang="en-US" sz="3800" u="none" cap="none" strike="noStrike">
                  <a:solidFill>
                    <a:srgbClr val="0D0D0D"/>
                  </a:solidFill>
                  <a:latin typeface="Calibri"/>
                  <a:ea typeface="Calibri"/>
                  <a:cs typeface="Calibri"/>
                  <a:sym typeface="Calibri"/>
                </a:rPr>
                <a:t> directory if it is empty</a:t>
              </a:r>
              <a:endParaRPr/>
            </a:p>
          </p:txBody>
        </p:sp>
      </p:grpSp>
      <p:grpSp>
        <p:nvGrpSpPr>
          <p:cNvPr id="535" name="Google Shape;535;p28"/>
          <p:cNvGrpSpPr/>
          <p:nvPr/>
        </p:nvGrpSpPr>
        <p:grpSpPr>
          <a:xfrm>
            <a:off x="4305299" y="9029696"/>
            <a:ext cx="9029702" cy="2338162"/>
            <a:chOff x="0" y="0"/>
            <a:chExt cx="9029700" cy="2338161"/>
          </a:xfrm>
        </p:grpSpPr>
        <p:sp>
          <p:nvSpPr>
            <p:cNvPr id="536" name="Google Shape;536;p28"/>
            <p:cNvSpPr txBox="1"/>
            <p:nvPr/>
          </p:nvSpPr>
          <p:spPr>
            <a:xfrm>
              <a:off x="137160" y="62230"/>
              <a:ext cx="8213133" cy="8356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600"/>
                <a:buFont typeface="Courier"/>
                <a:buNone/>
              </a:pPr>
              <a:r>
                <a:rPr b="0" i="0" lang="en-US" sz="4600" u="none" cap="none" strike="noStrike">
                  <a:solidFill>
                    <a:srgbClr val="FFFFFF"/>
                  </a:solidFill>
                  <a:latin typeface="Courier"/>
                  <a:ea typeface="Courier"/>
                  <a:cs typeface="Courier"/>
                  <a:sym typeface="Courier"/>
                </a:rPr>
                <a:t>cp -r dir_name dir_copy</a:t>
              </a:r>
              <a:endParaRPr/>
            </a:p>
          </p:txBody>
        </p:sp>
        <p:sp>
          <p:nvSpPr>
            <p:cNvPr id="537" name="Google Shape;537;p28"/>
            <p:cNvSpPr/>
            <p:nvPr/>
          </p:nvSpPr>
          <p:spPr>
            <a:xfrm>
              <a:off x="91440" y="0"/>
              <a:ext cx="8938260" cy="960124"/>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sp>
          <p:nvSpPr>
            <p:cNvPr id="538" name="Google Shape;538;p28"/>
            <p:cNvSpPr/>
            <p:nvPr/>
          </p:nvSpPr>
          <p:spPr>
            <a:xfrm>
              <a:off x="0" y="1685211"/>
              <a:ext cx="8801100"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copy </a:t>
              </a:r>
              <a:r>
                <a:rPr b="0" i="1" lang="en-US" sz="3800" u="none" cap="none" strike="noStrike">
                  <a:solidFill>
                    <a:srgbClr val="0D0D0D"/>
                  </a:solidFill>
                  <a:latin typeface="Calibri"/>
                  <a:ea typeface="Calibri"/>
                  <a:cs typeface="Calibri"/>
                  <a:sym typeface="Calibri"/>
                </a:rPr>
                <a:t>dir_name</a:t>
              </a:r>
              <a:r>
                <a:rPr b="0" i="0" lang="en-US" sz="3800" u="none" cap="none" strike="noStrike">
                  <a:solidFill>
                    <a:srgbClr val="0D0D0D"/>
                  </a:solidFill>
                  <a:latin typeface="Calibri"/>
                  <a:ea typeface="Calibri"/>
                  <a:cs typeface="Calibri"/>
                  <a:sym typeface="Calibri"/>
                </a:rPr>
                <a:t> and its files in a new folder</a:t>
              </a:r>
              <a:endParaRPr/>
            </a:p>
          </p:txBody>
        </p:sp>
        <p:cxnSp>
          <p:nvCxnSpPr>
            <p:cNvPr id="539" name="Google Shape;539;p28"/>
            <p:cNvCxnSpPr/>
            <p:nvPr/>
          </p:nvCxnSpPr>
          <p:spPr>
            <a:xfrm rot="10800000">
              <a:off x="481332" y="960050"/>
              <a:ext cx="5" cy="683053"/>
            </a:xfrm>
            <a:prstGeom prst="straightConnector1">
              <a:avLst/>
            </a:prstGeom>
            <a:noFill/>
            <a:ln cap="flat" cmpd="sng" w="50800">
              <a:solidFill>
                <a:srgbClr val="FF3F00"/>
              </a:solidFill>
              <a:prstDash val="solid"/>
              <a:miter lim="400000"/>
              <a:headEnd len="sm" w="sm" type="none"/>
              <a:tailEnd len="sm" w="sm" type="none"/>
            </a:ln>
          </p:spPr>
        </p:cxnSp>
      </p:grpSp>
      <p:grpSp>
        <p:nvGrpSpPr>
          <p:cNvPr id="540" name="Google Shape;540;p28"/>
          <p:cNvGrpSpPr/>
          <p:nvPr/>
        </p:nvGrpSpPr>
        <p:grpSpPr>
          <a:xfrm>
            <a:off x="4396740" y="7840980"/>
            <a:ext cx="12595861" cy="960122"/>
            <a:chOff x="0" y="0"/>
            <a:chExt cx="12595860" cy="960121"/>
          </a:xfrm>
        </p:grpSpPr>
        <p:sp>
          <p:nvSpPr>
            <p:cNvPr id="541" name="Google Shape;541;p28"/>
            <p:cNvSpPr txBox="1"/>
            <p:nvPr/>
          </p:nvSpPr>
          <p:spPr>
            <a:xfrm>
              <a:off x="45719" y="62228"/>
              <a:ext cx="5057940" cy="8356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600"/>
                <a:buFont typeface="Courier"/>
                <a:buNone/>
              </a:pPr>
              <a:r>
                <a:rPr b="0" i="0" lang="en-US" sz="4600" u="none" cap="none" strike="noStrike">
                  <a:solidFill>
                    <a:srgbClr val="FFFFFF"/>
                  </a:solidFill>
                  <a:latin typeface="Courier"/>
                  <a:ea typeface="Courier"/>
                  <a:cs typeface="Courier"/>
                  <a:sym typeface="Courier"/>
                </a:rPr>
                <a:t>rm -r dir_name</a:t>
              </a:r>
              <a:endParaRPr/>
            </a:p>
          </p:txBody>
        </p:sp>
        <p:sp>
          <p:nvSpPr>
            <p:cNvPr id="542" name="Google Shape;542;p28"/>
            <p:cNvSpPr/>
            <p:nvPr/>
          </p:nvSpPr>
          <p:spPr>
            <a:xfrm>
              <a:off x="0" y="0"/>
              <a:ext cx="5554980" cy="960121"/>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sp>
          <p:nvSpPr>
            <p:cNvPr id="543" name="Google Shape;543;p28"/>
            <p:cNvSpPr/>
            <p:nvPr/>
          </p:nvSpPr>
          <p:spPr>
            <a:xfrm>
              <a:off x="6789420" y="153584"/>
              <a:ext cx="5806440" cy="652949"/>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delete </a:t>
              </a:r>
              <a:r>
                <a:rPr b="0" i="1" lang="en-US" sz="3800" u="none" cap="none" strike="noStrike">
                  <a:solidFill>
                    <a:srgbClr val="0D0D0D"/>
                  </a:solidFill>
                  <a:latin typeface="Calibri"/>
                  <a:ea typeface="Calibri"/>
                  <a:cs typeface="Calibri"/>
                  <a:sym typeface="Calibri"/>
                </a:rPr>
                <a:t>dir_name</a:t>
              </a:r>
              <a:r>
                <a:rPr b="0" i="0" lang="en-US" sz="3800" u="none" cap="none" strike="noStrike">
                  <a:solidFill>
                    <a:srgbClr val="0D0D0D"/>
                  </a:solidFill>
                  <a:latin typeface="Calibri"/>
                  <a:ea typeface="Calibri"/>
                  <a:cs typeface="Calibri"/>
                  <a:sym typeface="Calibri"/>
                </a:rPr>
                <a:t> and its files</a:t>
              </a:r>
              <a:endParaRPr/>
            </a:p>
          </p:txBody>
        </p:sp>
        <p:cxnSp>
          <p:nvCxnSpPr>
            <p:cNvPr id="544" name="Google Shape;544;p28"/>
            <p:cNvCxnSpPr/>
            <p:nvPr/>
          </p:nvCxnSpPr>
          <p:spPr>
            <a:xfrm flipH="1" rot="10800000">
              <a:off x="5576374" y="526103"/>
              <a:ext cx="1229959" cy="3"/>
            </a:xfrm>
            <a:prstGeom prst="straightConnector1">
              <a:avLst/>
            </a:prstGeom>
            <a:noFill/>
            <a:ln cap="flat" cmpd="sng" w="50800">
              <a:solidFill>
                <a:srgbClr val="FF3F00"/>
              </a:solidFill>
              <a:prstDash val="solid"/>
              <a:miter lim="400000"/>
              <a:headEnd len="sm" w="sm" type="none"/>
              <a:tailEnd len="sm" w="sm" type="none"/>
            </a:ln>
          </p:spPr>
        </p:cxnSp>
      </p:grpSp>
      <p:pic>
        <p:nvPicPr>
          <p:cNvPr descr="image29.png" id="545" name="Google Shape;545;p28"/>
          <p:cNvPicPr preferRelativeResize="0"/>
          <p:nvPr/>
        </p:nvPicPr>
        <p:blipFill rotWithShape="1">
          <a:blip r:embed="rId3">
            <a:alphaModFix/>
          </a:blip>
          <a:srcRect b="0" l="0" r="0" t="0"/>
          <a:stretch/>
        </p:blipFill>
        <p:spPr>
          <a:xfrm>
            <a:off x="14980919" y="3086100"/>
            <a:ext cx="5692141" cy="21488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pic>
        <p:nvPicPr>
          <p:cNvPr descr="image17.png" id="550" name="Google Shape;550;p29"/>
          <p:cNvPicPr preferRelativeResize="0"/>
          <p:nvPr/>
        </p:nvPicPr>
        <p:blipFill rotWithShape="1">
          <a:blip r:embed="rId3">
            <a:alphaModFix/>
          </a:blip>
          <a:srcRect b="2342" l="2776" r="49652" t="76301"/>
          <a:stretch/>
        </p:blipFill>
        <p:spPr>
          <a:xfrm>
            <a:off x="4721860" y="1737064"/>
            <a:ext cx="7452361" cy="4460539"/>
          </a:xfrm>
          <a:prstGeom prst="rect">
            <a:avLst/>
          </a:prstGeom>
          <a:noFill/>
          <a:ln>
            <a:noFill/>
          </a:ln>
        </p:spPr>
      </p:pic>
      <p:grpSp>
        <p:nvGrpSpPr>
          <p:cNvPr id="551" name="Google Shape;551;p29"/>
          <p:cNvGrpSpPr/>
          <p:nvPr/>
        </p:nvGrpSpPr>
        <p:grpSpPr>
          <a:xfrm>
            <a:off x="13820139" y="1922779"/>
            <a:ext cx="6720842" cy="8983983"/>
            <a:chOff x="0" y="0"/>
            <a:chExt cx="6720841" cy="8983981"/>
          </a:xfrm>
        </p:grpSpPr>
        <p:pic>
          <p:nvPicPr>
            <p:cNvPr descr="image17.png" id="552" name="Google Shape;552;p29"/>
            <p:cNvPicPr preferRelativeResize="0"/>
            <p:nvPr/>
          </p:nvPicPr>
          <p:blipFill rotWithShape="1">
            <a:blip r:embed="rId3">
              <a:alphaModFix/>
            </a:blip>
            <a:srcRect b="0" l="0" r="0" t="0"/>
            <a:stretch/>
          </p:blipFill>
          <p:spPr>
            <a:xfrm>
              <a:off x="68579" y="45719"/>
              <a:ext cx="6583682" cy="8778242"/>
            </a:xfrm>
            <a:prstGeom prst="rect">
              <a:avLst/>
            </a:prstGeom>
            <a:noFill/>
            <a:ln>
              <a:noFill/>
            </a:ln>
          </p:spPr>
        </p:pic>
        <p:pic>
          <p:nvPicPr>
            <p:cNvPr descr="image18.png" id="553" name="Google Shape;553;p29"/>
            <p:cNvPicPr preferRelativeResize="0"/>
            <p:nvPr/>
          </p:nvPicPr>
          <p:blipFill rotWithShape="1">
            <a:blip r:embed="rId4">
              <a:alphaModFix/>
            </a:blip>
            <a:srcRect b="0" l="0" r="0" t="0"/>
            <a:stretch/>
          </p:blipFill>
          <p:spPr>
            <a:xfrm>
              <a:off x="0" y="0"/>
              <a:ext cx="6720841" cy="8983981"/>
            </a:xfrm>
            <a:prstGeom prst="rect">
              <a:avLst/>
            </a:prstGeom>
            <a:noFill/>
            <a:ln>
              <a:noFill/>
            </a:ln>
          </p:spPr>
        </p:pic>
      </p:grpSp>
      <p:pic>
        <p:nvPicPr>
          <p:cNvPr descr="image30.png" id="554" name="Google Shape;554;p29"/>
          <p:cNvPicPr preferRelativeResize="0"/>
          <p:nvPr/>
        </p:nvPicPr>
        <p:blipFill rotWithShape="1">
          <a:blip r:embed="rId5">
            <a:alphaModFix/>
          </a:blip>
          <a:srcRect b="0" l="0" r="0" t="0"/>
          <a:stretch/>
        </p:blipFill>
        <p:spPr>
          <a:xfrm>
            <a:off x="14060169" y="8609330"/>
            <a:ext cx="3200401" cy="2080261"/>
          </a:xfrm>
          <a:prstGeom prst="rect">
            <a:avLst/>
          </a:prstGeom>
          <a:noFill/>
          <a:ln>
            <a:noFill/>
          </a:ln>
        </p:spPr>
      </p:pic>
      <p:pic>
        <p:nvPicPr>
          <p:cNvPr descr="image31.png" id="555" name="Google Shape;555;p29"/>
          <p:cNvPicPr preferRelativeResize="0"/>
          <p:nvPr/>
        </p:nvPicPr>
        <p:blipFill rotWithShape="1">
          <a:blip r:embed="rId6">
            <a:alphaModFix/>
          </a:blip>
          <a:srcRect b="0" l="0" r="0" t="0"/>
          <a:stretch/>
        </p:blipFill>
        <p:spPr>
          <a:xfrm rot="540000">
            <a:off x="11861345" y="5995932"/>
            <a:ext cx="2550013" cy="2588781"/>
          </a:xfrm>
          <a:prstGeom prst="rect">
            <a:avLst/>
          </a:prstGeom>
          <a:noFill/>
          <a:ln>
            <a:noFill/>
          </a:ln>
        </p:spPr>
      </p:pic>
      <p:sp>
        <p:nvSpPr>
          <p:cNvPr id="556" name="Google Shape;556;p29"/>
          <p:cNvSpPr txBox="1"/>
          <p:nvPr>
            <p:ph type="title"/>
          </p:nvPr>
        </p:nvSpPr>
        <p:spPr>
          <a:xfrm>
            <a:off x="4318737" y="-464176"/>
            <a:ext cx="15773401" cy="2651126"/>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7200"/>
              <a:buFont typeface="Calibri"/>
              <a:buNone/>
            </a:pPr>
            <a:r>
              <a:rPr lang="en-US" sz="7200"/>
              <a:t>Compression commands</a:t>
            </a:r>
            <a:endParaRPr/>
          </a:p>
        </p:txBody>
      </p:sp>
      <p:pic>
        <p:nvPicPr>
          <p:cNvPr descr="image32.png" id="557" name="Google Shape;557;p29"/>
          <p:cNvPicPr preferRelativeResize="0"/>
          <p:nvPr/>
        </p:nvPicPr>
        <p:blipFill rotWithShape="1">
          <a:blip r:embed="rId7">
            <a:alphaModFix/>
          </a:blip>
          <a:srcRect b="0" l="0" r="0" t="0"/>
          <a:stretch/>
        </p:blipFill>
        <p:spPr>
          <a:xfrm>
            <a:off x="4847590" y="1774189"/>
            <a:ext cx="7315201" cy="443484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descr="image17.png" id="562" name="Google Shape;562;p30"/>
          <p:cNvPicPr preferRelativeResize="0"/>
          <p:nvPr/>
        </p:nvPicPr>
        <p:blipFill rotWithShape="1">
          <a:blip r:embed="rId3">
            <a:alphaModFix/>
          </a:blip>
          <a:srcRect b="2342" l="2776" r="49652" t="76301"/>
          <a:stretch/>
        </p:blipFill>
        <p:spPr>
          <a:xfrm>
            <a:off x="4721860" y="1737064"/>
            <a:ext cx="7452361" cy="4460539"/>
          </a:xfrm>
          <a:prstGeom prst="rect">
            <a:avLst/>
          </a:prstGeom>
          <a:noFill/>
          <a:ln>
            <a:noFill/>
          </a:ln>
        </p:spPr>
      </p:pic>
      <p:grpSp>
        <p:nvGrpSpPr>
          <p:cNvPr id="563" name="Google Shape;563;p30"/>
          <p:cNvGrpSpPr/>
          <p:nvPr/>
        </p:nvGrpSpPr>
        <p:grpSpPr>
          <a:xfrm>
            <a:off x="13820139" y="1922779"/>
            <a:ext cx="6720842" cy="8983983"/>
            <a:chOff x="0" y="0"/>
            <a:chExt cx="6720841" cy="8983981"/>
          </a:xfrm>
        </p:grpSpPr>
        <p:pic>
          <p:nvPicPr>
            <p:cNvPr descr="image17.png" id="564" name="Google Shape;564;p30"/>
            <p:cNvPicPr preferRelativeResize="0"/>
            <p:nvPr/>
          </p:nvPicPr>
          <p:blipFill rotWithShape="1">
            <a:blip r:embed="rId3">
              <a:alphaModFix/>
            </a:blip>
            <a:srcRect b="0" l="0" r="0" t="0"/>
            <a:stretch/>
          </p:blipFill>
          <p:spPr>
            <a:xfrm>
              <a:off x="68579" y="45719"/>
              <a:ext cx="6583682" cy="8778242"/>
            </a:xfrm>
            <a:prstGeom prst="rect">
              <a:avLst/>
            </a:prstGeom>
            <a:noFill/>
            <a:ln>
              <a:noFill/>
            </a:ln>
          </p:spPr>
        </p:pic>
        <p:pic>
          <p:nvPicPr>
            <p:cNvPr descr="image18.png" id="565" name="Google Shape;565;p30"/>
            <p:cNvPicPr preferRelativeResize="0"/>
            <p:nvPr/>
          </p:nvPicPr>
          <p:blipFill rotWithShape="1">
            <a:blip r:embed="rId4">
              <a:alphaModFix/>
            </a:blip>
            <a:srcRect b="0" l="0" r="0" t="0"/>
            <a:stretch/>
          </p:blipFill>
          <p:spPr>
            <a:xfrm>
              <a:off x="0" y="0"/>
              <a:ext cx="6720841" cy="8983981"/>
            </a:xfrm>
            <a:prstGeom prst="rect">
              <a:avLst/>
            </a:prstGeom>
            <a:noFill/>
            <a:ln>
              <a:noFill/>
            </a:ln>
          </p:spPr>
        </p:pic>
      </p:grpSp>
      <p:pic>
        <p:nvPicPr>
          <p:cNvPr descr="image30.png" id="566" name="Google Shape;566;p30"/>
          <p:cNvPicPr preferRelativeResize="0"/>
          <p:nvPr/>
        </p:nvPicPr>
        <p:blipFill rotWithShape="1">
          <a:blip r:embed="rId5">
            <a:alphaModFix/>
          </a:blip>
          <a:srcRect b="0" l="0" r="0" t="0"/>
          <a:stretch/>
        </p:blipFill>
        <p:spPr>
          <a:xfrm>
            <a:off x="14060169" y="8609330"/>
            <a:ext cx="3200401" cy="2080261"/>
          </a:xfrm>
          <a:prstGeom prst="rect">
            <a:avLst/>
          </a:prstGeom>
          <a:noFill/>
          <a:ln>
            <a:noFill/>
          </a:ln>
        </p:spPr>
      </p:pic>
      <p:pic>
        <p:nvPicPr>
          <p:cNvPr descr="image31.png" id="567" name="Google Shape;567;p30"/>
          <p:cNvPicPr preferRelativeResize="0"/>
          <p:nvPr/>
        </p:nvPicPr>
        <p:blipFill rotWithShape="1">
          <a:blip r:embed="rId6">
            <a:alphaModFix/>
          </a:blip>
          <a:srcRect b="0" l="0" r="0" t="0"/>
          <a:stretch/>
        </p:blipFill>
        <p:spPr>
          <a:xfrm rot="540000">
            <a:off x="11861345" y="5995932"/>
            <a:ext cx="2550013" cy="2588781"/>
          </a:xfrm>
          <a:prstGeom prst="rect">
            <a:avLst/>
          </a:prstGeom>
          <a:noFill/>
          <a:ln>
            <a:noFill/>
          </a:ln>
        </p:spPr>
      </p:pic>
      <p:sp>
        <p:nvSpPr>
          <p:cNvPr id="568" name="Google Shape;568;p30"/>
          <p:cNvSpPr txBox="1"/>
          <p:nvPr>
            <p:ph type="title"/>
          </p:nvPr>
        </p:nvSpPr>
        <p:spPr>
          <a:xfrm>
            <a:off x="4318737" y="-464176"/>
            <a:ext cx="15773401" cy="2651126"/>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7200"/>
              <a:buFont typeface="Calibri"/>
              <a:buNone/>
            </a:pPr>
            <a:r>
              <a:rPr lang="en-US" sz="7200"/>
              <a:t>Compression commands</a:t>
            </a:r>
            <a:endParaRPr/>
          </a:p>
        </p:txBody>
      </p:sp>
      <p:pic>
        <p:nvPicPr>
          <p:cNvPr descr="image32.png" id="569" name="Google Shape;569;p30"/>
          <p:cNvPicPr preferRelativeResize="0"/>
          <p:nvPr/>
        </p:nvPicPr>
        <p:blipFill rotWithShape="1">
          <a:blip r:embed="rId7">
            <a:alphaModFix/>
          </a:blip>
          <a:srcRect b="0" l="0" r="0" t="0"/>
          <a:stretch/>
        </p:blipFill>
        <p:spPr>
          <a:xfrm>
            <a:off x="4847590" y="1774189"/>
            <a:ext cx="7315201" cy="4434842"/>
          </a:xfrm>
          <a:prstGeom prst="rect">
            <a:avLst/>
          </a:prstGeom>
          <a:noFill/>
          <a:ln>
            <a:noFill/>
          </a:ln>
        </p:spPr>
      </p:pic>
      <p:grpSp>
        <p:nvGrpSpPr>
          <p:cNvPr id="570" name="Google Shape;570;p30"/>
          <p:cNvGrpSpPr/>
          <p:nvPr/>
        </p:nvGrpSpPr>
        <p:grpSpPr>
          <a:xfrm>
            <a:off x="3738879" y="6664657"/>
            <a:ext cx="15613383" cy="5156509"/>
            <a:chOff x="0" y="-6350"/>
            <a:chExt cx="15613382" cy="5156508"/>
          </a:xfrm>
        </p:grpSpPr>
        <p:sp>
          <p:nvSpPr>
            <p:cNvPr id="571" name="Google Shape;571;p30"/>
            <p:cNvSpPr/>
            <p:nvPr/>
          </p:nvSpPr>
          <p:spPr>
            <a:xfrm>
              <a:off x="22860" y="1103929"/>
              <a:ext cx="9131319" cy="2651763"/>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572" name="Google Shape;572;p30"/>
            <p:cNvSpPr txBox="1"/>
            <p:nvPr/>
          </p:nvSpPr>
          <p:spPr>
            <a:xfrm>
              <a:off x="224489" y="1484929"/>
              <a:ext cx="9189726" cy="7467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000"/>
                <a:buFont typeface="Courier"/>
                <a:buNone/>
              </a:pPr>
              <a:r>
                <a:rPr b="0" i="0" lang="en-US" sz="4000" u="none" cap="none" strike="noStrike">
                  <a:solidFill>
                    <a:srgbClr val="FFFFFF"/>
                  </a:solidFill>
                  <a:latin typeface="Courier"/>
                  <a:ea typeface="Courier"/>
                  <a:cs typeface="Courier"/>
                  <a:sym typeface="Courier"/>
                </a:rPr>
                <a:t>tar -zcvf file.tar.gz f1 f2</a:t>
              </a:r>
              <a:endParaRPr/>
            </a:p>
          </p:txBody>
        </p:sp>
        <p:sp>
          <p:nvSpPr>
            <p:cNvPr id="573" name="Google Shape;573;p30"/>
            <p:cNvSpPr/>
            <p:nvPr/>
          </p:nvSpPr>
          <p:spPr>
            <a:xfrm>
              <a:off x="91440" y="1378251"/>
              <a:ext cx="8867674" cy="960123"/>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cxnSp>
          <p:nvCxnSpPr>
            <p:cNvPr id="574" name="Google Shape;574;p30"/>
            <p:cNvCxnSpPr/>
            <p:nvPr/>
          </p:nvCxnSpPr>
          <p:spPr>
            <a:xfrm flipH="1" rot="10800000">
              <a:off x="488401" y="658201"/>
              <a:ext cx="5" cy="732777"/>
            </a:xfrm>
            <a:prstGeom prst="straightConnector1">
              <a:avLst/>
            </a:prstGeom>
            <a:noFill/>
            <a:ln cap="flat" cmpd="sng" w="50800">
              <a:solidFill>
                <a:srgbClr val="FF3F00"/>
              </a:solidFill>
              <a:prstDash val="solid"/>
              <a:miter lim="400000"/>
              <a:headEnd len="sm" w="sm" type="none"/>
              <a:tailEnd len="sm" w="sm" type="none"/>
            </a:ln>
          </p:spPr>
        </p:cxnSp>
        <p:sp>
          <p:nvSpPr>
            <p:cNvPr id="575" name="Google Shape;575;p30"/>
            <p:cNvSpPr/>
            <p:nvPr/>
          </p:nvSpPr>
          <p:spPr>
            <a:xfrm>
              <a:off x="0" y="-6350"/>
              <a:ext cx="6492241" cy="757526"/>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4600"/>
                <a:buFont typeface="Calibri"/>
                <a:buNone/>
              </a:pPr>
              <a:r>
                <a:rPr b="0" i="0" lang="en-US" sz="4600" u="none" cap="none" strike="noStrike">
                  <a:solidFill>
                    <a:srgbClr val="0D0D0D"/>
                  </a:solidFill>
                  <a:latin typeface="Calibri"/>
                  <a:ea typeface="Calibri"/>
                  <a:cs typeface="Calibri"/>
                  <a:sym typeface="Calibri"/>
                </a:rPr>
                <a:t>group and compress files</a:t>
              </a:r>
              <a:endParaRPr/>
            </a:p>
          </p:txBody>
        </p:sp>
        <p:sp>
          <p:nvSpPr>
            <p:cNvPr id="576" name="Google Shape;576;p30"/>
            <p:cNvSpPr txBox="1"/>
            <p:nvPr/>
          </p:nvSpPr>
          <p:spPr>
            <a:xfrm>
              <a:off x="228600" y="2732071"/>
              <a:ext cx="6583681" cy="7213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3800"/>
                <a:buFont typeface="Courier"/>
                <a:buNone/>
              </a:pPr>
              <a:r>
                <a:rPr b="0" i="0" lang="en-US" sz="3800" u="none" cap="none" strike="noStrike">
                  <a:solidFill>
                    <a:srgbClr val="FFFFFF"/>
                  </a:solidFill>
                  <a:latin typeface="Courier"/>
                  <a:ea typeface="Courier"/>
                  <a:cs typeface="Courier"/>
                  <a:sym typeface="Courier"/>
                </a:rPr>
                <a:t>tar -zxvf file.tar.gz</a:t>
              </a:r>
              <a:endParaRPr/>
            </a:p>
          </p:txBody>
        </p:sp>
        <p:sp>
          <p:nvSpPr>
            <p:cNvPr id="577" name="Google Shape;577;p30"/>
            <p:cNvSpPr/>
            <p:nvPr/>
          </p:nvSpPr>
          <p:spPr>
            <a:xfrm>
              <a:off x="91440" y="2612692"/>
              <a:ext cx="6766561" cy="960123"/>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cxnSp>
          <p:nvCxnSpPr>
            <p:cNvPr id="578" name="Google Shape;578;p30"/>
            <p:cNvCxnSpPr/>
            <p:nvPr/>
          </p:nvCxnSpPr>
          <p:spPr>
            <a:xfrm flipH="1" rot="10800000">
              <a:off x="579857" y="3572811"/>
              <a:ext cx="3" cy="732779"/>
            </a:xfrm>
            <a:prstGeom prst="straightConnector1">
              <a:avLst/>
            </a:prstGeom>
            <a:noFill/>
            <a:ln cap="flat" cmpd="sng" w="50800">
              <a:solidFill>
                <a:srgbClr val="FF3F00"/>
              </a:solidFill>
              <a:prstDash val="solid"/>
              <a:miter lim="400000"/>
              <a:headEnd len="sm" w="sm" type="none"/>
              <a:tailEnd len="sm" w="sm" type="none"/>
            </a:ln>
          </p:spPr>
        </p:cxnSp>
        <p:sp>
          <p:nvSpPr>
            <p:cNvPr id="579" name="Google Shape;579;p30"/>
            <p:cNvSpPr/>
            <p:nvPr/>
          </p:nvSpPr>
          <p:spPr>
            <a:xfrm>
              <a:off x="0" y="4108452"/>
              <a:ext cx="9166860" cy="757526"/>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4600"/>
                <a:buFont typeface="Calibri"/>
                <a:buNone/>
              </a:pPr>
              <a:r>
                <a:rPr b="0" i="0" lang="en-US" sz="4600" u="none" cap="none" strike="noStrike">
                  <a:solidFill>
                    <a:srgbClr val="0D0D0D"/>
                  </a:solidFill>
                  <a:latin typeface="Calibri"/>
                  <a:ea typeface="Calibri"/>
                  <a:cs typeface="Calibri"/>
                  <a:sym typeface="Calibri"/>
                </a:rPr>
                <a:t>decompress and ungroup a tar.gz file</a:t>
              </a:r>
              <a:endParaRPr/>
            </a:p>
          </p:txBody>
        </p:sp>
        <p:grpSp>
          <p:nvGrpSpPr>
            <p:cNvPr id="580" name="Google Shape;580;p30"/>
            <p:cNvGrpSpPr/>
            <p:nvPr/>
          </p:nvGrpSpPr>
          <p:grpSpPr>
            <a:xfrm>
              <a:off x="7063740" y="1423970"/>
              <a:ext cx="8549642" cy="3726188"/>
              <a:chOff x="0" y="-1"/>
              <a:chExt cx="8549641" cy="3726187"/>
            </a:xfrm>
          </p:grpSpPr>
          <p:sp>
            <p:nvSpPr>
              <p:cNvPr id="581" name="Google Shape;581;p30"/>
              <p:cNvSpPr/>
              <p:nvPr/>
            </p:nvSpPr>
            <p:spPr>
              <a:xfrm>
                <a:off x="0" y="-1"/>
                <a:ext cx="1623061" cy="868681"/>
              </a:xfrm>
              <a:prstGeom prst="rect">
                <a:avLst/>
              </a:prstGeom>
              <a:noFill/>
              <a:ln cap="flat" cmpd="sng" w="50800">
                <a:solidFill>
                  <a:srgbClr val="00F4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cxnSp>
            <p:nvCxnSpPr>
              <p:cNvPr id="582" name="Google Shape;582;p30"/>
              <p:cNvCxnSpPr/>
              <p:nvPr/>
            </p:nvCxnSpPr>
            <p:spPr>
              <a:xfrm>
                <a:off x="928155" y="882539"/>
                <a:ext cx="1813649" cy="2278499"/>
              </a:xfrm>
              <a:prstGeom prst="straightConnector1">
                <a:avLst/>
              </a:prstGeom>
              <a:noFill/>
              <a:ln cap="flat" cmpd="sng" w="50800">
                <a:solidFill>
                  <a:srgbClr val="00F400"/>
                </a:solidFill>
                <a:prstDash val="solid"/>
                <a:miter lim="400000"/>
                <a:headEnd len="sm" w="sm" type="none"/>
                <a:tailEnd len="sm" w="sm" type="none"/>
              </a:ln>
            </p:spPr>
          </p:cxnSp>
          <p:sp>
            <p:nvSpPr>
              <p:cNvPr id="583" name="Google Shape;583;p30"/>
              <p:cNvSpPr txBox="1"/>
              <p:nvPr/>
            </p:nvSpPr>
            <p:spPr>
              <a:xfrm>
                <a:off x="2766060" y="3062897"/>
                <a:ext cx="5760721" cy="595055"/>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000000"/>
                  </a:buClr>
                  <a:buSzPts val="3600"/>
                  <a:buFont typeface="Calibri"/>
                  <a:buNone/>
                </a:pPr>
                <a:r>
                  <a:rPr b="0" i="0" lang="en-US" sz="3600" u="none" cap="none" strike="noStrike">
                    <a:solidFill>
                      <a:srgbClr val="000000"/>
                    </a:solidFill>
                    <a:latin typeface="Calibri"/>
                    <a:ea typeface="Calibri"/>
                    <a:cs typeface="Calibri"/>
                    <a:sym typeface="Calibri"/>
                  </a:rPr>
                  <a:t>files, directories or wildcards</a:t>
                </a:r>
                <a:endParaRPr/>
              </a:p>
            </p:txBody>
          </p:sp>
          <p:sp>
            <p:nvSpPr>
              <p:cNvPr id="584" name="Google Shape;584;p30"/>
              <p:cNvSpPr/>
              <p:nvPr/>
            </p:nvSpPr>
            <p:spPr>
              <a:xfrm>
                <a:off x="2720340" y="2994663"/>
                <a:ext cx="5829301" cy="731523"/>
              </a:xfrm>
              <a:prstGeom prst="rect">
                <a:avLst/>
              </a:prstGeom>
              <a:noFill/>
              <a:ln cap="flat" cmpd="sng" w="50800">
                <a:solidFill>
                  <a:srgbClr val="00F4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8800"/>
              <a:buFont typeface="Calibri"/>
              <a:buNone/>
            </a:pPr>
            <a:r>
              <a:rPr lang="en-US" sz="8800">
                <a:latin typeface="Calibri"/>
                <a:ea typeface="Calibri"/>
                <a:cs typeface="Calibri"/>
                <a:sym typeface="Calibri"/>
              </a:rPr>
              <a:t>What is a Terminal?</a:t>
            </a:r>
            <a:endParaRPr/>
          </a:p>
        </p:txBody>
      </p:sp>
      <p:sp>
        <p:nvSpPr>
          <p:cNvPr id="88" name="Google Shape;88;p4"/>
          <p:cNvSpPr txBox="1"/>
          <p:nvPr>
            <p:ph idx="1" type="body"/>
          </p:nvPr>
        </p:nvSpPr>
        <p:spPr>
          <a:xfrm>
            <a:off x="4305301" y="4452937"/>
            <a:ext cx="8096251" cy="6527009"/>
          </a:xfrm>
          <a:prstGeom prst="rect">
            <a:avLst/>
          </a:prstGeom>
          <a:noFill/>
          <a:ln>
            <a:noFill/>
          </a:ln>
        </p:spPr>
        <p:txBody>
          <a:bodyPr anchorCtr="0" anchor="t" bIns="91425" lIns="91425" spcFirstLastPara="1" rIns="91425" wrap="square" tIns="91425">
            <a:normAutofit/>
          </a:bodyPr>
          <a:lstStyle/>
          <a:p>
            <a:pPr indent="-457200" lvl="0" marL="457200" rtl="0" algn="l">
              <a:lnSpc>
                <a:spcPct val="90000"/>
              </a:lnSpc>
              <a:spcBef>
                <a:spcPts val="0"/>
              </a:spcBef>
              <a:spcAft>
                <a:spcPts val="0"/>
              </a:spcAft>
              <a:buClr>
                <a:srgbClr val="000000"/>
              </a:buClr>
              <a:buSzPts val="5000"/>
              <a:buChar char="•"/>
            </a:pPr>
            <a:r>
              <a:rPr lang="en-US" sz="5000"/>
              <a:t>A terminal is a textual interface for interacting with a computer (a shell!)</a:t>
            </a:r>
            <a:endParaRPr/>
          </a:p>
          <a:p>
            <a:pPr indent="-457200" lvl="0" marL="457200" rtl="0" algn="l">
              <a:lnSpc>
                <a:spcPct val="90000"/>
              </a:lnSpc>
              <a:spcBef>
                <a:spcPts val="2000"/>
              </a:spcBef>
              <a:spcAft>
                <a:spcPts val="0"/>
              </a:spcAft>
              <a:buClr>
                <a:srgbClr val="000000"/>
              </a:buClr>
              <a:buSzPts val="5000"/>
              <a:buChar char="•"/>
            </a:pPr>
            <a:r>
              <a:rPr lang="en-US" sz="5000"/>
              <a:t>Using the terminal, one can issue powerful and concise command-line instructions for the computer to follow.</a:t>
            </a:r>
            <a:endParaRPr/>
          </a:p>
        </p:txBody>
      </p:sp>
      <p:pic>
        <p:nvPicPr>
          <p:cNvPr descr="Picture 3" id="89" name="Google Shape;89;p4"/>
          <p:cNvPicPr preferRelativeResize="0"/>
          <p:nvPr/>
        </p:nvPicPr>
        <p:blipFill rotWithShape="1">
          <a:blip r:embed="rId3">
            <a:alphaModFix/>
          </a:blip>
          <a:srcRect b="0" l="0" r="0" t="0"/>
          <a:stretch/>
        </p:blipFill>
        <p:spPr>
          <a:xfrm>
            <a:off x="12401552" y="4250533"/>
            <a:ext cx="8362951" cy="56680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1"/>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7200"/>
              <a:buFont typeface="Calibri"/>
              <a:buNone/>
            </a:pPr>
            <a:r>
              <a:rPr lang="en-US" sz="7200"/>
              <a:t>Compression commands</a:t>
            </a:r>
            <a:endParaRPr/>
          </a:p>
        </p:txBody>
      </p:sp>
      <p:sp>
        <p:nvSpPr>
          <p:cNvPr id="590" name="Google Shape;590;p31"/>
          <p:cNvSpPr/>
          <p:nvPr/>
        </p:nvSpPr>
        <p:spPr>
          <a:xfrm>
            <a:off x="6596380" y="5194300"/>
            <a:ext cx="11041381" cy="5166361"/>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sp>
        <p:nvSpPr>
          <p:cNvPr id="591" name="Google Shape;591;p31"/>
          <p:cNvSpPr txBox="1"/>
          <p:nvPr/>
        </p:nvSpPr>
        <p:spPr>
          <a:xfrm>
            <a:off x="6798009" y="5543549"/>
            <a:ext cx="5509265" cy="8102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400"/>
              <a:buFont typeface="Courier"/>
              <a:buNone/>
            </a:pPr>
            <a:r>
              <a:rPr b="0" i="0" lang="en-US" sz="4400" u="none" cap="none" strike="noStrike">
                <a:solidFill>
                  <a:srgbClr val="FFFFFF"/>
                </a:solidFill>
                <a:latin typeface="Courier"/>
                <a:ea typeface="Courier"/>
                <a:cs typeface="Courier"/>
                <a:sym typeface="Courier"/>
              </a:rPr>
              <a:t>gzip f1.txt</a:t>
            </a:r>
            <a:endParaRPr/>
          </a:p>
        </p:txBody>
      </p:sp>
      <p:sp>
        <p:nvSpPr>
          <p:cNvPr id="592" name="Google Shape;592;p31"/>
          <p:cNvSpPr/>
          <p:nvPr/>
        </p:nvSpPr>
        <p:spPr>
          <a:xfrm>
            <a:off x="6664959" y="5468620"/>
            <a:ext cx="6057901" cy="960121"/>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sp>
        <p:nvSpPr>
          <p:cNvPr id="593" name="Google Shape;593;p31"/>
          <p:cNvSpPr txBox="1"/>
          <p:nvPr/>
        </p:nvSpPr>
        <p:spPr>
          <a:xfrm>
            <a:off x="6802119" y="9361170"/>
            <a:ext cx="6355081" cy="8102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400"/>
              <a:buFont typeface="Courier"/>
              <a:buNone/>
            </a:pPr>
            <a:r>
              <a:rPr b="0" i="0" lang="en-US" sz="4400" u="none" cap="none" strike="noStrike">
                <a:solidFill>
                  <a:srgbClr val="FFFFFF"/>
                </a:solidFill>
                <a:latin typeface="Courier"/>
                <a:ea typeface="Courier"/>
                <a:cs typeface="Courier"/>
                <a:sym typeface="Courier"/>
              </a:rPr>
              <a:t>gunzip file.gz</a:t>
            </a:r>
            <a:endParaRPr/>
          </a:p>
        </p:txBody>
      </p:sp>
      <p:sp>
        <p:nvSpPr>
          <p:cNvPr id="594" name="Google Shape;594;p31"/>
          <p:cNvSpPr/>
          <p:nvPr/>
        </p:nvSpPr>
        <p:spPr>
          <a:xfrm>
            <a:off x="6664959" y="9286240"/>
            <a:ext cx="4823461" cy="960121"/>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sp>
        <p:nvSpPr>
          <p:cNvPr id="595" name="Google Shape;595;p31"/>
          <p:cNvSpPr/>
          <p:nvPr/>
        </p:nvSpPr>
        <p:spPr>
          <a:xfrm>
            <a:off x="6573519" y="11924999"/>
            <a:ext cx="5166361" cy="757526"/>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4600"/>
              <a:buFont typeface="Calibri"/>
              <a:buNone/>
            </a:pPr>
            <a:r>
              <a:rPr b="0" i="0" lang="en-US" sz="4600" u="none" cap="none" strike="noStrike">
                <a:solidFill>
                  <a:srgbClr val="0D0D0D"/>
                </a:solidFill>
                <a:latin typeface="Calibri"/>
                <a:ea typeface="Calibri"/>
                <a:cs typeface="Calibri"/>
                <a:sym typeface="Calibri"/>
              </a:rPr>
              <a:t>decompress file.gz</a:t>
            </a:r>
            <a:endParaRPr/>
          </a:p>
        </p:txBody>
      </p:sp>
      <p:sp>
        <p:nvSpPr>
          <p:cNvPr id="596" name="Google Shape;596;p31"/>
          <p:cNvSpPr txBox="1"/>
          <p:nvPr/>
        </p:nvSpPr>
        <p:spPr>
          <a:xfrm>
            <a:off x="6802119" y="8172449"/>
            <a:ext cx="6355081" cy="8102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400"/>
              <a:buFont typeface="Courier"/>
              <a:buNone/>
            </a:pPr>
            <a:r>
              <a:rPr b="0" i="0" lang="en-US" sz="4400" u="none" cap="none" strike="noStrike">
                <a:solidFill>
                  <a:srgbClr val="FFFFFF"/>
                </a:solidFill>
                <a:latin typeface="Courier"/>
                <a:ea typeface="Courier"/>
                <a:cs typeface="Courier"/>
                <a:sym typeface="Courier"/>
              </a:rPr>
              <a:t>unzip file.zip</a:t>
            </a:r>
            <a:endParaRPr/>
          </a:p>
        </p:txBody>
      </p:sp>
      <p:sp>
        <p:nvSpPr>
          <p:cNvPr id="597" name="Google Shape;597;p31"/>
          <p:cNvSpPr/>
          <p:nvPr/>
        </p:nvSpPr>
        <p:spPr>
          <a:xfrm>
            <a:off x="6664959" y="8097519"/>
            <a:ext cx="6469381" cy="960121"/>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cxnSp>
        <p:nvCxnSpPr>
          <p:cNvPr id="598" name="Google Shape;598;p31"/>
          <p:cNvCxnSpPr/>
          <p:nvPr/>
        </p:nvCxnSpPr>
        <p:spPr>
          <a:xfrm rot="10800000">
            <a:off x="12571199" y="9057639"/>
            <a:ext cx="10699" cy="1669977"/>
          </a:xfrm>
          <a:prstGeom prst="straightConnector1">
            <a:avLst/>
          </a:prstGeom>
          <a:noFill/>
          <a:ln cap="flat" cmpd="sng" w="50800">
            <a:solidFill>
              <a:srgbClr val="FF3F00"/>
            </a:solidFill>
            <a:prstDash val="solid"/>
            <a:miter lim="400000"/>
            <a:headEnd len="sm" w="sm" type="none"/>
            <a:tailEnd len="sm" w="sm" type="none"/>
          </a:ln>
        </p:spPr>
      </p:cxnSp>
      <p:cxnSp>
        <p:nvCxnSpPr>
          <p:cNvPr id="599" name="Google Shape;599;p31"/>
          <p:cNvCxnSpPr/>
          <p:nvPr/>
        </p:nvCxnSpPr>
        <p:spPr>
          <a:xfrm rot="10800000">
            <a:off x="7107658" y="10223498"/>
            <a:ext cx="10699" cy="1669977"/>
          </a:xfrm>
          <a:prstGeom prst="straightConnector1">
            <a:avLst/>
          </a:prstGeom>
          <a:noFill/>
          <a:ln cap="flat" cmpd="sng" w="50800">
            <a:solidFill>
              <a:srgbClr val="FF3F00"/>
            </a:solidFill>
            <a:prstDash val="solid"/>
            <a:miter lim="400000"/>
            <a:headEnd len="sm" w="sm" type="none"/>
            <a:tailEnd len="sm" w="sm" type="none"/>
          </a:ln>
        </p:spPr>
      </p:cxnSp>
      <p:sp>
        <p:nvSpPr>
          <p:cNvPr id="600" name="Google Shape;600;p31"/>
          <p:cNvSpPr/>
          <p:nvPr/>
        </p:nvSpPr>
        <p:spPr>
          <a:xfrm>
            <a:off x="8768080" y="10759139"/>
            <a:ext cx="5166361" cy="757526"/>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4600"/>
              <a:buFont typeface="Calibri"/>
              <a:buNone/>
            </a:pPr>
            <a:r>
              <a:rPr b="0" i="0" lang="en-US" sz="4600" u="none" cap="none" strike="noStrike">
                <a:solidFill>
                  <a:srgbClr val="0D0D0D"/>
                </a:solidFill>
                <a:latin typeface="Calibri"/>
                <a:ea typeface="Calibri"/>
                <a:cs typeface="Calibri"/>
                <a:sym typeface="Calibri"/>
              </a:rPr>
              <a:t>decompress file.zip</a:t>
            </a:r>
            <a:endParaRPr/>
          </a:p>
        </p:txBody>
      </p:sp>
      <p:sp>
        <p:nvSpPr>
          <p:cNvPr id="601" name="Google Shape;601;p31"/>
          <p:cNvSpPr txBox="1"/>
          <p:nvPr/>
        </p:nvSpPr>
        <p:spPr>
          <a:xfrm>
            <a:off x="6802120" y="6755129"/>
            <a:ext cx="9189720" cy="8102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400"/>
              <a:buFont typeface="Courier"/>
              <a:buNone/>
            </a:pPr>
            <a:r>
              <a:rPr b="0" i="0" lang="en-US" sz="4400" u="none" cap="none" strike="noStrike">
                <a:solidFill>
                  <a:srgbClr val="FFFFFF"/>
                </a:solidFill>
                <a:latin typeface="Courier"/>
                <a:ea typeface="Courier"/>
                <a:cs typeface="Courier"/>
                <a:sym typeface="Courier"/>
              </a:rPr>
              <a:t>zip file.zip f1 f2</a:t>
            </a:r>
            <a:endParaRPr/>
          </a:p>
        </p:txBody>
      </p:sp>
      <p:sp>
        <p:nvSpPr>
          <p:cNvPr id="602" name="Google Shape;602;p31"/>
          <p:cNvSpPr/>
          <p:nvPr/>
        </p:nvSpPr>
        <p:spPr>
          <a:xfrm>
            <a:off x="6664959" y="6680200"/>
            <a:ext cx="8161021" cy="960120"/>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sp>
        <p:nvSpPr>
          <p:cNvPr id="603" name="Google Shape;603;p31"/>
          <p:cNvSpPr/>
          <p:nvPr/>
        </p:nvSpPr>
        <p:spPr>
          <a:xfrm>
            <a:off x="9453880" y="4175459"/>
            <a:ext cx="8183881" cy="757526"/>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4600"/>
              <a:buFont typeface="Calibri"/>
              <a:buNone/>
            </a:pPr>
            <a:r>
              <a:rPr b="0" i="0" lang="en-US" sz="4600" u="none" cap="none" strike="noStrike">
                <a:solidFill>
                  <a:srgbClr val="0D0D0D"/>
                </a:solidFill>
                <a:latin typeface="Calibri"/>
                <a:ea typeface="Calibri"/>
                <a:cs typeface="Calibri"/>
                <a:sym typeface="Calibri"/>
              </a:rPr>
              <a:t>compress files f1 and f2 in file.zip</a:t>
            </a:r>
            <a:endParaRPr/>
          </a:p>
        </p:txBody>
      </p:sp>
      <p:cxnSp>
        <p:nvCxnSpPr>
          <p:cNvPr id="604" name="Google Shape;604;p31"/>
          <p:cNvCxnSpPr/>
          <p:nvPr/>
        </p:nvCxnSpPr>
        <p:spPr>
          <a:xfrm rot="10800000">
            <a:off x="7107658" y="3799839"/>
            <a:ext cx="10699" cy="1669977"/>
          </a:xfrm>
          <a:prstGeom prst="straightConnector1">
            <a:avLst/>
          </a:prstGeom>
          <a:noFill/>
          <a:ln cap="flat" cmpd="sng" w="50800">
            <a:solidFill>
              <a:srgbClr val="FF3F00"/>
            </a:solidFill>
            <a:prstDash val="solid"/>
            <a:miter lim="400000"/>
            <a:headEnd len="sm" w="sm" type="none"/>
            <a:tailEnd len="sm" w="sm" type="none"/>
          </a:ln>
        </p:spPr>
      </p:cxnSp>
      <p:cxnSp>
        <p:nvCxnSpPr>
          <p:cNvPr id="605" name="Google Shape;605;p31"/>
          <p:cNvCxnSpPr/>
          <p:nvPr/>
        </p:nvCxnSpPr>
        <p:spPr>
          <a:xfrm rot="10800000">
            <a:off x="14399999" y="4988557"/>
            <a:ext cx="10699" cy="1669977"/>
          </a:xfrm>
          <a:prstGeom prst="straightConnector1">
            <a:avLst/>
          </a:prstGeom>
          <a:noFill/>
          <a:ln cap="flat" cmpd="sng" w="50800">
            <a:solidFill>
              <a:srgbClr val="FF3F00"/>
            </a:solidFill>
            <a:prstDash val="solid"/>
            <a:miter lim="400000"/>
            <a:headEnd len="sm" w="sm" type="none"/>
            <a:tailEnd len="sm" w="sm" type="none"/>
          </a:ln>
        </p:spPr>
      </p:cxnSp>
      <p:sp>
        <p:nvSpPr>
          <p:cNvPr id="606" name="Google Shape;606;p31"/>
          <p:cNvSpPr/>
          <p:nvPr/>
        </p:nvSpPr>
        <p:spPr>
          <a:xfrm>
            <a:off x="6527800" y="3032459"/>
            <a:ext cx="7726681" cy="757526"/>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4600"/>
              <a:buFont typeface="Calibri"/>
              <a:buNone/>
            </a:pPr>
            <a:r>
              <a:rPr b="0" i="0" lang="en-US" sz="4600" u="none" cap="none" strike="noStrike">
                <a:solidFill>
                  <a:srgbClr val="0D0D0D"/>
                </a:solidFill>
                <a:latin typeface="Calibri"/>
                <a:ea typeface="Calibri"/>
                <a:cs typeface="Calibri"/>
                <a:sym typeface="Calibri"/>
              </a:rPr>
              <a:t>compress file f1.txt in f1.txt.gz</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grpSp>
        <p:nvGrpSpPr>
          <p:cNvPr id="611" name="Google Shape;611;p32"/>
          <p:cNvGrpSpPr/>
          <p:nvPr/>
        </p:nvGrpSpPr>
        <p:grpSpPr>
          <a:xfrm>
            <a:off x="13655039" y="2606039"/>
            <a:ext cx="6720842" cy="8983983"/>
            <a:chOff x="0" y="0"/>
            <a:chExt cx="6720841" cy="8983981"/>
          </a:xfrm>
        </p:grpSpPr>
        <p:pic>
          <p:nvPicPr>
            <p:cNvPr descr="image17.png" id="612" name="Google Shape;612;p32"/>
            <p:cNvPicPr preferRelativeResize="0"/>
            <p:nvPr/>
          </p:nvPicPr>
          <p:blipFill rotWithShape="1">
            <a:blip r:embed="rId3">
              <a:alphaModFix/>
            </a:blip>
            <a:srcRect b="0" l="0" r="0" t="0"/>
            <a:stretch/>
          </p:blipFill>
          <p:spPr>
            <a:xfrm>
              <a:off x="68579" y="45719"/>
              <a:ext cx="6583682" cy="8778242"/>
            </a:xfrm>
            <a:prstGeom prst="rect">
              <a:avLst/>
            </a:prstGeom>
            <a:noFill/>
            <a:ln>
              <a:noFill/>
            </a:ln>
          </p:spPr>
        </p:pic>
        <p:pic>
          <p:nvPicPr>
            <p:cNvPr descr="image18.png" id="613" name="Google Shape;613;p32"/>
            <p:cNvPicPr preferRelativeResize="0"/>
            <p:nvPr/>
          </p:nvPicPr>
          <p:blipFill rotWithShape="1">
            <a:blip r:embed="rId4">
              <a:alphaModFix/>
            </a:blip>
            <a:srcRect b="0" l="0" r="0" t="0"/>
            <a:stretch/>
          </p:blipFill>
          <p:spPr>
            <a:xfrm>
              <a:off x="0" y="0"/>
              <a:ext cx="6720841" cy="8983981"/>
            </a:xfrm>
            <a:prstGeom prst="rect">
              <a:avLst/>
            </a:prstGeom>
            <a:noFill/>
            <a:ln>
              <a:noFill/>
            </a:ln>
          </p:spPr>
        </p:pic>
      </p:grpSp>
      <p:pic>
        <p:nvPicPr>
          <p:cNvPr descr="image33.png" id="614" name="Google Shape;614;p32"/>
          <p:cNvPicPr preferRelativeResize="0"/>
          <p:nvPr/>
        </p:nvPicPr>
        <p:blipFill rotWithShape="1">
          <a:blip r:embed="rId5">
            <a:alphaModFix/>
          </a:blip>
          <a:srcRect b="0" l="0" r="0" t="0"/>
          <a:stretch/>
        </p:blipFill>
        <p:spPr>
          <a:xfrm>
            <a:off x="17004030" y="9566909"/>
            <a:ext cx="3200401" cy="1737361"/>
          </a:xfrm>
          <a:prstGeom prst="rect">
            <a:avLst/>
          </a:prstGeom>
          <a:noFill/>
          <a:ln>
            <a:noFill/>
          </a:ln>
        </p:spPr>
      </p:pic>
      <p:sp>
        <p:nvSpPr>
          <p:cNvPr id="615" name="Google Shape;615;p32"/>
          <p:cNvSpPr txBox="1"/>
          <p:nvPr/>
        </p:nvSpPr>
        <p:spPr>
          <a:xfrm>
            <a:off x="4280610" y="6138920"/>
            <a:ext cx="7772404" cy="843797"/>
          </a:xfrm>
          <a:prstGeom prst="rect">
            <a:avLst/>
          </a:prstGeom>
          <a:noFill/>
          <a:ln>
            <a:noFill/>
          </a:ln>
        </p:spPr>
        <p:txBody>
          <a:bodyPr anchorCtr="0" anchor="ctr" bIns="68575" lIns="68575" spcFirstLastPara="1" rIns="68575" wrap="square" tIns="68575">
            <a:spAutoFit/>
          </a:bodyPr>
          <a:lstStyle/>
          <a:p>
            <a:pPr indent="-508000" lvl="0" marL="508000" marR="0" rtl="0" algn="l">
              <a:lnSpc>
                <a:spcPct val="100000"/>
              </a:lnSpc>
              <a:spcBef>
                <a:spcPts val="0"/>
              </a:spcBef>
              <a:spcAft>
                <a:spcPts val="0"/>
              </a:spcAft>
              <a:buClr>
                <a:srgbClr val="000000"/>
              </a:buClr>
              <a:buSzPts val="7000"/>
              <a:buFont typeface="Calibri"/>
              <a:buChar char="•"/>
            </a:pPr>
            <a:r>
              <a:rPr b="0" i="0" lang="en-US" sz="5600" u="none" cap="none" strike="noStrike">
                <a:solidFill>
                  <a:srgbClr val="000000"/>
                </a:solidFill>
                <a:latin typeface="Calibri"/>
                <a:ea typeface="Calibri"/>
                <a:cs typeface="Calibri"/>
                <a:sym typeface="Calibri"/>
              </a:rPr>
              <a:t>Networking commands</a:t>
            </a:r>
            <a:endParaRPr/>
          </a:p>
        </p:txBody>
      </p:sp>
      <p:pic>
        <p:nvPicPr>
          <p:cNvPr descr="image34.png" id="616" name="Google Shape;616;p32"/>
          <p:cNvPicPr preferRelativeResize="0"/>
          <p:nvPr/>
        </p:nvPicPr>
        <p:blipFill rotWithShape="1">
          <a:blip r:embed="rId6">
            <a:alphaModFix/>
          </a:blip>
          <a:srcRect b="0" l="0" r="0" t="0"/>
          <a:stretch/>
        </p:blipFill>
        <p:spPr>
          <a:xfrm>
            <a:off x="12281645" y="6694307"/>
            <a:ext cx="4872415" cy="2992717"/>
          </a:xfrm>
          <a:prstGeom prst="rect">
            <a:avLst/>
          </a:prstGeom>
          <a:noFill/>
          <a:ln>
            <a:noFill/>
          </a:ln>
        </p:spPr>
      </p:pic>
      <p:sp>
        <p:nvSpPr>
          <p:cNvPr id="617" name="Google Shape;617;p32"/>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7200"/>
              <a:buFont typeface="Calibri"/>
              <a:buNone/>
            </a:pPr>
            <a:r>
              <a:rPr lang="en-US" sz="7200"/>
              <a:t>Networking Commands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3"/>
          <p:cNvSpPr/>
          <p:nvPr/>
        </p:nvSpPr>
        <p:spPr>
          <a:xfrm>
            <a:off x="3688080" y="4594859"/>
            <a:ext cx="16962120" cy="4320541"/>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grpSp>
        <p:nvGrpSpPr>
          <p:cNvPr id="623" name="Google Shape;623;p33"/>
          <p:cNvGrpSpPr/>
          <p:nvPr/>
        </p:nvGrpSpPr>
        <p:grpSpPr>
          <a:xfrm>
            <a:off x="3619500" y="7680982"/>
            <a:ext cx="17716502" cy="2114559"/>
            <a:chOff x="0" y="0"/>
            <a:chExt cx="17716500" cy="2114557"/>
          </a:xfrm>
        </p:grpSpPr>
        <p:cxnSp>
          <p:nvCxnSpPr>
            <p:cNvPr id="624" name="Google Shape;624;p33"/>
            <p:cNvCxnSpPr/>
            <p:nvPr/>
          </p:nvCxnSpPr>
          <p:spPr>
            <a:xfrm flipH="1" rot="10800000">
              <a:off x="482227" y="960001"/>
              <a:ext cx="9" cy="861895"/>
            </a:xfrm>
            <a:prstGeom prst="straightConnector1">
              <a:avLst/>
            </a:prstGeom>
            <a:noFill/>
            <a:ln cap="flat" cmpd="sng" w="50800">
              <a:solidFill>
                <a:srgbClr val="FF3F00"/>
              </a:solidFill>
              <a:prstDash val="solid"/>
              <a:miter lim="400000"/>
              <a:headEnd len="sm" w="sm" type="none"/>
              <a:tailEnd len="sm" w="sm" type="none"/>
            </a:ln>
          </p:spPr>
        </p:cxnSp>
        <p:sp>
          <p:nvSpPr>
            <p:cNvPr id="625" name="Google Shape;625;p33"/>
            <p:cNvSpPr/>
            <p:nvPr/>
          </p:nvSpPr>
          <p:spPr>
            <a:xfrm>
              <a:off x="182879" y="480059"/>
              <a:ext cx="17533621"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000"/>
                <a:buFont typeface="Courier"/>
                <a:buNone/>
              </a:pPr>
              <a:r>
                <a:rPr b="0" i="0" lang="en-US" sz="4000" u="none" cap="none" strike="noStrike">
                  <a:solidFill>
                    <a:srgbClr val="FFFFFF"/>
                  </a:solidFill>
                  <a:latin typeface="Courier"/>
                  <a:ea typeface="Courier"/>
                  <a:cs typeface="Courier"/>
                  <a:sym typeface="Courier"/>
                </a:rPr>
                <a:t>scp afp@boyce.sgn.cornell.edu:/home/afp/file.txt .</a:t>
              </a:r>
              <a:endParaRPr/>
            </a:p>
          </p:txBody>
        </p:sp>
        <p:sp>
          <p:nvSpPr>
            <p:cNvPr id="626" name="Google Shape;626;p33"/>
            <p:cNvSpPr/>
            <p:nvPr/>
          </p:nvSpPr>
          <p:spPr>
            <a:xfrm>
              <a:off x="160019" y="0"/>
              <a:ext cx="16459201" cy="960123"/>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627" name="Google Shape;627;p33"/>
            <p:cNvSpPr/>
            <p:nvPr/>
          </p:nvSpPr>
          <p:spPr>
            <a:xfrm>
              <a:off x="0" y="2114556"/>
              <a:ext cx="16207738" cy="1"/>
            </a:xfrm>
            <a:custGeom>
              <a:rect b="b" l="l" r="r" t="t"/>
              <a:pathLst>
                <a:path extrusionOk="0" h="120000" w="21600">
                  <a:moveTo>
                    <a:pt x="0" y="0"/>
                  </a:moveTo>
                  <a:lnTo>
                    <a:pt x="21600" y="0"/>
                  </a:lnTo>
                  <a:lnTo>
                    <a:pt x="21600" y="0"/>
                  </a:lnTo>
                  <a:lnTo>
                    <a:pt x="0" y="0"/>
                  </a:lnTo>
                  <a:close/>
                </a:path>
              </a:pathLst>
            </a:custGeom>
            <a:solidFill>
              <a:srgbClr val="DEDEDE"/>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600"/>
                <a:buFont typeface="Calibri"/>
                <a:buNone/>
              </a:pPr>
              <a:r>
                <a:rPr b="0" i="0" lang="en-US" sz="3600" u="none" cap="none" strike="noStrike">
                  <a:solidFill>
                    <a:srgbClr val="0D0D0D"/>
                  </a:solidFill>
                  <a:latin typeface="Calibri"/>
                  <a:ea typeface="Calibri"/>
                  <a:cs typeface="Calibri"/>
                  <a:sym typeface="Calibri"/>
                </a:rPr>
                <a:t>copy </a:t>
              </a:r>
              <a:r>
                <a:rPr b="0" i="1" lang="en-US" sz="3600" u="none" cap="none" strike="noStrike">
                  <a:solidFill>
                    <a:srgbClr val="0D0D0D"/>
                  </a:solidFill>
                  <a:latin typeface="Calibri"/>
                  <a:ea typeface="Calibri"/>
                  <a:cs typeface="Calibri"/>
                  <a:sym typeface="Calibri"/>
                </a:rPr>
                <a:t>file.txt</a:t>
              </a:r>
              <a:r>
                <a:rPr b="0" i="0" lang="en-US" sz="3600" u="none" cap="none" strike="noStrike">
                  <a:solidFill>
                    <a:srgbClr val="0D0D0D"/>
                  </a:solidFill>
                  <a:latin typeface="Calibri"/>
                  <a:ea typeface="Calibri"/>
                  <a:cs typeface="Calibri"/>
                  <a:sym typeface="Calibri"/>
                </a:rPr>
                <a:t> from your home in the server to the current directory in your computer</a:t>
              </a:r>
              <a:endParaRPr/>
            </a:p>
          </p:txBody>
        </p:sp>
      </p:grpSp>
      <p:sp>
        <p:nvSpPr>
          <p:cNvPr id="628" name="Google Shape;628;p33"/>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6200"/>
              <a:buFont typeface="Calibri"/>
              <a:buNone/>
            </a:pPr>
            <a:r>
              <a:rPr lang="en-US" sz="6200"/>
              <a:t>Networking Commands</a:t>
            </a:r>
            <a:endParaRPr/>
          </a:p>
        </p:txBody>
      </p:sp>
      <p:grpSp>
        <p:nvGrpSpPr>
          <p:cNvPr id="629" name="Google Shape;629;p33"/>
          <p:cNvGrpSpPr/>
          <p:nvPr/>
        </p:nvGrpSpPr>
        <p:grpSpPr>
          <a:xfrm>
            <a:off x="3733799" y="3954781"/>
            <a:ext cx="17095181" cy="3268987"/>
            <a:chOff x="0" y="310227"/>
            <a:chExt cx="17095179" cy="3268986"/>
          </a:xfrm>
        </p:grpSpPr>
        <p:sp>
          <p:nvSpPr>
            <p:cNvPr id="630" name="Google Shape;630;p33"/>
            <p:cNvSpPr/>
            <p:nvPr/>
          </p:nvSpPr>
          <p:spPr>
            <a:xfrm>
              <a:off x="64471" y="3113042"/>
              <a:ext cx="17030708"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3600"/>
                <a:buFont typeface="Courier"/>
                <a:buNone/>
              </a:pPr>
              <a:r>
                <a:rPr b="0" i="0" lang="en-US" sz="3600" u="none" cap="none" strike="noStrike">
                  <a:solidFill>
                    <a:srgbClr val="FFFFFF"/>
                  </a:solidFill>
                  <a:latin typeface="Courier"/>
                  <a:ea typeface="Courier"/>
                  <a:cs typeface="Courier"/>
                  <a:sym typeface="Courier"/>
                </a:rPr>
                <a:t>wget https://btiscience.org/wp-content/uploads/BCBClogo.png</a:t>
              </a:r>
              <a:endParaRPr/>
            </a:p>
          </p:txBody>
        </p:sp>
        <p:sp>
          <p:nvSpPr>
            <p:cNvPr id="631" name="Google Shape;631;p33"/>
            <p:cNvSpPr/>
            <p:nvPr/>
          </p:nvSpPr>
          <p:spPr>
            <a:xfrm>
              <a:off x="0" y="2619089"/>
              <a:ext cx="16527785" cy="960124"/>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cxnSp>
          <p:nvCxnSpPr>
            <p:cNvPr id="632" name="Google Shape;632;p33"/>
            <p:cNvCxnSpPr/>
            <p:nvPr/>
          </p:nvCxnSpPr>
          <p:spPr>
            <a:xfrm rot="10800000">
              <a:off x="15900361" y="664715"/>
              <a:ext cx="7" cy="1955885"/>
            </a:xfrm>
            <a:prstGeom prst="straightConnector1">
              <a:avLst/>
            </a:prstGeom>
            <a:noFill/>
            <a:ln cap="flat" cmpd="sng" w="50800">
              <a:solidFill>
                <a:srgbClr val="FF3F00"/>
              </a:solidFill>
              <a:prstDash val="solid"/>
              <a:miter lim="400000"/>
              <a:headEnd len="sm" w="sm" type="none"/>
              <a:tailEnd len="sm" w="sm" type="none"/>
            </a:ln>
          </p:spPr>
        </p:cxnSp>
        <p:sp>
          <p:nvSpPr>
            <p:cNvPr id="633" name="Google Shape;633;p33"/>
            <p:cNvSpPr/>
            <p:nvPr/>
          </p:nvSpPr>
          <p:spPr>
            <a:xfrm>
              <a:off x="10673080" y="310227"/>
              <a:ext cx="6220463" cy="1"/>
            </a:xfrm>
            <a:custGeom>
              <a:rect b="b" l="l" r="r" t="t"/>
              <a:pathLst>
                <a:path extrusionOk="0" h="120000" w="21600">
                  <a:moveTo>
                    <a:pt x="0" y="0"/>
                  </a:moveTo>
                  <a:lnTo>
                    <a:pt x="21600" y="0"/>
                  </a:lnTo>
                  <a:lnTo>
                    <a:pt x="21600" y="0"/>
                  </a:lnTo>
                  <a:lnTo>
                    <a:pt x="0" y="0"/>
                  </a:lnTo>
                  <a:close/>
                </a:path>
              </a:pathLst>
            </a:cu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600"/>
                <a:buFont typeface="Calibri"/>
                <a:buNone/>
              </a:pPr>
              <a:r>
                <a:rPr b="0" i="0" lang="en-US" sz="3600" u="none" cap="none" strike="noStrike">
                  <a:solidFill>
                    <a:srgbClr val="0D0D0D"/>
                  </a:solidFill>
                  <a:latin typeface="Calibri"/>
                  <a:ea typeface="Calibri"/>
                  <a:cs typeface="Calibri"/>
                  <a:sym typeface="Calibri"/>
                </a:rPr>
                <a:t>Downloads the BCBC logo!</a:t>
              </a:r>
              <a:endParaRPr/>
            </a:p>
          </p:txBody>
        </p:sp>
      </p:grpSp>
      <p:grpSp>
        <p:nvGrpSpPr>
          <p:cNvPr id="634" name="Google Shape;634;p33"/>
          <p:cNvGrpSpPr/>
          <p:nvPr/>
        </p:nvGrpSpPr>
        <p:grpSpPr>
          <a:xfrm>
            <a:off x="12252958" y="7726680"/>
            <a:ext cx="7551421" cy="2400301"/>
            <a:chOff x="-1" y="0"/>
            <a:chExt cx="7551420" cy="2400299"/>
          </a:xfrm>
        </p:grpSpPr>
        <p:sp>
          <p:nvSpPr>
            <p:cNvPr id="635" name="Google Shape;635;p33"/>
            <p:cNvSpPr/>
            <p:nvPr/>
          </p:nvSpPr>
          <p:spPr>
            <a:xfrm>
              <a:off x="7048500" y="0"/>
              <a:ext cx="388618" cy="868679"/>
            </a:xfrm>
            <a:prstGeom prst="rect">
              <a:avLst/>
            </a:prstGeom>
            <a:noFill/>
            <a:ln cap="flat" cmpd="sng" w="50800">
              <a:solidFill>
                <a:srgbClr val="FFF8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cxnSp>
          <p:nvCxnSpPr>
            <p:cNvPr id="636" name="Google Shape;636;p33"/>
            <p:cNvCxnSpPr/>
            <p:nvPr/>
          </p:nvCxnSpPr>
          <p:spPr>
            <a:xfrm flipH="1" rot="10800000">
              <a:off x="7247599" y="842004"/>
              <a:ext cx="1" cy="870349"/>
            </a:xfrm>
            <a:prstGeom prst="straightConnector1">
              <a:avLst/>
            </a:prstGeom>
            <a:noFill/>
            <a:ln cap="flat" cmpd="sng" w="50800">
              <a:solidFill>
                <a:srgbClr val="FFF800"/>
              </a:solidFill>
              <a:prstDash val="solid"/>
              <a:miter lim="400000"/>
              <a:headEnd len="sm" w="sm" type="none"/>
              <a:tailEnd len="sm" w="sm" type="none"/>
            </a:ln>
          </p:spPr>
        </p:cxnSp>
        <p:sp>
          <p:nvSpPr>
            <p:cNvPr id="637" name="Google Shape;637;p33"/>
            <p:cNvSpPr/>
            <p:nvPr/>
          </p:nvSpPr>
          <p:spPr>
            <a:xfrm>
              <a:off x="-1" y="1737360"/>
              <a:ext cx="7551420" cy="662939"/>
            </a:xfrm>
            <a:prstGeom prst="rect">
              <a:avLst/>
            </a:prstGeom>
            <a:noFill/>
            <a:ln cap="flat" cmpd="sng" w="50800">
              <a:solidFill>
                <a:srgbClr val="FFF8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grpSp>
      <p:grpSp>
        <p:nvGrpSpPr>
          <p:cNvPr id="638" name="Google Shape;638;p33"/>
          <p:cNvGrpSpPr/>
          <p:nvPr/>
        </p:nvGrpSpPr>
        <p:grpSpPr>
          <a:xfrm>
            <a:off x="3642360" y="2627284"/>
            <a:ext cx="11887201" cy="3203293"/>
            <a:chOff x="0" y="12699"/>
            <a:chExt cx="11887199" cy="3203291"/>
          </a:xfrm>
        </p:grpSpPr>
        <p:sp>
          <p:nvSpPr>
            <p:cNvPr id="639" name="Google Shape;639;p33"/>
            <p:cNvSpPr/>
            <p:nvPr/>
          </p:nvSpPr>
          <p:spPr>
            <a:xfrm>
              <a:off x="137159" y="2254598"/>
              <a:ext cx="11750040" cy="960125"/>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sp>
          <p:nvSpPr>
            <p:cNvPr id="640" name="Google Shape;640;p33"/>
            <p:cNvSpPr txBox="1"/>
            <p:nvPr/>
          </p:nvSpPr>
          <p:spPr>
            <a:xfrm>
              <a:off x="155910" y="2253329"/>
              <a:ext cx="11673176" cy="9626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5400"/>
                <a:buFont typeface="Courier"/>
                <a:buNone/>
              </a:pPr>
              <a:r>
                <a:rPr b="0" i="0" lang="en-US" sz="5400" u="none" cap="none" strike="noStrike">
                  <a:solidFill>
                    <a:srgbClr val="FFFFFF"/>
                  </a:solidFill>
                  <a:latin typeface="Courier"/>
                  <a:ea typeface="Courier"/>
                  <a:cs typeface="Courier"/>
                  <a:sym typeface="Courier"/>
                </a:rPr>
                <a:t>ssh user_name@server_address</a:t>
              </a:r>
              <a:endParaRPr/>
            </a:p>
          </p:txBody>
        </p:sp>
        <p:cxnSp>
          <p:nvCxnSpPr>
            <p:cNvPr id="641" name="Google Shape;641;p33"/>
            <p:cNvCxnSpPr/>
            <p:nvPr/>
          </p:nvCxnSpPr>
          <p:spPr>
            <a:xfrm flipH="1" rot="10800000">
              <a:off x="770172" y="493977"/>
              <a:ext cx="6795" cy="1776555"/>
            </a:xfrm>
            <a:prstGeom prst="straightConnector1">
              <a:avLst/>
            </a:prstGeom>
            <a:noFill/>
            <a:ln cap="flat" cmpd="sng" w="50800">
              <a:solidFill>
                <a:srgbClr val="FF3F00"/>
              </a:solidFill>
              <a:prstDash val="solid"/>
              <a:miter lim="400000"/>
              <a:headEnd len="sm" w="sm" type="none"/>
              <a:tailEnd len="sm" w="sm" type="none"/>
            </a:ln>
          </p:spPr>
        </p:cxnSp>
        <p:sp>
          <p:nvSpPr>
            <p:cNvPr id="642" name="Google Shape;642;p33"/>
            <p:cNvSpPr/>
            <p:nvPr/>
          </p:nvSpPr>
          <p:spPr>
            <a:xfrm>
              <a:off x="0" y="12699"/>
              <a:ext cx="9761219" cy="620456"/>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600"/>
                <a:buFont typeface="Calibri"/>
                <a:buNone/>
              </a:pPr>
              <a:r>
                <a:rPr b="0" i="0" lang="en-US" sz="3600" u="none" cap="none" strike="noStrike">
                  <a:solidFill>
                    <a:srgbClr val="0D0D0D"/>
                  </a:solidFill>
                  <a:latin typeface="Calibri"/>
                  <a:ea typeface="Calibri"/>
                  <a:cs typeface="Calibri"/>
                  <a:sym typeface="Calibri"/>
                </a:rPr>
                <a:t>connects your terminal to your account in a server</a:t>
              </a:r>
              <a:endParaRPr/>
            </a:p>
          </p:txBody>
        </p:sp>
      </p:grpSp>
      <p:grpSp>
        <p:nvGrpSpPr>
          <p:cNvPr id="643" name="Google Shape;643;p33"/>
          <p:cNvGrpSpPr/>
          <p:nvPr/>
        </p:nvGrpSpPr>
        <p:grpSpPr>
          <a:xfrm>
            <a:off x="5059678" y="7726680"/>
            <a:ext cx="11407147" cy="2400301"/>
            <a:chOff x="-1" y="0"/>
            <a:chExt cx="11407146" cy="2400299"/>
          </a:xfrm>
        </p:grpSpPr>
        <p:sp>
          <p:nvSpPr>
            <p:cNvPr id="644" name="Google Shape;644;p33"/>
            <p:cNvSpPr/>
            <p:nvPr/>
          </p:nvSpPr>
          <p:spPr>
            <a:xfrm>
              <a:off x="-1" y="0"/>
              <a:ext cx="11407146" cy="868679"/>
            </a:xfrm>
            <a:prstGeom prst="rect">
              <a:avLst/>
            </a:prstGeom>
            <a:noFill/>
            <a:ln cap="flat" cmpd="sng" w="50800">
              <a:solidFill>
                <a:srgbClr val="00A9FF"/>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sp>
          <p:nvSpPr>
            <p:cNvPr id="645" name="Google Shape;645;p33"/>
            <p:cNvSpPr/>
            <p:nvPr/>
          </p:nvSpPr>
          <p:spPr>
            <a:xfrm>
              <a:off x="2133599" y="1737360"/>
              <a:ext cx="4551681" cy="662939"/>
            </a:xfrm>
            <a:prstGeom prst="rect">
              <a:avLst/>
            </a:prstGeom>
            <a:noFill/>
            <a:ln cap="flat" cmpd="sng" w="50800">
              <a:solidFill>
                <a:srgbClr val="00A9FF"/>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cxnSp>
          <p:nvCxnSpPr>
            <p:cNvPr id="646" name="Google Shape;646;p33"/>
            <p:cNvCxnSpPr/>
            <p:nvPr/>
          </p:nvCxnSpPr>
          <p:spPr>
            <a:xfrm>
              <a:off x="5003109" y="845819"/>
              <a:ext cx="2970" cy="877978"/>
            </a:xfrm>
            <a:prstGeom prst="straightConnector1">
              <a:avLst/>
            </a:prstGeom>
            <a:noFill/>
            <a:ln cap="flat" cmpd="sng" w="50800">
              <a:solidFill>
                <a:srgbClr val="00A9FF"/>
              </a:solidFill>
              <a:prstDash val="solid"/>
              <a:miter lim="400000"/>
              <a:headEnd len="sm" w="sm" type="none"/>
              <a:tailEnd len="sm" w="sm" type="none"/>
            </a:ln>
          </p:spPr>
        </p:cxnSp>
      </p:grpSp>
      <p:grpSp>
        <p:nvGrpSpPr>
          <p:cNvPr id="647" name="Google Shape;647;p33"/>
          <p:cNvGrpSpPr/>
          <p:nvPr/>
        </p:nvGrpSpPr>
        <p:grpSpPr>
          <a:xfrm>
            <a:off x="6019802" y="10721340"/>
            <a:ext cx="12500316" cy="958718"/>
            <a:chOff x="0" y="0"/>
            <a:chExt cx="12500314" cy="958716"/>
          </a:xfrm>
        </p:grpSpPr>
        <p:sp>
          <p:nvSpPr>
            <p:cNvPr id="648" name="Google Shape;648;p33"/>
            <p:cNvSpPr/>
            <p:nvPr/>
          </p:nvSpPr>
          <p:spPr>
            <a:xfrm>
              <a:off x="0" y="0"/>
              <a:ext cx="12500314" cy="958716"/>
            </a:xfrm>
            <a:prstGeom prst="roundRect">
              <a:avLst>
                <a:gd fmla="val 15119" name="adj"/>
              </a:avLst>
            </a:prstGeom>
            <a:noFill/>
            <a:ln cap="flat" cmpd="sng" w="25400">
              <a:solidFill>
                <a:srgbClr val="000000"/>
              </a:solidFill>
              <a:prstDash val="dashDot"/>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649" name="Google Shape;649;p33"/>
            <p:cNvSpPr txBox="1"/>
            <p:nvPr/>
          </p:nvSpPr>
          <p:spPr>
            <a:xfrm>
              <a:off x="42451" y="117731"/>
              <a:ext cx="12412983" cy="723247"/>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000000"/>
                </a:buClr>
                <a:buSzPts val="3800"/>
                <a:buFont typeface="Calibri"/>
                <a:buNone/>
              </a:pPr>
              <a:r>
                <a:rPr b="0" i="0" lang="en-US" sz="3800" u="none" cap="none" strike="noStrike">
                  <a:solidFill>
                    <a:srgbClr val="000000"/>
                  </a:solidFill>
                  <a:latin typeface="Calibri"/>
                  <a:ea typeface="Calibri"/>
                  <a:cs typeface="Calibri"/>
                  <a:sym typeface="Calibri"/>
                </a:rPr>
                <a:t>Tip: use the command </a:t>
              </a:r>
              <a:r>
                <a:rPr b="0" i="0" lang="en-US" sz="3800" u="none" cap="none" strike="noStrike">
                  <a:solidFill>
                    <a:srgbClr val="000000"/>
                  </a:solidFill>
                  <a:latin typeface="Courier"/>
                  <a:ea typeface="Courier"/>
                  <a:cs typeface="Courier"/>
                  <a:sym typeface="Courier"/>
                </a:rPr>
                <a:t>pwd</a:t>
              </a:r>
              <a:r>
                <a:rPr b="0" i="0" lang="en-US" sz="3800" u="none" cap="none" strike="noStrike">
                  <a:solidFill>
                    <a:srgbClr val="000000"/>
                  </a:solidFill>
                  <a:latin typeface="Calibri"/>
                  <a:ea typeface="Calibri"/>
                  <a:cs typeface="Calibri"/>
                  <a:sym typeface="Calibri"/>
                </a:rPr>
                <a:t> to get the path for </a:t>
              </a:r>
              <a:r>
                <a:rPr b="0" i="0" lang="en-US" sz="3800" u="none" cap="none" strike="noStrike">
                  <a:solidFill>
                    <a:srgbClr val="000000"/>
                  </a:solidFill>
                  <a:latin typeface="Courier"/>
                  <a:ea typeface="Courier"/>
                  <a:cs typeface="Courier"/>
                  <a:sym typeface="Courier"/>
                </a:rPr>
                <a:t>cp</a:t>
              </a:r>
              <a:r>
                <a:rPr b="0" i="0" lang="en-US" sz="3800" u="none" cap="none" strike="noStrike">
                  <a:solidFill>
                    <a:srgbClr val="000000"/>
                  </a:solidFill>
                  <a:latin typeface="Calibri"/>
                  <a:ea typeface="Calibri"/>
                  <a:cs typeface="Calibri"/>
                  <a:sym typeface="Calibri"/>
                </a:rPr>
                <a:t> and </a:t>
              </a:r>
              <a:r>
                <a:rPr b="0" i="0" lang="en-US" sz="3800" u="none" cap="none" strike="noStrike">
                  <a:solidFill>
                    <a:srgbClr val="000000"/>
                  </a:solidFill>
                  <a:latin typeface="Courier"/>
                  <a:ea typeface="Courier"/>
                  <a:cs typeface="Courier"/>
                  <a:sym typeface="Courier"/>
                </a:rPr>
                <a:t>scp</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g2e611d4fa94_0_11"/>
          <p:cNvSpPr txBox="1"/>
          <p:nvPr>
            <p:ph type="title"/>
          </p:nvPr>
        </p:nvSpPr>
        <p:spPr>
          <a:xfrm>
            <a:off x="4305300" y="730251"/>
            <a:ext cx="15773400" cy="2651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US"/>
              <a:t>Other useful commands</a:t>
            </a:r>
            <a:endParaRPr/>
          </a:p>
        </p:txBody>
      </p:sp>
      <p:sp>
        <p:nvSpPr>
          <p:cNvPr id="655" name="Google Shape;655;g2e611d4fa94_0_11"/>
          <p:cNvSpPr txBox="1"/>
          <p:nvPr>
            <p:ph idx="1" type="body"/>
          </p:nvPr>
        </p:nvSpPr>
        <p:spPr>
          <a:xfrm>
            <a:off x="0" y="3730525"/>
            <a:ext cx="25449900" cy="8702700"/>
          </a:xfrm>
          <a:prstGeom prst="rect">
            <a:avLst/>
          </a:prstGeom>
        </p:spPr>
        <p:txBody>
          <a:bodyPr anchorCtr="0" anchor="t" bIns="91425" lIns="91425" spcFirstLastPara="1" rIns="91425" wrap="square" tIns="91425">
            <a:normAutofit/>
          </a:bodyPr>
          <a:lstStyle/>
          <a:p>
            <a:pPr indent="0" lvl="0" marL="0" rtl="0" algn="l">
              <a:spcBef>
                <a:spcPts val="2000"/>
              </a:spcBef>
              <a:spcAft>
                <a:spcPts val="0"/>
              </a:spcAft>
              <a:buNone/>
            </a:pPr>
            <a:r>
              <a:rPr b="1" lang="en-US"/>
              <a:t>gdown</a:t>
            </a:r>
            <a:r>
              <a:rPr lang="en-US"/>
              <a:t> - for downloading google drive files/folders</a:t>
            </a:r>
            <a:endParaRPr/>
          </a:p>
          <a:p>
            <a:pPr indent="0" lvl="0" marL="0" rtl="0" algn="l">
              <a:spcBef>
                <a:spcPts val="2000"/>
              </a:spcBef>
              <a:spcAft>
                <a:spcPts val="0"/>
              </a:spcAft>
              <a:buNone/>
            </a:pPr>
            <a:r>
              <a:rPr lang="en-US"/>
              <a:t>           </a:t>
            </a:r>
            <a:r>
              <a:rPr lang="en-US" u="sng">
                <a:solidFill>
                  <a:schemeClr val="hlink"/>
                </a:solidFill>
                <a:hlinkClick r:id="rId3"/>
              </a:rPr>
              <a:t>https://github.com/wkentaro/gdown</a:t>
            </a:r>
            <a:endParaRPr/>
          </a:p>
          <a:p>
            <a:pPr indent="0" lvl="0" marL="0" rtl="0" algn="l">
              <a:spcBef>
                <a:spcPts val="2000"/>
              </a:spcBef>
              <a:spcAft>
                <a:spcPts val="0"/>
              </a:spcAft>
              <a:buNone/>
            </a:pPr>
            <a:r>
              <a:t/>
            </a:r>
            <a:endParaRPr/>
          </a:p>
          <a:p>
            <a:pPr indent="0" lvl="0" marL="0" rtl="0" algn="l">
              <a:spcBef>
                <a:spcPts val="2000"/>
              </a:spcBef>
              <a:spcAft>
                <a:spcPts val="0"/>
              </a:spcAft>
              <a:buNone/>
            </a:pPr>
            <a:r>
              <a:rPr b="1" lang="en-US"/>
              <a:t>git clone</a:t>
            </a:r>
            <a:r>
              <a:rPr lang="en-US"/>
              <a:t>  - for downloading github repos</a:t>
            </a:r>
            <a:endParaRPr/>
          </a:p>
          <a:p>
            <a:pPr indent="0" lvl="0" marL="0" rtl="0" algn="l">
              <a:spcBef>
                <a:spcPts val="2000"/>
              </a:spcBef>
              <a:spcAft>
                <a:spcPts val="0"/>
              </a:spcAft>
              <a:buNone/>
            </a:pPr>
            <a:r>
              <a:t/>
            </a:r>
            <a:endParaRPr/>
          </a:p>
          <a:p>
            <a:pPr indent="0" lvl="0" marL="0" rtl="0" algn="l">
              <a:spcBef>
                <a:spcPts val="2000"/>
              </a:spcBef>
              <a:spcAft>
                <a:spcPts val="0"/>
              </a:spcAft>
              <a:buNone/>
            </a:pPr>
            <a:r>
              <a:rPr lang="en-US"/>
              <a:t>EX: </a:t>
            </a:r>
            <a:endParaRPr/>
          </a:p>
          <a:p>
            <a:pPr indent="0" lvl="0" marL="0" rtl="0" algn="l">
              <a:spcBef>
                <a:spcPts val="2000"/>
              </a:spcBef>
              <a:spcAft>
                <a:spcPts val="0"/>
              </a:spcAft>
              <a:buNone/>
            </a:pPr>
            <a:r>
              <a:rPr lang="en-US"/>
              <a:t>git clone https://github.com/CBG-Conservation-Genomics/BotanyWorkshop2024.git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4"/>
          <p:cNvSpPr/>
          <p:nvPr/>
        </p:nvSpPr>
        <p:spPr>
          <a:xfrm>
            <a:off x="7106919" y="5029200"/>
            <a:ext cx="6949441" cy="2491740"/>
          </a:xfrm>
          <a:prstGeom prst="rect">
            <a:avLst/>
          </a:prstGeom>
          <a:solidFill>
            <a:srgbClr val="000000"/>
          </a:solidFill>
          <a:ln cap="flat" cmpd="sng" w="50800">
            <a:solidFill>
              <a:srgbClr val="0000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5400"/>
              <a:buFont typeface="Calibri"/>
              <a:buNone/>
            </a:pPr>
            <a:r>
              <a:t/>
            </a:r>
            <a:endParaRPr b="0" i="0" sz="5400" u="none" cap="none" strike="noStrike">
              <a:solidFill>
                <a:srgbClr val="FFFFFF"/>
              </a:solidFill>
              <a:latin typeface="Calibri"/>
              <a:ea typeface="Calibri"/>
              <a:cs typeface="Calibri"/>
              <a:sym typeface="Calibri"/>
            </a:endParaRPr>
          </a:p>
        </p:txBody>
      </p:sp>
      <p:sp>
        <p:nvSpPr>
          <p:cNvPr id="661" name="Google Shape;661;p34"/>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5400"/>
              <a:buFont typeface="Calibri"/>
              <a:buNone/>
            </a:pPr>
            <a:r>
              <a:rPr lang="en-US" sz="5400"/>
              <a:t>Useful commands in the server</a:t>
            </a:r>
            <a:endParaRPr/>
          </a:p>
        </p:txBody>
      </p:sp>
      <p:grpSp>
        <p:nvGrpSpPr>
          <p:cNvPr id="662" name="Google Shape;662;p34"/>
          <p:cNvGrpSpPr/>
          <p:nvPr/>
        </p:nvGrpSpPr>
        <p:grpSpPr>
          <a:xfrm>
            <a:off x="7084060" y="6400801"/>
            <a:ext cx="11407140" cy="2246716"/>
            <a:chOff x="0" y="0"/>
            <a:chExt cx="11407138" cy="2246714"/>
          </a:xfrm>
        </p:grpSpPr>
        <p:sp>
          <p:nvSpPr>
            <p:cNvPr id="663" name="Google Shape;663;p34"/>
            <p:cNvSpPr txBox="1"/>
            <p:nvPr/>
          </p:nvSpPr>
          <p:spPr>
            <a:xfrm>
              <a:off x="160019" y="62228"/>
              <a:ext cx="1201592" cy="8356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600"/>
                <a:buFont typeface="Courier"/>
                <a:buNone/>
              </a:pPr>
              <a:r>
                <a:rPr b="0" i="0" lang="en-US" sz="4600" u="none" cap="none" strike="noStrike">
                  <a:solidFill>
                    <a:srgbClr val="FFFFFF"/>
                  </a:solidFill>
                  <a:latin typeface="Courier"/>
                  <a:ea typeface="Courier"/>
                  <a:cs typeface="Courier"/>
                  <a:sym typeface="Courier"/>
                </a:rPr>
                <a:t>top</a:t>
              </a:r>
              <a:endParaRPr/>
            </a:p>
          </p:txBody>
        </p:sp>
        <p:sp>
          <p:nvSpPr>
            <p:cNvPr id="664" name="Google Shape;664;p34"/>
            <p:cNvSpPr/>
            <p:nvPr/>
          </p:nvSpPr>
          <p:spPr>
            <a:xfrm>
              <a:off x="114299" y="0"/>
              <a:ext cx="1485901" cy="960123"/>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cxnSp>
          <p:nvCxnSpPr>
            <p:cNvPr id="665" name="Google Shape;665;p34"/>
            <p:cNvCxnSpPr/>
            <p:nvPr/>
          </p:nvCxnSpPr>
          <p:spPr>
            <a:xfrm flipH="1" rot="10800000">
              <a:off x="558566" y="949750"/>
              <a:ext cx="305" cy="735061"/>
            </a:xfrm>
            <a:prstGeom prst="straightConnector1">
              <a:avLst/>
            </a:prstGeom>
            <a:noFill/>
            <a:ln cap="flat" cmpd="sng" w="50800">
              <a:solidFill>
                <a:srgbClr val="FF3F00"/>
              </a:solidFill>
              <a:prstDash val="solid"/>
              <a:miter lim="400000"/>
              <a:headEnd len="sm" w="sm" type="none"/>
              <a:tailEnd len="sm" w="sm" type="none"/>
            </a:ln>
          </p:spPr>
        </p:cxnSp>
        <p:sp>
          <p:nvSpPr>
            <p:cNvPr id="666" name="Google Shape;666;p34"/>
            <p:cNvSpPr/>
            <p:nvPr/>
          </p:nvSpPr>
          <p:spPr>
            <a:xfrm>
              <a:off x="0" y="1593764"/>
              <a:ext cx="11407138"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display and update sorted information about processes</a:t>
              </a:r>
              <a:endParaRPr/>
            </a:p>
          </p:txBody>
        </p:sp>
      </p:grpSp>
      <p:grpSp>
        <p:nvGrpSpPr>
          <p:cNvPr id="667" name="Google Shape;667;p34"/>
          <p:cNvGrpSpPr/>
          <p:nvPr/>
        </p:nvGrpSpPr>
        <p:grpSpPr>
          <a:xfrm>
            <a:off x="7198358" y="5189218"/>
            <a:ext cx="9464042" cy="960128"/>
            <a:chOff x="-1" y="0"/>
            <a:chExt cx="9464041" cy="960126"/>
          </a:xfrm>
        </p:grpSpPr>
        <p:sp>
          <p:nvSpPr>
            <p:cNvPr id="668" name="Google Shape;668;p34"/>
            <p:cNvSpPr txBox="1"/>
            <p:nvPr/>
          </p:nvSpPr>
          <p:spPr>
            <a:xfrm>
              <a:off x="45719" y="62230"/>
              <a:ext cx="1902747" cy="835661"/>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FFFFFF"/>
                </a:buClr>
                <a:buSzPts val="4600"/>
                <a:buFont typeface="Courier"/>
                <a:buNone/>
              </a:pPr>
              <a:r>
                <a:rPr b="0" i="0" lang="en-US" sz="4600" u="none" cap="none" strike="noStrike">
                  <a:solidFill>
                    <a:srgbClr val="FFFFFF"/>
                  </a:solidFill>
                  <a:latin typeface="Courier"/>
                  <a:ea typeface="Courier"/>
                  <a:cs typeface="Courier"/>
                  <a:sym typeface="Courier"/>
                </a:rPr>
                <a:t>df -h</a:t>
              </a:r>
              <a:endParaRPr/>
            </a:p>
          </p:txBody>
        </p:sp>
        <p:sp>
          <p:nvSpPr>
            <p:cNvPr id="669" name="Google Shape;669;p34"/>
            <p:cNvSpPr/>
            <p:nvPr/>
          </p:nvSpPr>
          <p:spPr>
            <a:xfrm>
              <a:off x="-1" y="0"/>
              <a:ext cx="2194561" cy="960126"/>
            </a:xfrm>
            <a:prstGeom prst="roundRect">
              <a:avLst>
                <a:gd fmla="val 35714" name="adj"/>
              </a:avLst>
            </a:prstGeom>
            <a:noFill/>
            <a:ln cap="flat" cmpd="sng" w="50800">
              <a:solidFill>
                <a:srgbClr val="FF3F00"/>
              </a:solidFill>
              <a:prstDash val="solid"/>
              <a:miter lim="400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D0D0D"/>
                </a:buClr>
                <a:buSzPts val="5400"/>
                <a:buFont typeface="Calibri"/>
                <a:buNone/>
              </a:pPr>
              <a:r>
                <a:t/>
              </a:r>
              <a:endParaRPr b="0" i="0" sz="5400" u="none" cap="none" strike="noStrike">
                <a:solidFill>
                  <a:srgbClr val="0D0D0D"/>
                </a:solidFill>
                <a:latin typeface="Calibri"/>
                <a:ea typeface="Calibri"/>
                <a:cs typeface="Calibri"/>
                <a:sym typeface="Calibri"/>
              </a:endParaRPr>
            </a:p>
          </p:txBody>
        </p:sp>
        <p:cxnSp>
          <p:nvCxnSpPr>
            <p:cNvPr id="670" name="Google Shape;670;p34"/>
            <p:cNvCxnSpPr/>
            <p:nvPr/>
          </p:nvCxnSpPr>
          <p:spPr>
            <a:xfrm flipH="1" rot="10800000">
              <a:off x="2212153" y="537227"/>
              <a:ext cx="1049995" cy="4665"/>
            </a:xfrm>
            <a:prstGeom prst="straightConnector1">
              <a:avLst/>
            </a:prstGeom>
            <a:noFill/>
            <a:ln cap="flat" cmpd="sng" w="50800">
              <a:solidFill>
                <a:srgbClr val="FF3F00"/>
              </a:solidFill>
              <a:prstDash val="solid"/>
              <a:miter lim="400000"/>
              <a:headEnd len="sm" w="sm" type="none"/>
              <a:tailEnd len="sm" w="sm" type="none"/>
            </a:ln>
          </p:spPr>
        </p:cxnSp>
        <p:sp>
          <p:nvSpPr>
            <p:cNvPr id="671" name="Google Shape;671;p34"/>
            <p:cNvSpPr/>
            <p:nvPr/>
          </p:nvSpPr>
          <p:spPr>
            <a:xfrm>
              <a:off x="3246119" y="130726"/>
              <a:ext cx="6217921" cy="652950"/>
            </a:xfrm>
            <a:prstGeom prst="rect">
              <a:avLst/>
            </a:prstGeom>
            <a:solidFill>
              <a:srgbClr val="EFEFEF"/>
            </a:solid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3800"/>
                <a:buFont typeface="Calibri"/>
                <a:buNone/>
              </a:pPr>
              <a:r>
                <a:rPr b="0" i="0" lang="en-US" sz="3800" u="none" cap="none" strike="noStrike">
                  <a:solidFill>
                    <a:srgbClr val="0D0D0D"/>
                  </a:solidFill>
                  <a:latin typeface="Calibri"/>
                  <a:ea typeface="Calibri"/>
                  <a:cs typeface="Calibri"/>
                  <a:sym typeface="Calibri"/>
                </a:rPr>
                <a:t>shows disk space information</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5"/>
          <p:cNvSpPr txBox="1"/>
          <p:nvPr/>
        </p:nvSpPr>
        <p:spPr>
          <a:xfrm>
            <a:off x="6746240" y="619633"/>
            <a:ext cx="10810200" cy="1477500"/>
          </a:xfrm>
          <a:prstGeom prst="rect">
            <a:avLst/>
          </a:prstGeom>
          <a:solidFill>
            <a:srgbClr val="DEEBF7"/>
          </a:solidFill>
          <a:ln cap="flat" cmpd="sng" w="152400">
            <a:solidFill>
              <a:srgbClr val="FF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Calibri"/>
              <a:buNone/>
            </a:pPr>
            <a:r>
              <a:rPr b="1" i="0" lang="en-US" sz="4200" u="none" cap="none" strike="noStrike">
                <a:solidFill>
                  <a:srgbClr val="000000"/>
                </a:solidFill>
                <a:latin typeface="Calibri"/>
                <a:ea typeface="Calibri"/>
                <a:cs typeface="Calibri"/>
                <a:sym typeface="Calibri"/>
              </a:rPr>
              <a:t>Exercise:</a:t>
            </a:r>
            <a:endParaRPr/>
          </a:p>
          <a:p>
            <a:pPr indent="0" lvl="0" marL="0" marR="0" rtl="0" algn="l">
              <a:lnSpc>
                <a:spcPct val="100000"/>
              </a:lnSpc>
              <a:spcBef>
                <a:spcPts val="0"/>
              </a:spcBef>
              <a:spcAft>
                <a:spcPts val="0"/>
              </a:spcAft>
              <a:buClr>
                <a:srgbClr val="000000"/>
              </a:buClr>
              <a:buSzPts val="4200"/>
              <a:buFont typeface="Calibri"/>
              <a:buNone/>
            </a:pPr>
            <a:r>
              <a:rPr b="0" i="0" lang="en-US" sz="4200" u="none" cap="none" strike="noStrike">
                <a:solidFill>
                  <a:srgbClr val="000000"/>
                </a:solidFill>
                <a:latin typeface="Calibri"/>
                <a:ea typeface="Calibri"/>
                <a:cs typeface="Calibri"/>
                <a:sym typeface="Calibri"/>
              </a:rPr>
              <a:t>Download </a:t>
            </a:r>
            <a:r>
              <a:rPr lang="en-US" sz="4200">
                <a:latin typeface="Calibri"/>
                <a:ea typeface="Calibri"/>
                <a:cs typeface="Calibri"/>
                <a:sym typeface="Calibri"/>
              </a:rPr>
              <a:t>the seqids file to your VM</a:t>
            </a:r>
            <a:endParaRPr/>
          </a:p>
        </p:txBody>
      </p:sp>
      <p:sp>
        <p:nvSpPr>
          <p:cNvPr id="677" name="Google Shape;677;p35"/>
          <p:cNvSpPr txBox="1"/>
          <p:nvPr/>
        </p:nvSpPr>
        <p:spPr>
          <a:xfrm>
            <a:off x="0" y="3662875"/>
            <a:ext cx="24384000" cy="9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200">
                <a:latin typeface="Helvetica Neue"/>
                <a:ea typeface="Helvetica Neue"/>
                <a:cs typeface="Helvetica Neue"/>
                <a:sym typeface="Helvetica Neue"/>
              </a:rPr>
              <a:t>pip install gdown</a:t>
            </a:r>
            <a:endParaRPr sz="5200">
              <a:latin typeface="Helvetica Neue"/>
              <a:ea typeface="Helvetica Neue"/>
              <a:cs typeface="Helvetica Neue"/>
              <a:sym typeface="Helvetica Neue"/>
            </a:endParaRPr>
          </a:p>
          <a:p>
            <a:pPr indent="0" lvl="0" marL="0" rtl="0" algn="l">
              <a:spcBef>
                <a:spcPts val="0"/>
              </a:spcBef>
              <a:spcAft>
                <a:spcPts val="0"/>
              </a:spcAft>
              <a:buNone/>
            </a:pPr>
            <a:r>
              <a:t/>
            </a:r>
            <a:endParaRPr sz="5200">
              <a:latin typeface="Helvetica Neue"/>
              <a:ea typeface="Helvetica Neue"/>
              <a:cs typeface="Helvetica Neue"/>
              <a:sym typeface="Helvetica Neue"/>
            </a:endParaRPr>
          </a:p>
          <a:p>
            <a:pPr indent="0" lvl="0" marL="0" rtl="0" algn="l">
              <a:spcBef>
                <a:spcPts val="0"/>
              </a:spcBef>
              <a:spcAft>
                <a:spcPts val="0"/>
              </a:spcAft>
              <a:buNone/>
            </a:pPr>
            <a:r>
              <a:rPr lang="en-US" sz="5200">
                <a:latin typeface="Helvetica Neue"/>
                <a:ea typeface="Helvetica Neue"/>
                <a:cs typeface="Helvetica Neue"/>
                <a:sym typeface="Helvetica Neue"/>
              </a:rPr>
              <a:t>emacs ~/.bashrc</a:t>
            </a:r>
            <a:endParaRPr sz="5200">
              <a:latin typeface="Helvetica Neue"/>
              <a:ea typeface="Helvetica Neue"/>
              <a:cs typeface="Helvetica Neue"/>
              <a:sym typeface="Helvetica Neue"/>
            </a:endParaRPr>
          </a:p>
          <a:p>
            <a:pPr indent="0" lvl="0" marL="0" rtl="0" algn="l">
              <a:spcBef>
                <a:spcPts val="0"/>
              </a:spcBef>
              <a:spcAft>
                <a:spcPts val="0"/>
              </a:spcAft>
              <a:buNone/>
            </a:pPr>
            <a:r>
              <a:rPr lang="en-US" sz="5200">
                <a:latin typeface="Helvetica Neue"/>
                <a:ea typeface="Helvetica Neue"/>
                <a:cs typeface="Helvetica Neue"/>
                <a:sym typeface="Helvetica Neue"/>
              </a:rPr>
              <a:t>   *add export PATH="/home/sstrickler1/.local/bin:$PATH"</a:t>
            </a:r>
            <a:endParaRPr sz="5200">
              <a:latin typeface="Helvetica Neue"/>
              <a:ea typeface="Helvetica Neue"/>
              <a:cs typeface="Helvetica Neue"/>
              <a:sym typeface="Helvetica Neue"/>
            </a:endParaRPr>
          </a:p>
          <a:p>
            <a:pPr indent="0" lvl="0" marL="0" rtl="0" algn="l">
              <a:spcBef>
                <a:spcPts val="0"/>
              </a:spcBef>
              <a:spcAft>
                <a:spcPts val="0"/>
              </a:spcAft>
              <a:buNone/>
            </a:pPr>
            <a:r>
              <a:t/>
            </a:r>
            <a:endParaRPr sz="5200">
              <a:latin typeface="Helvetica Neue"/>
              <a:ea typeface="Helvetica Neue"/>
              <a:cs typeface="Helvetica Neue"/>
              <a:sym typeface="Helvetica Neue"/>
            </a:endParaRPr>
          </a:p>
          <a:p>
            <a:pPr indent="0" lvl="0" marL="0" rtl="0" algn="l">
              <a:spcBef>
                <a:spcPts val="0"/>
              </a:spcBef>
              <a:spcAft>
                <a:spcPts val="0"/>
              </a:spcAft>
              <a:buNone/>
            </a:pPr>
            <a:r>
              <a:rPr lang="en-US" sz="5200">
                <a:latin typeface="Helvetica Neue"/>
                <a:ea typeface="Helvetica Neue"/>
                <a:cs typeface="Helvetica Neue"/>
                <a:sym typeface="Helvetica Neue"/>
              </a:rPr>
              <a:t>source ~/.bashrc</a:t>
            </a:r>
            <a:endParaRPr sz="5200">
              <a:latin typeface="Helvetica Neue"/>
              <a:ea typeface="Helvetica Neue"/>
              <a:cs typeface="Helvetica Neue"/>
              <a:sym typeface="Helvetica Neue"/>
            </a:endParaRPr>
          </a:p>
          <a:p>
            <a:pPr indent="0" lvl="0" marL="0" rtl="0" algn="l">
              <a:spcBef>
                <a:spcPts val="0"/>
              </a:spcBef>
              <a:spcAft>
                <a:spcPts val="0"/>
              </a:spcAft>
              <a:buNone/>
            </a:pPr>
            <a:r>
              <a:t/>
            </a:r>
            <a:endParaRPr sz="5200">
              <a:latin typeface="Helvetica Neue"/>
              <a:ea typeface="Helvetica Neue"/>
              <a:cs typeface="Helvetica Neue"/>
              <a:sym typeface="Helvetica Neue"/>
            </a:endParaRPr>
          </a:p>
          <a:p>
            <a:pPr indent="0" lvl="0" marL="0" rtl="0" algn="l">
              <a:spcBef>
                <a:spcPts val="0"/>
              </a:spcBef>
              <a:spcAft>
                <a:spcPts val="0"/>
              </a:spcAft>
              <a:buNone/>
            </a:pPr>
            <a:r>
              <a:rPr lang="en-US" sz="5200">
                <a:latin typeface="Helvetica Neue"/>
                <a:ea typeface="Helvetica Neue"/>
                <a:cs typeface="Helvetica Neue"/>
                <a:sym typeface="Helvetica Neue"/>
              </a:rPr>
              <a:t>gdown –fuzzy https://drive.google.com/file/d/1Qdkb-YxWjS0uhIW78TyKrT-vuEwRyoya/view?usp=drive_link</a:t>
            </a:r>
            <a:endParaRPr sz="5200">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36"/>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8800"/>
              <a:buFont typeface="Calibri"/>
              <a:buNone/>
            </a:pPr>
            <a:r>
              <a:rPr lang="en-US" sz="8800">
                <a:latin typeface="Calibri"/>
                <a:ea typeface="Calibri"/>
                <a:cs typeface="Calibri"/>
                <a:sym typeface="Calibri"/>
              </a:rPr>
              <a:t>“Man” pages</a:t>
            </a:r>
            <a:endParaRPr/>
          </a:p>
        </p:txBody>
      </p:sp>
      <p:sp>
        <p:nvSpPr>
          <p:cNvPr id="683" name="Google Shape;683;p36"/>
          <p:cNvSpPr txBox="1"/>
          <p:nvPr>
            <p:ph idx="1" type="body"/>
          </p:nvPr>
        </p:nvSpPr>
        <p:spPr>
          <a:xfrm>
            <a:off x="4305300" y="3651250"/>
            <a:ext cx="15773400" cy="8702676"/>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000000"/>
              </a:buClr>
              <a:buSzPts val="5600"/>
              <a:buNone/>
            </a:pPr>
            <a:r>
              <a:rPr b="1" lang="en-US"/>
              <a:t>Man pages are the documentation for UNIX commands</a:t>
            </a:r>
            <a:endParaRPr/>
          </a:p>
          <a:p>
            <a:pPr indent="-457200" lvl="0" marL="628650" rtl="0" algn="l">
              <a:lnSpc>
                <a:spcPct val="90000"/>
              </a:lnSpc>
              <a:spcBef>
                <a:spcPts val="2000"/>
              </a:spcBef>
              <a:spcAft>
                <a:spcPts val="0"/>
              </a:spcAft>
              <a:buClr>
                <a:srgbClr val="000000"/>
              </a:buClr>
              <a:buSzPts val="2240"/>
              <a:buChar char="•"/>
            </a:pPr>
            <a:r>
              <a:rPr lang="en-US">
                <a:latin typeface="Courier New"/>
                <a:ea typeface="Courier New"/>
                <a:cs typeface="Courier New"/>
                <a:sym typeface="Courier New"/>
              </a:rPr>
              <a:t>$ man &lt;command&gt;</a:t>
            </a:r>
            <a:endParaRPr/>
          </a:p>
          <a:p>
            <a:pPr indent="-457200" lvl="0" marL="628650" rtl="0" algn="l">
              <a:lnSpc>
                <a:spcPct val="90000"/>
              </a:lnSpc>
              <a:spcBef>
                <a:spcPts val="2000"/>
              </a:spcBef>
              <a:spcAft>
                <a:spcPts val="0"/>
              </a:spcAft>
              <a:buClr>
                <a:srgbClr val="000000"/>
              </a:buClr>
              <a:buSzPts val="2240"/>
              <a:buChar char="•"/>
            </a:pPr>
            <a:r>
              <a:rPr lang="en-US">
                <a:latin typeface="Courier New"/>
                <a:ea typeface="Courier New"/>
                <a:cs typeface="Courier New"/>
                <a:sym typeface="Courier New"/>
              </a:rPr>
              <a:t>$ man ls</a:t>
            </a:r>
            <a:endParaRPr/>
          </a:p>
          <a:p>
            <a:pPr indent="0" lvl="0" marL="0" rtl="0" algn="l">
              <a:lnSpc>
                <a:spcPct val="90000"/>
              </a:lnSpc>
              <a:spcBef>
                <a:spcPts val="2000"/>
              </a:spcBef>
              <a:spcAft>
                <a:spcPts val="0"/>
              </a:spcAft>
              <a:buClr>
                <a:srgbClr val="000000"/>
              </a:buClr>
              <a:buSzPts val="5600"/>
              <a:buNone/>
            </a:pPr>
            <a:r>
              <a:t/>
            </a:r>
            <a:endParaRPr>
              <a:latin typeface="Courier New"/>
              <a:ea typeface="Courier New"/>
              <a:cs typeface="Courier New"/>
              <a:sym typeface="Courier New"/>
            </a:endParaRPr>
          </a:p>
          <a:p>
            <a:pPr indent="0" lvl="0" marL="0" rtl="0" algn="l">
              <a:lnSpc>
                <a:spcPct val="90000"/>
              </a:lnSpc>
              <a:spcBef>
                <a:spcPts val="2000"/>
              </a:spcBef>
              <a:spcAft>
                <a:spcPts val="0"/>
              </a:spcAft>
              <a:buClr>
                <a:srgbClr val="000000"/>
              </a:buClr>
              <a:buSzPts val="5600"/>
              <a:buNone/>
            </a:pPr>
            <a:r>
              <a:rPr b="1" lang="en-US"/>
              <a:t>Searching man pages</a:t>
            </a:r>
            <a:endParaRPr/>
          </a:p>
          <a:p>
            <a:pPr indent="-457200" lvl="0" marL="628650" rtl="0" algn="l">
              <a:lnSpc>
                <a:spcPct val="90000"/>
              </a:lnSpc>
              <a:spcBef>
                <a:spcPts val="2000"/>
              </a:spcBef>
              <a:spcAft>
                <a:spcPts val="0"/>
              </a:spcAft>
              <a:buClr>
                <a:srgbClr val="000000"/>
              </a:buClr>
              <a:buSzPts val="2240"/>
              <a:buChar char="•"/>
            </a:pPr>
            <a:r>
              <a:rPr lang="en-US" sz="5600">
                <a:latin typeface="Calibri"/>
                <a:ea typeface="Calibri"/>
                <a:cs typeface="Calibri"/>
                <a:sym typeface="Calibri"/>
              </a:rPr>
              <a:t>Use the </a:t>
            </a:r>
            <a:r>
              <a:rPr lang="en-US">
                <a:latin typeface="Courier New"/>
                <a:ea typeface="Courier New"/>
                <a:cs typeface="Courier New"/>
                <a:sym typeface="Courier New"/>
              </a:rPr>
              <a:t>apropos</a:t>
            </a:r>
            <a:r>
              <a:rPr lang="en-US" sz="5600">
                <a:latin typeface="Calibri"/>
                <a:ea typeface="Calibri"/>
                <a:cs typeface="Calibri"/>
                <a:sym typeface="Calibri"/>
              </a:rPr>
              <a:t>  command</a:t>
            </a:r>
            <a:endParaRPr/>
          </a:p>
          <a:p>
            <a:pPr indent="-457200" lvl="0" marL="628650" rtl="0" algn="l">
              <a:lnSpc>
                <a:spcPct val="90000"/>
              </a:lnSpc>
              <a:spcBef>
                <a:spcPts val="2000"/>
              </a:spcBef>
              <a:spcAft>
                <a:spcPts val="0"/>
              </a:spcAft>
              <a:buClr>
                <a:srgbClr val="000000"/>
              </a:buClr>
              <a:buSzPts val="2240"/>
              <a:buChar char="•"/>
            </a:pPr>
            <a:r>
              <a:rPr lang="en-US">
                <a:latin typeface="Courier New"/>
                <a:ea typeface="Courier New"/>
                <a:cs typeface="Courier New"/>
                <a:sym typeface="Courier New"/>
              </a:rPr>
              <a:t>$ apropos “text editor”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37"/>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8800"/>
              <a:buFont typeface="Calibri"/>
              <a:buNone/>
            </a:pPr>
            <a:r>
              <a:rPr lang="en-US" sz="8800">
                <a:latin typeface="Calibri"/>
                <a:ea typeface="Calibri"/>
                <a:cs typeface="Calibri"/>
                <a:sym typeface="Calibri"/>
              </a:rPr>
              <a:t>Processes</a:t>
            </a:r>
            <a:endParaRPr/>
          </a:p>
        </p:txBody>
      </p:sp>
      <p:sp>
        <p:nvSpPr>
          <p:cNvPr id="689" name="Google Shape;689;p37"/>
          <p:cNvSpPr txBox="1"/>
          <p:nvPr>
            <p:ph idx="1" type="body"/>
          </p:nvPr>
        </p:nvSpPr>
        <p:spPr>
          <a:xfrm>
            <a:off x="4305300" y="3651250"/>
            <a:ext cx="15773400" cy="8702676"/>
          </a:xfrm>
          <a:prstGeom prst="rect">
            <a:avLst/>
          </a:prstGeom>
          <a:noFill/>
          <a:ln>
            <a:noFill/>
          </a:ln>
        </p:spPr>
        <p:txBody>
          <a:bodyPr anchorCtr="0" anchor="t" bIns="91425" lIns="91425" spcFirstLastPara="1" rIns="91425" wrap="square" tIns="91425">
            <a:normAutofit/>
          </a:bodyPr>
          <a:lstStyle/>
          <a:p>
            <a:pPr indent="-457200" lvl="0" marL="457200" rtl="0" algn="l">
              <a:lnSpc>
                <a:spcPct val="90000"/>
              </a:lnSpc>
              <a:spcBef>
                <a:spcPts val="0"/>
              </a:spcBef>
              <a:spcAft>
                <a:spcPts val="0"/>
              </a:spcAft>
              <a:buClr>
                <a:srgbClr val="000000"/>
              </a:buClr>
              <a:buSzPts val="7000"/>
              <a:buChar char="•"/>
            </a:pPr>
            <a:r>
              <a:rPr lang="en-US" sz="5600">
                <a:latin typeface="Calibri"/>
                <a:ea typeface="Calibri"/>
                <a:cs typeface="Calibri"/>
                <a:sym typeface="Calibri"/>
              </a:rPr>
              <a:t>Every running program is treated as a process</a:t>
            </a:r>
            <a:endParaRPr/>
          </a:p>
          <a:p>
            <a:pPr indent="-457200" lvl="0" marL="457200" rtl="0" algn="l">
              <a:lnSpc>
                <a:spcPct val="90000"/>
              </a:lnSpc>
              <a:spcBef>
                <a:spcPts val="2000"/>
              </a:spcBef>
              <a:spcAft>
                <a:spcPts val="0"/>
              </a:spcAft>
              <a:buClr>
                <a:srgbClr val="000000"/>
              </a:buClr>
              <a:buSzPts val="7000"/>
              <a:buChar char="•"/>
            </a:pPr>
            <a:r>
              <a:rPr lang="en-US" sz="5600">
                <a:latin typeface="Calibri"/>
                <a:ea typeface="Calibri"/>
                <a:cs typeface="Calibri"/>
                <a:sym typeface="Calibri"/>
              </a:rPr>
              <a:t>Every process has a process ID and an “environment”</a:t>
            </a:r>
            <a:endParaRPr/>
          </a:p>
          <a:p>
            <a:pPr indent="-457200" lvl="0" marL="457200" rtl="0" algn="l">
              <a:lnSpc>
                <a:spcPct val="90000"/>
              </a:lnSpc>
              <a:spcBef>
                <a:spcPts val="2000"/>
              </a:spcBef>
              <a:spcAft>
                <a:spcPts val="0"/>
              </a:spcAft>
              <a:buClr>
                <a:srgbClr val="000000"/>
              </a:buClr>
              <a:buSzPts val="7000"/>
              <a:buChar char="•"/>
            </a:pPr>
            <a:r>
              <a:rPr lang="en-US" sz="5600">
                <a:latin typeface="Calibri"/>
                <a:ea typeface="Calibri"/>
                <a:cs typeface="Calibri"/>
                <a:sym typeface="Calibri"/>
              </a:rPr>
              <a:t>Processes are created only from other processes through a </a:t>
            </a:r>
            <a:r>
              <a:rPr i="1" lang="en-US"/>
              <a:t>fork</a:t>
            </a:r>
            <a:r>
              <a:rPr lang="en-US" sz="5600">
                <a:latin typeface="Calibri"/>
                <a:ea typeface="Calibri"/>
                <a:cs typeface="Calibri"/>
                <a:sym typeface="Calibri"/>
              </a:rPr>
              <a:t> (parent ID)</a:t>
            </a:r>
            <a:endParaRPr/>
          </a:p>
          <a:p>
            <a:pPr indent="-457200" lvl="0" marL="457200" rtl="0" algn="l">
              <a:lnSpc>
                <a:spcPct val="90000"/>
              </a:lnSpc>
              <a:spcBef>
                <a:spcPts val="2000"/>
              </a:spcBef>
              <a:spcAft>
                <a:spcPts val="0"/>
              </a:spcAft>
              <a:buClr>
                <a:srgbClr val="000000"/>
              </a:buClr>
              <a:buSzPts val="7000"/>
              <a:buChar char="•"/>
            </a:pPr>
            <a:r>
              <a:rPr lang="en-US" sz="5600">
                <a:latin typeface="Calibri"/>
                <a:ea typeface="Calibri"/>
                <a:cs typeface="Calibri"/>
                <a:sym typeface="Calibri"/>
              </a:rPr>
              <a:t>First process is init, with process ID 1 </a:t>
            </a:r>
            <a:endParaRPr/>
          </a:p>
          <a:p>
            <a:pPr indent="-457200" lvl="0" marL="457200" rtl="0" algn="l">
              <a:lnSpc>
                <a:spcPct val="90000"/>
              </a:lnSpc>
              <a:spcBef>
                <a:spcPts val="2000"/>
              </a:spcBef>
              <a:spcAft>
                <a:spcPts val="0"/>
              </a:spcAft>
              <a:buClr>
                <a:srgbClr val="000000"/>
              </a:buClr>
              <a:buSzPts val="7000"/>
              <a:buChar char="•"/>
            </a:pPr>
            <a:r>
              <a:rPr lang="en-US" sz="5600">
                <a:latin typeface="Calibri"/>
                <a:ea typeface="Calibri"/>
                <a:cs typeface="Calibri"/>
                <a:sym typeface="Calibri"/>
              </a:rPr>
              <a:t>Viewing processes: ps , jobs , top, pstree</a:t>
            </a:r>
            <a:endParaRPr/>
          </a:p>
          <a:p>
            <a:pPr indent="-457200" lvl="0" marL="457200" rtl="0" algn="l">
              <a:lnSpc>
                <a:spcPct val="90000"/>
              </a:lnSpc>
              <a:spcBef>
                <a:spcPts val="2000"/>
              </a:spcBef>
              <a:spcAft>
                <a:spcPts val="0"/>
              </a:spcAft>
              <a:buClr>
                <a:srgbClr val="000000"/>
              </a:buClr>
              <a:buSzPts val="7000"/>
              <a:buChar char="•"/>
            </a:pPr>
            <a:r>
              <a:rPr lang="en-US" sz="5600">
                <a:latin typeface="Calibri"/>
                <a:ea typeface="Calibri"/>
                <a:cs typeface="Calibri"/>
                <a:sym typeface="Calibri"/>
              </a:rPr>
              <a:t>Terminating processes: kill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38"/>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10200"/>
              <a:buFont typeface="Calibri"/>
              <a:buNone/>
            </a:pPr>
            <a:r>
              <a:rPr lang="en-US" sz="10200"/>
              <a:t>Controlling processes</a:t>
            </a:r>
            <a:endParaRPr/>
          </a:p>
        </p:txBody>
      </p:sp>
      <p:sp>
        <p:nvSpPr>
          <p:cNvPr id="695" name="Google Shape;695;p38"/>
          <p:cNvSpPr txBox="1"/>
          <p:nvPr>
            <p:ph idx="1" type="body"/>
          </p:nvPr>
        </p:nvSpPr>
        <p:spPr>
          <a:xfrm>
            <a:off x="4305300" y="3651250"/>
            <a:ext cx="15773400" cy="8702676"/>
          </a:xfrm>
          <a:prstGeom prst="rect">
            <a:avLst/>
          </a:prstGeom>
          <a:noFill/>
          <a:ln>
            <a:noFill/>
          </a:ln>
        </p:spPr>
        <p:txBody>
          <a:bodyPr anchorCtr="0" anchor="t" bIns="91425" lIns="91425" spcFirstLastPara="1" rIns="91425" wrap="square" tIns="91425">
            <a:normAutofit/>
          </a:bodyPr>
          <a:lstStyle/>
          <a:p>
            <a:pPr indent="-457200" lvl="0" marL="457200" rtl="0" algn="l">
              <a:lnSpc>
                <a:spcPct val="90000"/>
              </a:lnSpc>
              <a:spcBef>
                <a:spcPts val="0"/>
              </a:spcBef>
              <a:spcAft>
                <a:spcPts val="0"/>
              </a:spcAft>
              <a:buClr>
                <a:srgbClr val="000000"/>
              </a:buClr>
              <a:buSzPts val="2240"/>
              <a:buChar char="•"/>
            </a:pPr>
            <a:r>
              <a:rPr lang="en-US" sz="5600">
                <a:latin typeface="Calibri"/>
                <a:ea typeface="Calibri"/>
                <a:cs typeface="Calibri"/>
                <a:sym typeface="Calibri"/>
              </a:rPr>
              <a:t>Interrupting, terminating execution </a:t>
            </a:r>
            <a:endParaRPr/>
          </a:p>
          <a:p>
            <a:pPr indent="-457200" lvl="0" marL="457200" rtl="0" algn="l">
              <a:lnSpc>
                <a:spcPct val="90000"/>
              </a:lnSpc>
              <a:spcBef>
                <a:spcPts val="2000"/>
              </a:spcBef>
              <a:spcAft>
                <a:spcPts val="0"/>
              </a:spcAft>
              <a:buClr>
                <a:srgbClr val="000000"/>
              </a:buClr>
              <a:buSzPts val="2240"/>
              <a:buChar char="•"/>
            </a:pPr>
            <a:r>
              <a:rPr lang="en-US" sz="5600">
                <a:latin typeface="Calibri"/>
                <a:ea typeface="Calibri"/>
                <a:cs typeface="Calibri"/>
                <a:sym typeface="Calibri"/>
              </a:rPr>
              <a:t>control-Z , control-C		</a:t>
            </a:r>
            <a:endParaRPr/>
          </a:p>
          <a:p>
            <a:pPr indent="-457200" lvl="0" marL="457200" rtl="0" algn="l">
              <a:lnSpc>
                <a:spcPct val="90000"/>
              </a:lnSpc>
              <a:spcBef>
                <a:spcPts val="2000"/>
              </a:spcBef>
              <a:spcAft>
                <a:spcPts val="0"/>
              </a:spcAft>
              <a:buClr>
                <a:srgbClr val="000000"/>
              </a:buClr>
              <a:buSzPts val="2240"/>
              <a:buChar char="•"/>
            </a:pPr>
            <a:r>
              <a:rPr lang="en-US" sz="5600">
                <a:latin typeface="Calibri"/>
                <a:ea typeface="Calibri"/>
                <a:cs typeface="Calibri"/>
                <a:sym typeface="Calibri"/>
              </a:rPr>
              <a:t>Viewing running jobs (jobs )</a:t>
            </a:r>
            <a:endParaRPr/>
          </a:p>
          <a:p>
            <a:pPr indent="-457200" lvl="0" marL="457200" rtl="0" algn="l">
              <a:lnSpc>
                <a:spcPct val="90000"/>
              </a:lnSpc>
              <a:spcBef>
                <a:spcPts val="2000"/>
              </a:spcBef>
              <a:spcAft>
                <a:spcPts val="0"/>
              </a:spcAft>
              <a:buClr>
                <a:srgbClr val="000000"/>
              </a:buClr>
              <a:buSzPts val="2240"/>
              <a:buChar char="•"/>
            </a:pPr>
            <a:r>
              <a:rPr lang="en-US" sz="5600">
                <a:latin typeface="Calibri"/>
                <a:ea typeface="Calibri"/>
                <a:cs typeface="Calibri"/>
                <a:sym typeface="Calibri"/>
              </a:rPr>
              <a:t>Background/foreground jobs (bg , fg, &amp; )</a:t>
            </a:r>
            <a:endParaRPr/>
          </a:p>
          <a:p>
            <a:pPr indent="-457200" lvl="0" marL="457200" rtl="0" algn="l">
              <a:lnSpc>
                <a:spcPct val="90000"/>
              </a:lnSpc>
              <a:spcBef>
                <a:spcPts val="2000"/>
              </a:spcBef>
              <a:spcAft>
                <a:spcPts val="0"/>
              </a:spcAft>
              <a:buClr>
                <a:srgbClr val="000000"/>
              </a:buClr>
              <a:buSzPts val="2240"/>
              <a:buChar char="•"/>
            </a:pPr>
            <a:r>
              <a:rPr lang="en-US" sz="5600">
                <a:latin typeface="Calibri"/>
                <a:ea typeface="Calibri"/>
                <a:cs typeface="Calibri"/>
                <a:sym typeface="Calibri"/>
              </a:rPr>
              <a:t>Use sleep 100 to test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9"/>
          <p:cNvSpPr/>
          <p:nvPr/>
        </p:nvSpPr>
        <p:spPr>
          <a:xfrm>
            <a:off x="14038122" y="5755338"/>
            <a:ext cx="6537964" cy="2205326"/>
          </a:xfrm>
          <a:prstGeom prst="rect">
            <a:avLst/>
          </a:prstGeom>
          <a:noFill/>
          <a:ln cap="flat" cmpd="sng" w="25400">
            <a:solidFill>
              <a:srgbClr val="000000"/>
            </a:solidFill>
            <a:prstDash val="solid"/>
            <a:miter lim="400000"/>
            <a:headEnd len="sm" w="sm" type="none"/>
            <a:tailEnd len="sm" w="sm" type="none"/>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0D0D0D"/>
              </a:buClr>
              <a:buSzPts val="4600"/>
              <a:buFont typeface="Calibri"/>
              <a:buNone/>
            </a:pPr>
            <a:r>
              <a:rPr b="0" i="0" lang="en-US" sz="4600" u="none" cap="none" strike="noStrike">
                <a:solidFill>
                  <a:srgbClr val="0D0D0D"/>
                </a:solidFill>
                <a:latin typeface="Calibri"/>
                <a:ea typeface="Calibri"/>
                <a:cs typeface="Calibri"/>
                <a:sym typeface="Calibri"/>
              </a:rPr>
              <a:t>q  quit</a:t>
            </a:r>
            <a:endParaRPr b="0" i="0" sz="4800" u="none" cap="none" strike="noStrike">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D0D0D"/>
              </a:buClr>
              <a:buSzPts val="4600"/>
              <a:buFont typeface="Calibri"/>
              <a:buNone/>
            </a:pPr>
            <a:r>
              <a:rPr b="0" i="0" lang="en-US" sz="4600" u="none" cap="none" strike="noStrike">
                <a:solidFill>
                  <a:srgbClr val="0D0D0D"/>
                </a:solidFill>
                <a:latin typeface="Calibri"/>
                <a:ea typeface="Calibri"/>
                <a:cs typeface="Calibri"/>
                <a:sym typeface="Calibri"/>
              </a:rPr>
              <a:t>u  user (top -u user)</a:t>
            </a:r>
            <a:endParaRPr b="0" i="0" sz="4800" u="none" cap="none" strike="noStrike">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D0D0D"/>
              </a:buClr>
              <a:buSzPts val="4600"/>
              <a:buFont typeface="Calibri"/>
              <a:buNone/>
            </a:pPr>
            <a:r>
              <a:rPr b="0" i="0" lang="en-US" sz="4600" u="none" cap="none" strike="noStrike">
                <a:solidFill>
                  <a:srgbClr val="0D0D0D"/>
                </a:solidFill>
                <a:latin typeface="Calibri"/>
                <a:ea typeface="Calibri"/>
                <a:cs typeface="Calibri"/>
                <a:sym typeface="Calibri"/>
              </a:rPr>
              <a:t>M sort by memory usage</a:t>
            </a:r>
            <a:endParaRPr/>
          </a:p>
        </p:txBody>
      </p:sp>
      <p:pic>
        <p:nvPicPr>
          <p:cNvPr descr="image35.png" id="701" name="Google Shape;701;p39"/>
          <p:cNvPicPr preferRelativeResize="0"/>
          <p:nvPr/>
        </p:nvPicPr>
        <p:blipFill rotWithShape="1">
          <a:blip r:embed="rId3">
            <a:alphaModFix/>
          </a:blip>
          <a:srcRect b="0" l="362" r="0" t="0"/>
          <a:stretch/>
        </p:blipFill>
        <p:spPr>
          <a:xfrm>
            <a:off x="4450080" y="2491739"/>
            <a:ext cx="8883158" cy="8928284"/>
          </a:xfrm>
          <a:prstGeom prst="rect">
            <a:avLst/>
          </a:prstGeom>
          <a:noFill/>
          <a:ln>
            <a:noFill/>
          </a:ln>
        </p:spPr>
      </p:pic>
      <p:sp>
        <p:nvSpPr>
          <p:cNvPr id="702" name="Google Shape;702;p39"/>
          <p:cNvSpPr txBox="1"/>
          <p:nvPr>
            <p:ph type="title"/>
          </p:nvPr>
        </p:nvSpPr>
        <p:spPr>
          <a:xfrm>
            <a:off x="4244340" y="0"/>
            <a:ext cx="15773401" cy="2651126"/>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3800"/>
              <a:buFont typeface="Gill Sans"/>
              <a:buNone/>
            </a:pPr>
            <a:r>
              <a:rPr lang="en-US" sz="3800">
                <a:latin typeface="Gill Sans"/>
                <a:ea typeface="Gill Sans"/>
                <a:cs typeface="Gill Sans"/>
                <a:sym typeface="Gill Sans"/>
              </a:rPr>
              <a:t>Top</a:t>
            </a:r>
            <a:r>
              <a:rPr lang="en-US">
                <a:latin typeface="Calibri"/>
                <a:ea typeface="Calibri"/>
                <a:cs typeface="Calibri"/>
                <a:sym typeface="Calibri"/>
              </a:rPr>
              <a:t> displays and updates sorted information about processes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8800"/>
              <a:buFont typeface="Calibri"/>
              <a:buNone/>
            </a:pPr>
            <a:r>
              <a:rPr lang="en-US" sz="8800">
                <a:latin typeface="Calibri"/>
                <a:ea typeface="Calibri"/>
                <a:cs typeface="Calibri"/>
                <a:sym typeface="Calibri"/>
              </a:rPr>
              <a:t>Why use the command-line (terminal)? </a:t>
            </a:r>
            <a:endParaRPr/>
          </a:p>
        </p:txBody>
      </p:sp>
      <p:sp>
        <p:nvSpPr>
          <p:cNvPr id="95" name="Google Shape;95;p5"/>
          <p:cNvSpPr txBox="1"/>
          <p:nvPr>
            <p:ph idx="1" type="body"/>
          </p:nvPr>
        </p:nvSpPr>
        <p:spPr>
          <a:xfrm>
            <a:off x="4305300" y="4452937"/>
            <a:ext cx="15773400" cy="7170106"/>
          </a:xfrm>
          <a:prstGeom prst="rect">
            <a:avLst/>
          </a:prstGeom>
          <a:noFill/>
          <a:ln>
            <a:noFill/>
          </a:ln>
        </p:spPr>
        <p:txBody>
          <a:bodyPr anchorCtr="0" anchor="t" bIns="91425" lIns="91425" spcFirstLastPara="1" rIns="91425" wrap="square" tIns="91425">
            <a:normAutofit/>
          </a:bodyPr>
          <a:lstStyle/>
          <a:p>
            <a:pPr indent="-452627" lvl="0" marL="452627" rtl="0" algn="l">
              <a:lnSpc>
                <a:spcPct val="72000"/>
              </a:lnSpc>
              <a:spcBef>
                <a:spcPts val="0"/>
              </a:spcBef>
              <a:spcAft>
                <a:spcPts val="0"/>
              </a:spcAft>
              <a:buClr>
                <a:srgbClr val="000000"/>
              </a:buClr>
              <a:buSzPts val="4554"/>
              <a:buChar char="•"/>
            </a:pPr>
            <a:r>
              <a:rPr lang="en-US" sz="4554"/>
              <a:t>Most software for biological big data analysis is used through UNIX command-line operations.</a:t>
            </a:r>
            <a:endParaRPr/>
          </a:p>
          <a:p>
            <a:pPr indent="-452627" lvl="0" marL="452627" rtl="0" algn="l">
              <a:lnSpc>
                <a:spcPct val="72000"/>
              </a:lnSpc>
              <a:spcBef>
                <a:spcPts val="1900"/>
              </a:spcBef>
              <a:spcAft>
                <a:spcPts val="0"/>
              </a:spcAft>
              <a:buClr>
                <a:srgbClr val="000000"/>
              </a:buClr>
              <a:buSzPts val="4554"/>
              <a:buChar char="•"/>
            </a:pPr>
            <a:r>
              <a:rPr lang="en-US" sz="4554"/>
              <a:t>Most of the servers for biological data analysis use Linux/Unix as their operating system.</a:t>
            </a:r>
            <a:endParaRPr/>
          </a:p>
          <a:p>
            <a:pPr indent="-452627" lvl="0" marL="452627" rtl="0" algn="l">
              <a:lnSpc>
                <a:spcPct val="72000"/>
              </a:lnSpc>
              <a:spcBef>
                <a:spcPts val="1900"/>
              </a:spcBef>
              <a:spcAft>
                <a:spcPts val="0"/>
              </a:spcAft>
              <a:buClr>
                <a:srgbClr val="000000"/>
              </a:buClr>
              <a:buSzPts val="4554"/>
              <a:buChar char="•"/>
            </a:pPr>
            <a:r>
              <a:rPr lang="en-US" sz="4554"/>
              <a:t>Data analysis on calculation servers are much faster since we can use more CPUs and RAM than in a PC or laptop (</a:t>
            </a:r>
            <a:r>
              <a:rPr i="1" lang="en-US"/>
              <a:t>e.g.</a:t>
            </a:r>
            <a:r>
              <a:rPr lang="en-US" sz="4554"/>
              <a:t> BTI’s “Boyce” server has 64 cores and 1TB RAM). </a:t>
            </a:r>
            <a:endParaRPr/>
          </a:p>
          <a:p>
            <a:pPr indent="-452627" lvl="0" marL="452627" rtl="0" algn="l">
              <a:lnSpc>
                <a:spcPct val="72000"/>
              </a:lnSpc>
              <a:spcBef>
                <a:spcPts val="1900"/>
              </a:spcBef>
              <a:spcAft>
                <a:spcPts val="0"/>
              </a:spcAft>
              <a:buClr>
                <a:srgbClr val="000000"/>
              </a:buClr>
              <a:buSzPts val="4554"/>
              <a:buChar char="•"/>
            </a:pPr>
            <a:r>
              <a:rPr lang="en-US" sz="4554"/>
              <a:t>Large NGS data files can not be opened or loaded in most graphical software and web sites.</a:t>
            </a:r>
            <a:endParaRPr/>
          </a:p>
          <a:p>
            <a:pPr indent="-452627" lvl="0" marL="452627" rtl="0" algn="l">
              <a:lnSpc>
                <a:spcPct val="72000"/>
              </a:lnSpc>
              <a:spcBef>
                <a:spcPts val="1900"/>
              </a:spcBef>
              <a:spcAft>
                <a:spcPts val="0"/>
              </a:spcAft>
              <a:buClr>
                <a:srgbClr val="000000"/>
              </a:buClr>
              <a:buSzPts val="4554"/>
              <a:buChar char="•"/>
            </a:pPr>
            <a:r>
              <a:rPr lang="en-US" sz="4554"/>
              <a:t>App development is often harder and takes longer when using GUIs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4305301" y="2262188"/>
            <a:ext cx="7429501" cy="1988345"/>
          </a:xfrm>
          <a:prstGeom prst="rect">
            <a:avLst/>
          </a:prstGeom>
          <a:noFill/>
          <a:ln>
            <a:noFill/>
          </a:ln>
        </p:spPr>
        <p:txBody>
          <a:bodyPr anchorCtr="0" anchor="ctr" bIns="91425" lIns="91425" spcFirstLastPara="1" rIns="91425" wrap="square" tIns="91425">
            <a:normAutofit/>
          </a:bodyPr>
          <a:lstStyle/>
          <a:p>
            <a:pPr indent="0" lvl="0" marL="0" marR="0" rtl="0" algn="ctr">
              <a:lnSpc>
                <a:spcPct val="90000"/>
              </a:lnSpc>
              <a:spcBef>
                <a:spcPts val="0"/>
              </a:spcBef>
              <a:spcAft>
                <a:spcPts val="0"/>
              </a:spcAft>
              <a:buClr>
                <a:srgbClr val="000000"/>
              </a:buClr>
              <a:buSzPts val="6708"/>
              <a:buFont typeface="Calibri"/>
              <a:buNone/>
            </a:pPr>
            <a:r>
              <a:rPr lang="en-US" sz="6708"/>
              <a:t>Command-line File System Navigation</a:t>
            </a:r>
            <a:endParaRPr/>
          </a:p>
        </p:txBody>
      </p:sp>
      <p:sp>
        <p:nvSpPr>
          <p:cNvPr id="101" name="Google Shape;101;p6"/>
          <p:cNvSpPr txBox="1"/>
          <p:nvPr>
            <p:ph idx="1" type="body"/>
          </p:nvPr>
        </p:nvSpPr>
        <p:spPr>
          <a:xfrm>
            <a:off x="4305301" y="4898892"/>
            <a:ext cx="8988978" cy="6527008"/>
          </a:xfrm>
          <a:prstGeom prst="rect">
            <a:avLst/>
          </a:prstGeom>
          <a:noFill/>
          <a:ln>
            <a:noFill/>
          </a:ln>
        </p:spPr>
        <p:txBody>
          <a:bodyPr anchorCtr="0" anchor="t" bIns="91425" lIns="91425" spcFirstLastPara="1" rIns="91425" wrap="square" tIns="91425">
            <a:normAutofit/>
          </a:bodyPr>
          <a:lstStyle/>
          <a:p>
            <a:pPr indent="-457200" lvl="0" marL="457200" rtl="0" algn="l">
              <a:lnSpc>
                <a:spcPct val="90000"/>
              </a:lnSpc>
              <a:spcBef>
                <a:spcPts val="0"/>
              </a:spcBef>
              <a:spcAft>
                <a:spcPts val="0"/>
              </a:spcAft>
              <a:buClr>
                <a:srgbClr val="000000"/>
              </a:buClr>
              <a:buSzPts val="5600"/>
              <a:buChar char="•"/>
            </a:pPr>
            <a:r>
              <a:rPr lang="en-US" sz="5600">
                <a:latin typeface="Calibri"/>
                <a:ea typeface="Calibri"/>
                <a:cs typeface="Calibri"/>
                <a:sym typeface="Calibri"/>
              </a:rPr>
              <a:t>The cheat sheet you have been provided contains a list of common commands for navigating the file system.</a:t>
            </a:r>
            <a:endParaRPr/>
          </a:p>
          <a:p>
            <a:pPr indent="-457200" lvl="0" marL="457200" rtl="0" algn="l">
              <a:lnSpc>
                <a:spcPct val="90000"/>
              </a:lnSpc>
              <a:spcBef>
                <a:spcPts val="2000"/>
              </a:spcBef>
              <a:spcAft>
                <a:spcPts val="0"/>
              </a:spcAft>
              <a:buClr>
                <a:srgbClr val="000000"/>
              </a:buClr>
              <a:buSzPts val="5600"/>
              <a:buChar char="•"/>
            </a:pPr>
            <a:r>
              <a:rPr lang="en-US" sz="5600">
                <a:latin typeface="Calibri"/>
                <a:ea typeface="Calibri"/>
                <a:cs typeface="Calibri"/>
                <a:sym typeface="Calibri"/>
              </a:rPr>
              <a:t>But what </a:t>
            </a:r>
            <a:r>
              <a:rPr i="1" lang="en-US"/>
              <a:t>is</a:t>
            </a:r>
            <a:r>
              <a:rPr lang="en-US" sz="5600">
                <a:latin typeface="Calibri"/>
                <a:ea typeface="Calibri"/>
                <a:cs typeface="Calibri"/>
                <a:sym typeface="Calibri"/>
              </a:rPr>
              <a:t> the file system?</a:t>
            </a:r>
            <a:endParaRPr/>
          </a:p>
        </p:txBody>
      </p:sp>
      <p:pic>
        <p:nvPicPr>
          <p:cNvPr descr="Content Placeholder 3" id="102" name="Google Shape;102;p6"/>
          <p:cNvPicPr preferRelativeResize="0"/>
          <p:nvPr/>
        </p:nvPicPr>
        <p:blipFill rotWithShape="1">
          <a:blip r:embed="rId3">
            <a:alphaModFix/>
          </a:blip>
          <a:srcRect b="0" l="0" r="0" t="0"/>
          <a:stretch/>
        </p:blipFill>
        <p:spPr>
          <a:xfrm rot="-571800">
            <a:off x="12805885" y="2148318"/>
            <a:ext cx="7174332" cy="9580743"/>
          </a:xfrm>
          <a:prstGeom prst="rect">
            <a:avLst/>
          </a:prstGeom>
          <a:noFill/>
          <a:ln>
            <a:noFill/>
          </a:ln>
          <a:effectLst>
            <a:outerShdw blurRad="101600" rotWithShape="0" dir="5400000" dist="152400">
              <a:srgbClr val="000000">
                <a:alpha val="40000"/>
              </a:srgbClr>
            </a:outerShdw>
          </a:effectLst>
        </p:spPr>
      </p:pic>
      <p:sp>
        <p:nvSpPr>
          <p:cNvPr id="103" name="Google Shape;103;p6"/>
          <p:cNvSpPr/>
          <p:nvPr/>
        </p:nvSpPr>
        <p:spPr>
          <a:xfrm rot="-571800">
            <a:off x="12933081" y="3288827"/>
            <a:ext cx="3383493" cy="6489089"/>
          </a:xfrm>
          <a:prstGeom prst="rect">
            <a:avLst/>
          </a:prstGeom>
          <a:solidFill>
            <a:srgbClr val="FEFB00">
              <a:alpha val="32549"/>
            </a:srgbClr>
          </a:solidFill>
          <a:ln cap="flat" cmpd="sng" w="254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600"/>
              <a:buFont typeface="Calibri"/>
              <a:buNone/>
            </a:pPr>
            <a:r>
              <a:t/>
            </a:r>
            <a:endParaRPr b="0" i="0" sz="26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739cd37e46_0_0"/>
          <p:cNvSpPr txBox="1"/>
          <p:nvPr>
            <p:ph type="title"/>
          </p:nvPr>
        </p:nvSpPr>
        <p:spPr>
          <a:xfrm>
            <a:off x="4305300" y="730251"/>
            <a:ext cx="15773400" cy="2651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US"/>
              <a:t>ACCESS and Jetstream2</a:t>
            </a:r>
            <a:endParaRPr/>
          </a:p>
        </p:txBody>
      </p:sp>
      <p:pic>
        <p:nvPicPr>
          <p:cNvPr id="109" name="Google Shape;109;g2739cd37e46_0_0"/>
          <p:cNvPicPr preferRelativeResize="0"/>
          <p:nvPr/>
        </p:nvPicPr>
        <p:blipFill>
          <a:blip r:embed="rId3">
            <a:alphaModFix/>
          </a:blip>
          <a:stretch>
            <a:fillRect/>
          </a:stretch>
        </p:blipFill>
        <p:spPr>
          <a:xfrm>
            <a:off x="2438400" y="3167063"/>
            <a:ext cx="19507200" cy="7381875"/>
          </a:xfrm>
          <a:prstGeom prst="rect">
            <a:avLst/>
          </a:prstGeom>
          <a:noFill/>
          <a:ln>
            <a:noFill/>
          </a:ln>
        </p:spPr>
      </p:pic>
      <p:sp>
        <p:nvSpPr>
          <p:cNvPr id="110" name="Google Shape;110;g2739cd37e46_0_0"/>
          <p:cNvSpPr txBox="1"/>
          <p:nvPr/>
        </p:nvSpPr>
        <p:spPr>
          <a:xfrm>
            <a:off x="9740350" y="11111950"/>
            <a:ext cx="7245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https://docs.jetstream-cloud.org/alloc/overview/</a:t>
            </a:r>
            <a:endParaRPr sz="2200"/>
          </a:p>
        </p:txBody>
      </p:sp>
      <p:pic>
        <p:nvPicPr>
          <p:cNvPr id="111" name="Google Shape;111;g2739cd37e46_0_0"/>
          <p:cNvPicPr preferRelativeResize="0"/>
          <p:nvPr/>
        </p:nvPicPr>
        <p:blipFill>
          <a:blip r:embed="rId4">
            <a:alphaModFix/>
          </a:blip>
          <a:stretch>
            <a:fillRect/>
          </a:stretch>
        </p:blipFill>
        <p:spPr>
          <a:xfrm>
            <a:off x="20078700" y="11257938"/>
            <a:ext cx="3333750" cy="209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type="title"/>
          </p:nvPr>
        </p:nvSpPr>
        <p:spPr>
          <a:xfrm>
            <a:off x="4387453" y="357187"/>
            <a:ext cx="15609094" cy="3036095"/>
          </a:xfrm>
          <a:prstGeom prst="rect">
            <a:avLst/>
          </a:prstGeom>
          <a:noFill/>
          <a:ln>
            <a:noFill/>
          </a:ln>
        </p:spPr>
        <p:txBody>
          <a:bodyPr anchorCtr="0" anchor="ctr" bIns="71425" lIns="71425" spcFirstLastPara="1" rIns="71425" wrap="square" tIns="71425">
            <a:normAutofit/>
          </a:bodyPr>
          <a:lstStyle/>
          <a:p>
            <a:pPr indent="0" lvl="0" marL="0" marR="0" rtl="0" algn="ctr">
              <a:lnSpc>
                <a:spcPct val="100000"/>
              </a:lnSpc>
              <a:spcBef>
                <a:spcPts val="0"/>
              </a:spcBef>
              <a:spcAft>
                <a:spcPts val="0"/>
              </a:spcAft>
              <a:buClr>
                <a:srgbClr val="000000"/>
              </a:buClr>
              <a:buSzPts val="9407"/>
              <a:buFont typeface="Helvetica Neue"/>
              <a:buNone/>
            </a:pPr>
            <a:r>
              <a:rPr lang="en-US" sz="9407"/>
              <a:t>Connect to remote server </a:t>
            </a:r>
            <a:endParaRPr/>
          </a:p>
        </p:txBody>
      </p:sp>
      <p:sp>
        <p:nvSpPr>
          <p:cNvPr id="117" name="Google Shape;117;p7"/>
          <p:cNvSpPr txBox="1"/>
          <p:nvPr>
            <p:ph idx="1" type="body"/>
          </p:nvPr>
        </p:nvSpPr>
        <p:spPr>
          <a:xfrm>
            <a:off x="4387503" y="2437812"/>
            <a:ext cx="15609000" cy="8840400"/>
          </a:xfrm>
          <a:prstGeom prst="rect">
            <a:avLst/>
          </a:prstGeom>
          <a:noFill/>
          <a:ln>
            <a:noFill/>
          </a:ln>
        </p:spPr>
        <p:txBody>
          <a:bodyPr anchorCtr="0" anchor="ctr" bIns="71425" lIns="71425" spcFirstLastPara="1" rIns="71425" wrap="square" tIns="71425">
            <a:normAutofit/>
          </a:bodyPr>
          <a:lstStyle/>
          <a:p>
            <a:pPr indent="-206057" lvl="0" marL="611187" rtl="0" algn="l">
              <a:lnSpc>
                <a:spcPct val="100000"/>
              </a:lnSpc>
              <a:spcBef>
                <a:spcPts val="0"/>
              </a:spcBef>
              <a:spcAft>
                <a:spcPts val="0"/>
              </a:spcAft>
              <a:buClr>
                <a:srgbClr val="000000"/>
              </a:buClr>
              <a:buSzPts val="6380"/>
              <a:buFont typeface="Helvetica Neue"/>
              <a:buNone/>
            </a:pPr>
            <a:r>
              <a:t/>
            </a:r>
            <a:endParaRPr sz="4400"/>
          </a:p>
          <a:p>
            <a:pPr indent="-611187" lvl="0" marL="611187" rtl="0" algn="l">
              <a:lnSpc>
                <a:spcPct val="100000"/>
              </a:lnSpc>
              <a:spcBef>
                <a:spcPts val="5900"/>
              </a:spcBef>
              <a:spcAft>
                <a:spcPts val="0"/>
              </a:spcAft>
              <a:buClr>
                <a:srgbClr val="000000"/>
              </a:buClr>
              <a:buSzPts val="6380"/>
              <a:buFont typeface="Helvetica Neue"/>
              <a:buChar char="•"/>
            </a:pPr>
            <a:r>
              <a:rPr lang="en-US" sz="4400"/>
              <a:t>Open a terminal and type the following (using your username, ip address, </a:t>
            </a:r>
            <a:r>
              <a:rPr lang="en-US"/>
              <a:t>and password emailed to you:</a:t>
            </a:r>
            <a:endParaRPr/>
          </a:p>
          <a:p>
            <a:pPr indent="0" lvl="0" marL="0" rtl="0" algn="l">
              <a:lnSpc>
                <a:spcPct val="100000"/>
              </a:lnSpc>
              <a:spcBef>
                <a:spcPts val="5900"/>
              </a:spcBef>
              <a:spcAft>
                <a:spcPts val="0"/>
              </a:spcAft>
              <a:buClr>
                <a:srgbClr val="000000"/>
              </a:buClr>
              <a:buSzPts val="4400"/>
              <a:buFont typeface="Helvetica Neue"/>
              <a:buNone/>
            </a:pPr>
            <a:r>
              <a:rPr lang="en-US"/>
              <a:t>                     </a:t>
            </a:r>
            <a:r>
              <a:rPr lang="en-US" sz="4400"/>
              <a:t>ssh </a:t>
            </a:r>
            <a:r>
              <a:rPr lang="en-US"/>
              <a:t>username</a:t>
            </a:r>
            <a:r>
              <a:rPr lang="en-US" u="sng">
                <a:solidFill>
                  <a:schemeClr val="hlink"/>
                </a:solidFill>
                <a:hlinkClick r:id="rId3"/>
              </a:rPr>
              <a:t>@</a:t>
            </a:r>
            <a:r>
              <a:rPr lang="en-US"/>
              <a:t>ip_address</a:t>
            </a:r>
            <a:endParaRPr/>
          </a:p>
          <a:p>
            <a:pPr indent="0" lvl="0" marL="0" rtl="0" algn="l">
              <a:lnSpc>
                <a:spcPct val="100000"/>
              </a:lnSpc>
              <a:spcBef>
                <a:spcPts val="5900"/>
              </a:spcBef>
              <a:spcAft>
                <a:spcPts val="0"/>
              </a:spcAft>
              <a:buClr>
                <a:srgbClr val="000000"/>
              </a:buClr>
              <a:buSzPts val="4400"/>
              <a:buFont typeface="Helvetica Neue"/>
              <a:buNone/>
            </a:pPr>
            <a:r>
              <a:rPr lang="en-US"/>
              <a:t>EX:                ssh instructor@149.165.169.242</a:t>
            </a:r>
            <a:endParaRPr/>
          </a:p>
          <a:p>
            <a:pPr indent="-611187" lvl="0" marL="611187" rtl="0" algn="l">
              <a:lnSpc>
                <a:spcPct val="100000"/>
              </a:lnSpc>
              <a:spcBef>
                <a:spcPts val="5900"/>
              </a:spcBef>
              <a:spcAft>
                <a:spcPts val="0"/>
              </a:spcAft>
              <a:buClr>
                <a:srgbClr val="000000"/>
              </a:buClr>
              <a:buSzPts val="6380"/>
              <a:buChar char="•"/>
            </a:pPr>
            <a:r>
              <a:rPr b="1" lang="en-US"/>
              <a:t>please note: substitute YOUR credentials for “username” and “ip_address” in the above command</a:t>
            </a:r>
            <a:endParaRPr b="1"/>
          </a:p>
        </p:txBody>
      </p:sp>
      <p:pic>
        <p:nvPicPr>
          <p:cNvPr id="118" name="Google Shape;118;p7"/>
          <p:cNvPicPr preferRelativeResize="0"/>
          <p:nvPr/>
        </p:nvPicPr>
        <p:blipFill>
          <a:blip r:embed="rId4">
            <a:alphaModFix/>
          </a:blip>
          <a:stretch>
            <a:fillRect/>
          </a:stretch>
        </p:blipFill>
        <p:spPr>
          <a:xfrm>
            <a:off x="5626475" y="11782275"/>
            <a:ext cx="12801600" cy="171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8800"/>
              <a:buFont typeface="Calibri"/>
              <a:buNone/>
            </a:pPr>
            <a:r>
              <a:rPr lang="en-US" sz="8800">
                <a:latin typeface="Calibri"/>
                <a:ea typeface="Calibri"/>
                <a:cs typeface="Calibri"/>
                <a:sym typeface="Calibri"/>
              </a:rPr>
              <a:t>The File System</a:t>
            </a:r>
            <a:endParaRPr/>
          </a:p>
        </p:txBody>
      </p:sp>
      <p:pic>
        <p:nvPicPr>
          <p:cNvPr descr="Content Placeholder 5" id="124" name="Google Shape;124;p8"/>
          <p:cNvPicPr preferRelativeResize="0"/>
          <p:nvPr/>
        </p:nvPicPr>
        <p:blipFill rotWithShape="1">
          <a:blip r:embed="rId3">
            <a:alphaModFix/>
          </a:blip>
          <a:srcRect b="0" l="0" r="0" t="0"/>
          <a:stretch/>
        </p:blipFill>
        <p:spPr>
          <a:xfrm>
            <a:off x="8439150" y="5678092"/>
            <a:ext cx="7505700" cy="4076701"/>
          </a:xfrm>
          <a:prstGeom prst="rect">
            <a:avLst/>
          </a:prstGeom>
          <a:noFill/>
          <a:ln>
            <a:noFill/>
          </a:ln>
        </p:spPr>
      </p:pic>
      <p:pic>
        <p:nvPicPr>
          <p:cNvPr descr="Picture 3" id="125" name="Google Shape;125;p8"/>
          <p:cNvPicPr preferRelativeResize="0"/>
          <p:nvPr/>
        </p:nvPicPr>
        <p:blipFill rotWithShape="1">
          <a:blip r:embed="rId4">
            <a:alphaModFix/>
          </a:blip>
          <a:srcRect b="0" l="0" r="0" t="0"/>
          <a:stretch/>
        </p:blipFill>
        <p:spPr>
          <a:xfrm>
            <a:off x="3295651" y="4452937"/>
            <a:ext cx="8559590" cy="5860205"/>
          </a:xfrm>
          <a:prstGeom prst="rect">
            <a:avLst/>
          </a:prstGeom>
          <a:noFill/>
          <a:ln>
            <a:noFill/>
          </a:ln>
        </p:spPr>
      </p:pic>
      <p:pic>
        <p:nvPicPr>
          <p:cNvPr descr="Picture 4" id="126" name="Google Shape;126;p8"/>
          <p:cNvPicPr preferRelativeResize="0"/>
          <p:nvPr/>
        </p:nvPicPr>
        <p:blipFill rotWithShape="1">
          <a:blip r:embed="rId5">
            <a:alphaModFix/>
          </a:blip>
          <a:srcRect b="0" l="0" r="0" t="0"/>
          <a:stretch/>
        </p:blipFill>
        <p:spPr>
          <a:xfrm>
            <a:off x="11855239" y="4452939"/>
            <a:ext cx="9251513" cy="6229351"/>
          </a:xfrm>
          <a:prstGeom prst="rect">
            <a:avLst/>
          </a:prstGeom>
          <a:noFill/>
          <a:ln>
            <a:noFill/>
          </a:ln>
        </p:spPr>
      </p:pic>
      <p:pic>
        <p:nvPicPr>
          <p:cNvPr descr="Picture 6" id="127" name="Google Shape;127;p8"/>
          <p:cNvPicPr preferRelativeResize="0"/>
          <p:nvPr/>
        </p:nvPicPr>
        <p:blipFill rotWithShape="1">
          <a:blip r:embed="rId3">
            <a:alphaModFix/>
          </a:blip>
          <a:srcRect b="0" l="0" r="0" t="0"/>
          <a:stretch/>
        </p:blipFill>
        <p:spPr>
          <a:xfrm>
            <a:off x="3295651" y="1538437"/>
            <a:ext cx="4686301" cy="2545353"/>
          </a:xfrm>
          <a:prstGeom prst="rect">
            <a:avLst/>
          </a:prstGeom>
          <a:noFill/>
          <a:ln>
            <a:noFill/>
          </a:ln>
        </p:spPr>
      </p:pic>
      <p:sp>
        <p:nvSpPr>
          <p:cNvPr id="128" name="Google Shape;128;p8"/>
          <p:cNvSpPr txBox="1"/>
          <p:nvPr/>
        </p:nvSpPr>
        <p:spPr>
          <a:xfrm>
            <a:off x="3860381" y="9698763"/>
            <a:ext cx="11836821" cy="1609771"/>
          </a:xfrm>
          <a:prstGeom prst="rect">
            <a:avLst/>
          </a:prstGeom>
          <a:solidFill>
            <a:srgbClr val="DEEBF7"/>
          </a:solidFill>
          <a:ln cap="flat" cmpd="sng" w="152400">
            <a:solidFill>
              <a:srgbClr val="FF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Calibri"/>
              <a:buNone/>
            </a:pPr>
            <a:r>
              <a:rPr b="1" i="0" lang="en-US" sz="4200" u="none" cap="none" strike="noStrike">
                <a:solidFill>
                  <a:srgbClr val="000000"/>
                </a:solidFill>
                <a:latin typeface="Calibri"/>
                <a:ea typeface="Calibri"/>
                <a:cs typeface="Calibri"/>
                <a:sym typeface="Calibri"/>
              </a:rPr>
              <a:t>Exercise:</a:t>
            </a:r>
            <a:endParaRPr/>
          </a:p>
          <a:p>
            <a:pPr indent="0" lvl="0" marL="0" marR="0" rtl="0" algn="l">
              <a:lnSpc>
                <a:spcPct val="100000"/>
              </a:lnSpc>
              <a:spcBef>
                <a:spcPts val="0"/>
              </a:spcBef>
              <a:spcAft>
                <a:spcPts val="0"/>
              </a:spcAft>
              <a:buClr>
                <a:srgbClr val="000000"/>
              </a:buClr>
              <a:buSzPts val="4200"/>
              <a:buFont typeface="Calibri"/>
              <a:buNone/>
            </a:pPr>
            <a:r>
              <a:rPr b="0" i="0" lang="en-US" sz="4200" u="none" cap="none" strike="noStrike">
                <a:solidFill>
                  <a:srgbClr val="000000"/>
                </a:solidFill>
                <a:latin typeface="Calibri"/>
                <a:ea typeface="Calibri"/>
                <a:cs typeface="Calibri"/>
                <a:sym typeface="Calibri"/>
              </a:rPr>
              <a:t>Type </a:t>
            </a:r>
            <a:r>
              <a:rPr b="0" i="0" lang="en-US" sz="4200" u="none" cap="none" strike="noStrike">
                <a:solidFill>
                  <a:srgbClr val="000000"/>
                </a:solidFill>
                <a:latin typeface="Lemon"/>
                <a:ea typeface="Lemon"/>
                <a:cs typeface="Lemon"/>
                <a:sym typeface="Lemon"/>
              </a:rPr>
              <a:t>“ls –lh” </a:t>
            </a:r>
            <a:r>
              <a:rPr b="0" i="0" lang="en-US" sz="4200" u="none" cap="none" strike="noStrike">
                <a:solidFill>
                  <a:srgbClr val="000000"/>
                </a:solidFill>
                <a:latin typeface="Calibri"/>
                <a:ea typeface="Calibri"/>
                <a:cs typeface="Calibri"/>
                <a:sym typeface="Calibri"/>
              </a:rPr>
              <a:t>into the terminal and press enter.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4305300" y="730251"/>
            <a:ext cx="15773400" cy="2651127"/>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rgbClr val="000000"/>
              </a:buClr>
              <a:buSzPts val="8800"/>
              <a:buFont typeface="Calibri"/>
              <a:buNone/>
            </a:pPr>
            <a:r>
              <a:rPr lang="en-US" sz="8800">
                <a:latin typeface="Calibri"/>
                <a:ea typeface="Calibri"/>
                <a:cs typeface="Calibri"/>
                <a:sym typeface="Calibri"/>
              </a:rPr>
              <a:t>Home and Root Directories</a:t>
            </a:r>
            <a:endParaRPr/>
          </a:p>
        </p:txBody>
      </p:sp>
      <p:pic>
        <p:nvPicPr>
          <p:cNvPr descr="Content Placeholder 3" id="134" name="Google Shape;134;p9"/>
          <p:cNvPicPr preferRelativeResize="0"/>
          <p:nvPr/>
        </p:nvPicPr>
        <p:blipFill rotWithShape="1">
          <a:blip r:embed="rId3">
            <a:alphaModFix/>
          </a:blip>
          <a:srcRect b="0" l="0" r="0" t="0"/>
          <a:stretch/>
        </p:blipFill>
        <p:spPr>
          <a:xfrm>
            <a:off x="4450077" y="2682086"/>
            <a:ext cx="14914987" cy="89546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