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2" r:id="rId4"/>
    <p:sldId id="259" r:id="rId5"/>
    <p:sldId id="283" r:id="rId6"/>
    <p:sldId id="260" r:id="rId7"/>
    <p:sldId id="261" r:id="rId8"/>
    <p:sldId id="284" r:id="rId9"/>
    <p:sldId id="263" r:id="rId10"/>
    <p:sldId id="264" r:id="rId11"/>
    <p:sldId id="285" r:id="rId12"/>
    <p:sldId id="265" r:id="rId13"/>
    <p:sldId id="271" r:id="rId14"/>
    <p:sldId id="286" r:id="rId15"/>
    <p:sldId id="282" r:id="rId16"/>
    <p:sldId id="268" r:id="rId17"/>
    <p:sldId id="269" r:id="rId18"/>
    <p:sldId id="270" r:id="rId19"/>
    <p:sldId id="272" r:id="rId20"/>
    <p:sldId id="273" r:id="rId21"/>
    <p:sldId id="267" r:id="rId22"/>
    <p:sldId id="274" r:id="rId23"/>
    <p:sldId id="275" r:id="rId24"/>
    <p:sldId id="276" r:id="rId25"/>
    <p:sldId id="277" r:id="rId26"/>
    <p:sldId id="280" r:id="rId27"/>
    <p:sldId id="281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927"/>
    <a:srgbClr val="22337C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9E540-6EA2-4601-82A4-5B8361C21D86}" type="datetimeFigureOut">
              <a:rPr lang="en-US" smtClean="0"/>
              <a:t>09-Mar-16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9F97D-1741-4ECA-8F04-7B0AFB86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lstdc</a:t>
            </a:r>
            <a:r>
              <a:rPr lang="en-US" dirty="0"/>
              <a:t>++</a:t>
            </a:r>
            <a:r>
              <a:rPr lang="en-US" baseline="0" dirty="0"/>
              <a:t> is the standard </a:t>
            </a:r>
            <a:r>
              <a:rPr lang="en-US" baseline="0" dirty="0" err="1"/>
              <a:t>c++</a:t>
            </a:r>
            <a:r>
              <a:rPr lang="en-US" baseline="0" dirty="0"/>
              <a:t> library</a:t>
            </a:r>
          </a:p>
          <a:p>
            <a:r>
              <a:rPr lang="en-US" baseline="0" dirty="0"/>
              <a:t>-o is the output executable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9F97D-1741-4ECA-8F04-7B0AFB8668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09-Mar-16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br>
              <a:rPr lang="it-IT"/>
            </a:br>
            <a:r>
              <a:rPr lang="it-IT"/>
              <a:t>01 </a:t>
            </a:r>
            <a:r>
              <a:rPr lang="it-IT" dirty="0"/>
              <a:t>– Initial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/>
              <a:t>Sarthak 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[3] Library - https://en.wikipedia.org/wiki/Library_(computing)</a:t>
            </a:r>
          </a:p>
        </p:txBody>
      </p:sp>
    </p:spTree>
    <p:extLst>
      <p:ext uri="{BB962C8B-B14F-4D97-AF65-F5344CB8AC3E}">
        <p14:creationId xmlns:p14="http://schemas.microsoft.com/office/powerpoint/2010/main" val="393208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machine code instructions that contain anything that can help the developer including but not limited to documentation, subroutines and classes </a:t>
            </a:r>
            <a:r>
              <a:rPr lang="en-US" baseline="30000" dirty="0"/>
              <a:t>[3]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[3] Library - https://en.wikipedia.org/wiki/Library_(computing)</a:t>
            </a:r>
          </a:p>
        </p:txBody>
      </p:sp>
    </p:spTree>
    <p:extLst>
      <p:ext uri="{BB962C8B-B14F-4D97-AF65-F5344CB8AC3E}">
        <p14:creationId xmlns:p14="http://schemas.microsoft.com/office/powerpoint/2010/main" val="295743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Collection of machine code instructions that contain anything that can help the developer including but not limited to documentation, subroutines and classes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[3]</a:t>
            </a:r>
          </a:p>
          <a:p>
            <a:endParaRPr lang="en-US" dirty="0"/>
          </a:p>
          <a:p>
            <a:r>
              <a:rPr lang="en-US" dirty="0"/>
              <a:t>Difference between a library and executable is that former is not standalone</a:t>
            </a:r>
          </a:p>
        </p:txBody>
      </p:sp>
    </p:spTree>
    <p:extLst>
      <p:ext uri="{BB962C8B-B14F-4D97-AF65-F5344CB8AC3E}">
        <p14:creationId xmlns:p14="http://schemas.microsoft.com/office/powerpoint/2010/main" val="40208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or Integrated Development Environments are a HIGHLY recommended resource for programming. They help with automated syntax checking, highlighting and completion and debugging. </a:t>
            </a:r>
          </a:p>
        </p:txBody>
      </p:sp>
    </p:spTree>
    <p:extLst>
      <p:ext uri="{BB962C8B-B14F-4D97-AF65-F5344CB8AC3E}">
        <p14:creationId xmlns:p14="http://schemas.microsoft.com/office/powerpoint/2010/main" val="22360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 or Integrated Development Environments are a HIGHLY recommended resource for programming. They help with automated syntax checking, highlighting and completion and debugging. </a:t>
            </a:r>
          </a:p>
          <a:p>
            <a:endParaRPr lang="en-US" dirty="0"/>
          </a:p>
          <a:p>
            <a:r>
              <a:rPr lang="en-US" dirty="0"/>
              <a:t>We will showcase some of the standard IDEs used for different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7740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Online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basic programs that only use the standard C++ libraries (only valid for </a:t>
            </a:r>
            <a:r>
              <a:rPr lang="en-US" b="1" dirty="0">
                <a:solidFill>
                  <a:srgbClr val="22337C"/>
                </a:solidFill>
              </a:rPr>
              <a:t>this</a:t>
            </a:r>
            <a:r>
              <a:rPr lang="en-US" dirty="0"/>
              <a:t> tutorial), use </a:t>
            </a:r>
            <a:r>
              <a:rPr lang="en-US" dirty="0" err="1"/>
              <a:t>CodeChef</a:t>
            </a:r>
            <a:r>
              <a:rPr lang="en-US" dirty="0"/>
              <a:t> </a:t>
            </a:r>
            <a:r>
              <a:rPr lang="en-US" baseline="30000" dirty="0"/>
              <a:t>[4] </a:t>
            </a:r>
            <a:r>
              <a:rPr lang="en-US" dirty="0"/>
              <a:t>and select C++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[4] Online IDE - https://www.codechef.com/ide</a:t>
            </a:r>
          </a:p>
        </p:txBody>
      </p:sp>
    </p:spTree>
    <p:extLst>
      <p:ext uri="{BB962C8B-B14F-4D97-AF65-F5344CB8AC3E}">
        <p14:creationId xmlns:p14="http://schemas.microsoft.com/office/powerpoint/2010/main" val="211714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b="1" dirty="0">
                <a:solidFill>
                  <a:srgbClr val="22337C"/>
                </a:solidFill>
              </a:rPr>
              <a:t>Visual Studio Community</a:t>
            </a:r>
            <a:r>
              <a:rPr lang="en-US" dirty="0"/>
              <a:t> </a:t>
            </a:r>
            <a:r>
              <a:rPr lang="en-US" baseline="30000" dirty="0"/>
              <a:t>[5]</a:t>
            </a:r>
            <a:r>
              <a:rPr lang="en-US" dirty="0"/>
              <a:t> which is available for free for Windows machines – this is by far the best IDE available in the market and is the industry standard.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[5] Visual Studio - https://www.visualstudio.com/en-us/products/visual-studio-express-vs.aspx</a:t>
            </a:r>
          </a:p>
        </p:txBody>
      </p:sp>
    </p:spTree>
    <p:extLst>
      <p:ext uri="{BB962C8B-B14F-4D97-AF65-F5344CB8AC3E}">
        <p14:creationId xmlns:p14="http://schemas.microsoft.com/office/powerpoint/2010/main" val="379534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Mac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users are requested to install </a:t>
            </a:r>
            <a:r>
              <a:rPr lang="en-US" b="1" dirty="0" err="1">
                <a:solidFill>
                  <a:srgbClr val="6F2927"/>
                </a:solidFill>
              </a:rPr>
              <a:t>Xcode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baseline="30000" dirty="0"/>
              <a:t>[6]</a:t>
            </a:r>
            <a:r>
              <a:rPr lang="en-US" dirty="0"/>
              <a:t> on their machines.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[6] </a:t>
            </a:r>
            <a:r>
              <a:rPr lang="en-US" sz="1000" dirty="0" err="1"/>
              <a:t>Xcode</a:t>
            </a:r>
            <a:r>
              <a:rPr lang="en-US" sz="1000" dirty="0"/>
              <a:t> - developer.apple.com/</a:t>
            </a:r>
            <a:r>
              <a:rPr lang="en-US" sz="1000" dirty="0" err="1"/>
              <a:t>xcode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57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Linux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users are encouraged to use </a:t>
            </a:r>
            <a:r>
              <a:rPr lang="en-US" b="1" dirty="0">
                <a:solidFill>
                  <a:srgbClr val="6F2927"/>
                </a:solidFill>
              </a:rPr>
              <a:t>Code::Blocks </a:t>
            </a:r>
            <a:r>
              <a:rPr lang="en-US" baseline="30000" dirty="0"/>
              <a:t>[7]</a:t>
            </a:r>
            <a:r>
              <a:rPr lang="en-US" dirty="0"/>
              <a:t> on their machines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[7] Code::Blocks - http://www.codeblocks.org/</a:t>
            </a:r>
          </a:p>
        </p:txBody>
      </p:sp>
    </p:spTree>
    <p:extLst>
      <p:ext uri="{BB962C8B-B14F-4D97-AF65-F5344CB8AC3E}">
        <p14:creationId xmlns:p14="http://schemas.microsoft.com/office/powerpoint/2010/main" val="5918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is going to assume basic theoretical knowledge about programming, for instance the difference between the terms </a:t>
            </a:r>
            <a:r>
              <a:rPr lang="en-US" b="1" i="1" dirty="0">
                <a:solidFill>
                  <a:srgbClr val="22337C"/>
                </a:solidFill>
              </a:rPr>
              <a:t>compile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22337C"/>
                </a:solidFill>
              </a:rPr>
              <a:t>runtime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you are unsure, check </a:t>
            </a:r>
            <a:r>
              <a:rPr lang="en-US" b="1" dirty="0">
                <a:solidFill>
                  <a:srgbClr val="22337C"/>
                </a:solidFill>
              </a:rPr>
              <a:t>chapter 0 </a:t>
            </a:r>
            <a:r>
              <a:rPr lang="en-US" dirty="0"/>
              <a:t>of </a:t>
            </a:r>
            <a:r>
              <a:rPr lang="en-US" dirty="0">
                <a:hlinkClick r:id="rId2"/>
              </a:rPr>
              <a:t>http://www.learncpp.com/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your first CPP program can be done using the </a:t>
            </a:r>
            <a:r>
              <a:rPr lang="en-US" dirty="0" err="1"/>
              <a:t>CodeChef</a:t>
            </a:r>
            <a:r>
              <a:rPr lang="en-US" dirty="0"/>
              <a:t> IDE </a:t>
            </a:r>
            <a:r>
              <a:rPr lang="en-US" baseline="30000" dirty="0"/>
              <a:t>[4]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[4] Online IDE - https://www.codechef.com/ide</a:t>
            </a:r>
          </a:p>
        </p:txBody>
      </p:sp>
    </p:spTree>
    <p:extLst>
      <p:ext uri="{BB962C8B-B14F-4D97-AF65-F5344CB8AC3E}">
        <p14:creationId xmlns:p14="http://schemas.microsoft.com/office/powerpoint/2010/main" val="322323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 </a:t>
            </a:r>
            <a:r>
              <a:rPr lang="en-US" dirty="0" err="1">
                <a:solidFill>
                  <a:srgbClr val="6F2927"/>
                </a:solidFill>
              </a:rPr>
              <a:t>iostream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 err="1">
                <a:solidFill>
                  <a:srgbClr val="6F2927"/>
                </a:solidFill>
              </a:rPr>
              <a:t>iostream</a:t>
            </a:r>
            <a:r>
              <a:rPr lang="en-US" dirty="0">
                <a:solidFill>
                  <a:srgbClr val="6F2927"/>
                </a:solidFill>
              </a:rPr>
              <a:t> 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Enables use of libraries by importing </a:t>
            </a:r>
            <a:r>
              <a:rPr lang="en-US" b="1" dirty="0">
                <a:solidFill>
                  <a:srgbClr val="22337C"/>
                </a:solidFill>
              </a:rPr>
              <a:t>headers</a:t>
            </a:r>
            <a:r>
              <a:rPr lang="en-US" dirty="0"/>
              <a:t> </a:t>
            </a:r>
            <a:r>
              <a:rPr lang="en-US" baseline="30000" dirty="0"/>
              <a:t>[8] </a:t>
            </a:r>
            <a:r>
              <a:rPr lang="en-US" dirty="0"/>
              <a:t>(which contain definitions) of libraries for use in a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</a:t>
            </a:r>
            <a:r>
              <a:rPr lang="en-US" b="1" dirty="0" err="1">
                <a:solidFill>
                  <a:srgbClr val="22337C"/>
                </a:solidFill>
              </a:rPr>
              <a:t>iostream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baseline="30000" dirty="0"/>
              <a:t>[9]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contains information about input/output to console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[8] Include - https://en.wikipedia.org/wiki/Include_directive</a:t>
            </a:r>
          </a:p>
          <a:p>
            <a:pPr algn="l"/>
            <a:r>
              <a:rPr lang="en-US" sz="1000" dirty="0"/>
              <a:t>[9] </a:t>
            </a:r>
            <a:r>
              <a:rPr lang="en-US" sz="1000" dirty="0" err="1"/>
              <a:t>IOstream</a:t>
            </a:r>
            <a:r>
              <a:rPr lang="en-US" sz="1000" dirty="0"/>
              <a:t> - http://www.cplusplus.com/reference/iostream/</a:t>
            </a:r>
          </a:p>
        </p:txBody>
      </p:sp>
    </p:spTree>
    <p:extLst>
      <p:ext uri="{BB962C8B-B14F-4D97-AF65-F5344CB8AC3E}">
        <p14:creationId xmlns:p14="http://schemas.microsoft.com/office/powerpoint/2010/main" val="318412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Entry point </a:t>
            </a:r>
            <a:r>
              <a:rPr lang="en-US" dirty="0"/>
              <a:t>of the program </a:t>
            </a:r>
            <a:r>
              <a:rPr lang="en-US" baseline="30000" dirty="0"/>
              <a:t>[10]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case, it specifies an </a:t>
            </a:r>
            <a:r>
              <a:rPr lang="en-US" b="1" dirty="0">
                <a:solidFill>
                  <a:srgbClr val="FF0000"/>
                </a:solidFill>
              </a:rPr>
              <a:t>integer </a:t>
            </a:r>
            <a:r>
              <a:rPr lang="en-US" dirty="0"/>
              <a:t>return of the program (can be a </a:t>
            </a:r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 return though it is not recommended since it negates error handling)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[10] Entry Point - https://en.wikipedia.org/wiki/Entry_point</a:t>
            </a:r>
          </a:p>
        </p:txBody>
      </p:sp>
    </p:spTree>
    <p:extLst>
      <p:ext uri="{BB962C8B-B14F-4D97-AF65-F5344CB8AC3E}">
        <p14:creationId xmlns:p14="http://schemas.microsoft.com/office/powerpoint/2010/main" val="379519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22337C"/>
                </a:solidFill>
              </a:rPr>
              <a:t>std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is the namespace of the library, which is the standard C++ library as defined by ISO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22337C"/>
                </a:solidFill>
              </a:rPr>
              <a:t>cout</a:t>
            </a:r>
            <a:r>
              <a:rPr lang="en-US" dirty="0"/>
              <a:t> is standard console output and it outputs the specified string to the console </a:t>
            </a:r>
            <a:r>
              <a:rPr lang="en-US" baseline="30000" dirty="0"/>
              <a:t>[11]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[11] </a:t>
            </a:r>
            <a:r>
              <a:rPr lang="en-US" sz="1000" dirty="0" err="1"/>
              <a:t>Cout</a:t>
            </a:r>
            <a:r>
              <a:rPr lang="en-US" sz="1000" dirty="0"/>
              <a:t> - http://www.cplusplus.com/reference/iostream/cout/</a:t>
            </a:r>
          </a:p>
        </p:txBody>
      </p:sp>
    </p:spTree>
    <p:extLst>
      <p:ext uri="{BB962C8B-B14F-4D97-AF65-F5344CB8AC3E}">
        <p14:creationId xmlns:p14="http://schemas.microsoft.com/office/powerpoint/2010/main" val="6870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&lt;&lt; "Hello World!\n";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return </a:t>
            </a:r>
            <a:r>
              <a:rPr lang="en-US" baseline="30000" dirty="0"/>
              <a:t>[12]</a:t>
            </a:r>
            <a:r>
              <a:rPr lang="en-US" b="1" baseline="30000" dirty="0">
                <a:solidFill>
                  <a:srgbClr val="22337C"/>
                </a:solidFill>
              </a:rPr>
              <a:t> </a:t>
            </a:r>
            <a:r>
              <a:rPr lang="en-US" dirty="0"/>
              <a:t>terminates function and returns specified value</a:t>
            </a:r>
            <a:endParaRPr lang="en-US" dirty="0">
              <a:solidFill>
                <a:srgbClr val="22337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2337C"/>
                </a:solidFill>
              </a:rPr>
              <a:t>EXIT_SUCCESS</a:t>
            </a:r>
            <a:r>
              <a:rPr lang="en-US" dirty="0"/>
              <a:t> </a:t>
            </a:r>
            <a:r>
              <a:rPr lang="en-US" baseline="30000" dirty="0"/>
              <a:t>[13] </a:t>
            </a:r>
            <a:r>
              <a:rPr lang="en-US" dirty="0"/>
              <a:t>integer equals to </a:t>
            </a:r>
            <a:r>
              <a:rPr lang="en-US" b="1" dirty="0">
                <a:solidFill>
                  <a:srgbClr val="6F2927"/>
                </a:solidFill>
              </a:rPr>
              <a:t>0</a:t>
            </a:r>
            <a:r>
              <a:rPr lang="en-US" dirty="0"/>
              <a:t> which signifies successful completion of program; opposite is </a:t>
            </a:r>
            <a:r>
              <a:rPr lang="en-US" b="1" dirty="0">
                <a:solidFill>
                  <a:srgbClr val="22337C"/>
                </a:solidFill>
              </a:rPr>
              <a:t>EXIT_FAILURE </a:t>
            </a:r>
            <a:r>
              <a:rPr lang="en-US" dirty="0"/>
              <a:t>(</a:t>
            </a:r>
            <a:r>
              <a:rPr lang="en-US" b="1" dirty="0">
                <a:solidFill>
                  <a:srgbClr val="6F2927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[12] Return - http://en.cppreference.com/w/cpp/language/return</a:t>
            </a:r>
          </a:p>
          <a:p>
            <a:pPr algn="l"/>
            <a:r>
              <a:rPr lang="en-US" sz="1000" dirty="0"/>
              <a:t>[13] EXIT_SUCCESS - http://www.cplusplus.com/reference/cstdlib/EXIT_SUCCESS/?kw=EXIT_SUCCESS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005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new Console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example code under “source”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34824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the following command under /code: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lstdc</a:t>
            </a:r>
            <a:r>
              <a:rPr lang="en-US" dirty="0">
                <a:solidFill>
                  <a:srgbClr val="00B0F0"/>
                </a:solidFill>
              </a:rPr>
              <a:t>++ </a:t>
            </a:r>
            <a:r>
              <a:rPr lang="en-US">
                <a:solidFill>
                  <a:srgbClr val="00B050"/>
                </a:solidFill>
              </a:rPr>
              <a:t>hello_world.cxx</a:t>
            </a:r>
            <a:r>
              <a:rPr lang="en-US"/>
              <a:t> 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>
                <a:solidFill>
                  <a:srgbClr val="00B0F0"/>
                </a:solidFill>
              </a:rPr>
              <a:t>o </a:t>
            </a:r>
            <a:r>
              <a:rPr lang="en-US" dirty="0">
                <a:solidFill>
                  <a:srgbClr val="00B0F0"/>
                </a:solidFill>
              </a:rPr>
              <a:t>HelloWorld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compiles the source file to an 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773020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1264331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r>
              <a:rPr lang="en-US" dirty="0"/>
              <a:t>Executable</a:t>
            </a:r>
          </a:p>
          <a:p>
            <a:r>
              <a:rPr lang="en-US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0339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[1] Compiler - https://en.wikipedia.org/wiki/Compiler </a:t>
            </a:r>
          </a:p>
        </p:txBody>
      </p:sp>
    </p:spTree>
    <p:extLst>
      <p:ext uri="{BB962C8B-B14F-4D97-AF65-F5344CB8AC3E}">
        <p14:creationId xmlns:p14="http://schemas.microsoft.com/office/powerpoint/2010/main" val="287027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/>
              <a:t>[1]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[1] Compiler - https://en.wikipedia.org/wiki/Compiler </a:t>
            </a:r>
          </a:p>
        </p:txBody>
      </p:sp>
    </p:spTree>
    <p:extLst>
      <p:ext uri="{BB962C8B-B14F-4D97-AF65-F5344CB8AC3E}">
        <p14:creationId xmlns:p14="http://schemas.microsoft.com/office/powerpoint/2010/main" val="32413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a computer program (or a set of programs) that converts source code written in a high level language (CPP, Python, MATLAB) to machine level language (binary)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[1]</a:t>
            </a:r>
          </a:p>
          <a:p>
            <a:endParaRPr lang="en-US" dirty="0"/>
          </a:p>
          <a:p>
            <a:r>
              <a:rPr lang="en-US" dirty="0"/>
              <a:t>Basic reason is to generate an </a:t>
            </a:r>
            <a:r>
              <a:rPr lang="en-US" b="1" dirty="0">
                <a:solidFill>
                  <a:srgbClr val="22337C"/>
                </a:solidFill>
              </a:rPr>
              <a:t>executable</a:t>
            </a:r>
            <a:r>
              <a:rPr lang="en-US" dirty="0"/>
              <a:t> or </a:t>
            </a:r>
            <a:r>
              <a:rPr lang="en-US" b="1" dirty="0">
                <a:solidFill>
                  <a:srgbClr val="22337C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58175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[2] Executable - https://en.wikipedia.org/wiki/Executable </a:t>
            </a:r>
          </a:p>
        </p:txBody>
      </p:sp>
    </p:spTree>
    <p:extLst>
      <p:ext uri="{BB962C8B-B14F-4D97-AF65-F5344CB8AC3E}">
        <p14:creationId xmlns:p14="http://schemas.microsoft.com/office/powerpoint/2010/main" val="344395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machine code instructions that perform a specific function or task </a:t>
            </a:r>
            <a:r>
              <a:rPr lang="en-US" baseline="30000" dirty="0"/>
              <a:t>[2]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/>
              <a:t>[2] Executable - https://en.wikipedia.org/wiki/Executable </a:t>
            </a:r>
          </a:p>
        </p:txBody>
      </p:sp>
    </p:spTree>
    <p:extLst>
      <p:ext uri="{BB962C8B-B14F-4D97-AF65-F5344CB8AC3E}">
        <p14:creationId xmlns:p14="http://schemas.microsoft.com/office/powerpoint/2010/main" val="163028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Collection of machine code instructions that perform a specific function or task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[2]</a:t>
            </a:r>
          </a:p>
          <a:p>
            <a:endParaRPr lang="en-US" dirty="0"/>
          </a:p>
          <a:p>
            <a:r>
              <a:rPr lang="en-US" dirty="0"/>
              <a:t>Can be run either on the CPU (central processing unit) or GPU (graphical processing unit)</a:t>
            </a:r>
          </a:p>
        </p:txBody>
      </p:sp>
    </p:spTree>
    <p:extLst>
      <p:ext uri="{BB962C8B-B14F-4D97-AF65-F5344CB8AC3E}">
        <p14:creationId xmlns:p14="http://schemas.microsoft.com/office/powerpoint/2010/main" val="4159959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120</TotalTime>
  <Words>941</Words>
  <Application>Microsoft Office PowerPoint</Application>
  <PresentationFormat>On-screen Show (4:3)</PresentationFormat>
  <Paragraphs>144</Paragraphs>
  <Slides>28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template_1</vt:lpstr>
      <vt:lpstr>CBICA S/W Dev Tutorials 01 – Initial Setup</vt:lpstr>
      <vt:lpstr>Introduction</vt:lpstr>
      <vt:lpstr>Basics</vt:lpstr>
      <vt:lpstr>Compiler</vt:lpstr>
      <vt:lpstr>Compiler</vt:lpstr>
      <vt:lpstr>Compiler</vt:lpstr>
      <vt:lpstr>Executable</vt:lpstr>
      <vt:lpstr>Executable</vt:lpstr>
      <vt:lpstr>Executable</vt:lpstr>
      <vt:lpstr>Library</vt:lpstr>
      <vt:lpstr>Library</vt:lpstr>
      <vt:lpstr>Library</vt:lpstr>
      <vt:lpstr>IDE</vt:lpstr>
      <vt:lpstr>IDE</vt:lpstr>
      <vt:lpstr>IDE</vt:lpstr>
      <vt:lpstr>IDE – Online </vt:lpstr>
      <vt:lpstr>IDE – Windows</vt:lpstr>
      <vt:lpstr>IDE – Mac </vt:lpstr>
      <vt:lpstr>IDE – Linux </vt:lpstr>
      <vt:lpstr>Hello World!</vt:lpstr>
      <vt:lpstr>Hello World!</vt:lpstr>
      <vt:lpstr>Hello World!</vt:lpstr>
      <vt:lpstr>Hello World!</vt:lpstr>
      <vt:lpstr>Hello World!</vt:lpstr>
      <vt:lpstr>Hello World!</vt:lpstr>
      <vt:lpstr>Visual Studio Demo</vt:lpstr>
      <vt:lpstr>GCC Demo</vt:lpstr>
      <vt:lpstr>PowerPoint Presentation</vt:lpstr>
    </vt:vector>
  </TitlesOfParts>
  <Company>UPHS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Sarthak Pati</cp:lastModifiedBy>
  <cp:revision>41</cp:revision>
  <dcterms:created xsi:type="dcterms:W3CDTF">2015-03-02T14:56:53Z</dcterms:created>
  <dcterms:modified xsi:type="dcterms:W3CDTF">2016-03-09T16:16:38Z</dcterms:modified>
</cp:coreProperties>
</file>