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9" r:id="rId2"/>
  </p:sldMasterIdLst>
  <p:notesMasterIdLst>
    <p:notesMasterId r:id="rId27"/>
  </p:notesMasterIdLst>
  <p:sldIdLst>
    <p:sldId id="257" r:id="rId3"/>
    <p:sldId id="258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21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29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57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6E460-515B-405C-84D9-50DA61025AFE}" type="datetimeFigureOut">
              <a:rPr lang="en-US" smtClean="0"/>
              <a:t>13-Mar-17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691ACA-80DB-4208-9575-4D193C167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279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Dependencies can be defined as other libraries which are used in the source code</a:t>
            </a:r>
            <a:endParaRPr lang="en-US" baseline="30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91ACA-80DB-4208-9575-4D193C1677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777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could</a:t>
            </a:r>
            <a:r>
              <a:rPr lang="en-US" baseline="0" dirty="0" smtClean="0"/>
              <a:t> they possible do?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91ACA-80DB-4208-9575-4D193C16773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70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3886200"/>
            <a:ext cx="12192000" cy="2971800"/>
          </a:xfrm>
          <a:prstGeom prst="rect">
            <a:avLst/>
          </a:prstGeom>
          <a:solidFill>
            <a:srgbClr val="002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3174"/>
            <a:ext cx="12192000" cy="2968626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1524000" y="582443"/>
            <a:ext cx="9144000" cy="2387600"/>
          </a:xfr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1524000" y="3884443"/>
            <a:ext cx="9144000" cy="1655762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3A58E68A-A204-413D-96F6-8F1149D77122}" type="datetimeFigureOut">
              <a:rPr lang="en-US" smtClean="0"/>
              <a:pPr/>
              <a:t>13-Mar-17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089" y="6313034"/>
            <a:ext cx="2020660" cy="40413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7" y="6308040"/>
            <a:ext cx="1269831" cy="41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17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11900"/>
            <a:ext cx="2743200" cy="365125"/>
          </a:xfrm>
          <a:prstGeom prst="rect">
            <a:avLst/>
          </a:prstGeom>
        </p:spPr>
        <p:txBody>
          <a:bodyPr/>
          <a:lstStyle/>
          <a:p>
            <a:fld id="{3A58E68A-A204-413D-96F6-8F1149D77122}" type="datetimeFigureOut">
              <a:rPr lang="en-US" smtClean="0"/>
              <a:t>13-Mar-17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2DD4-06ED-490A-84F1-7D33998F6EC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747" y="1000596"/>
            <a:ext cx="11622505" cy="517636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0412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?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250992"/>
            <a:ext cx="9144000" cy="4356016"/>
          </a:xfrm>
          <a:ln>
            <a:noFill/>
          </a:ln>
          <a:effectLst/>
        </p:spPr>
        <p:txBody>
          <a:bodyPr anchor="ctr">
            <a:noAutofit/>
          </a:bodyPr>
          <a:lstStyle>
            <a:lvl1pPr algn="ctr">
              <a:defRPr sz="41300">
                <a:ln w="15875">
                  <a:solidFill>
                    <a:schemeClr val="bg1"/>
                  </a:solidFill>
                </a:ln>
                <a:effectLst/>
              </a:defRPr>
            </a:lvl1pPr>
          </a:lstStyle>
          <a:p>
            <a:r>
              <a:rPr lang="en-US" dirty="0"/>
              <a:t>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Contact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921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47654" y="6332538"/>
            <a:ext cx="4331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A8F2DD4-06ED-490A-84F1-7D33998F6E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8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748" y="1652072"/>
            <a:ext cx="11622506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747" y="4531797"/>
            <a:ext cx="1162250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2DD4-06ED-490A-84F1-7D33998F6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312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2DD4-06ED-490A-84F1-7D33998F6EC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284747" y="1000596"/>
            <a:ext cx="5714999" cy="50140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000596"/>
            <a:ext cx="5735053" cy="50140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2011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748" y="1000596"/>
            <a:ext cx="5712828" cy="120770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4746" y="2224339"/>
            <a:ext cx="5712829" cy="37914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000596"/>
            <a:ext cx="5735052" cy="120770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199" y="2224339"/>
            <a:ext cx="5735053" cy="37914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2DD4-06ED-490A-84F1-7D33998F6EC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284747" y="1"/>
            <a:ext cx="11622506" cy="8402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6578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2DD4-06ED-490A-84F1-7D33998F6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17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2DD4-06ED-490A-84F1-7D33998F6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28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 txBox="1">
            <a:spLocks/>
          </p:cNvSpPr>
          <p:nvPr userDrawn="1"/>
        </p:nvSpPr>
        <p:spPr>
          <a:xfrm>
            <a:off x="284747" y="1"/>
            <a:ext cx="11622506" cy="8402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 Semibold" panose="020B0702040204020203" pitchFamily="34" charset="0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599" y="1000597"/>
            <a:ext cx="6725653" cy="49911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4748" y="1000596"/>
            <a:ext cx="4484102" cy="499930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2DD4-06ED-490A-84F1-7D33998F6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93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7" y="1000596"/>
            <a:ext cx="6724065" cy="499112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9" name="Title Placeholder 1"/>
          <p:cNvSpPr txBox="1">
            <a:spLocks/>
          </p:cNvSpPr>
          <p:nvPr userDrawn="1"/>
        </p:nvSpPr>
        <p:spPr>
          <a:xfrm>
            <a:off x="284747" y="1"/>
            <a:ext cx="11622506" cy="8402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 Semibold" panose="020B0702040204020203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4748" y="1000596"/>
            <a:ext cx="4487278" cy="49993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2DD4-06ED-490A-84F1-7D33998F6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613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-1"/>
            <a:ext cx="12192000" cy="840259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002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284747" y="1"/>
            <a:ext cx="11622506" cy="8402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284747" y="1000596"/>
            <a:ext cx="11622506" cy="5022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1473365" y="6332538"/>
            <a:ext cx="7979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9547654" y="6332538"/>
            <a:ext cx="4331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A8F2DD4-06ED-490A-84F1-7D33998F6EC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089" y="6313034"/>
            <a:ext cx="2020660" cy="40413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7" y="6308040"/>
            <a:ext cx="1269831" cy="41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886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Segoe UI Semibold" panose="020B07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 Symbol" panose="020B0502040204020203" pitchFamily="34" charset="0"/>
          <a:ea typeface="Segoe UI Symbol" panose="020B0502040204020203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 Symbol" panose="020B0502040204020203" pitchFamily="34" charset="0"/>
          <a:ea typeface="Segoe UI Symbol" panose="020B0502040204020203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 Symbol" panose="020B0502040204020203" pitchFamily="34" charset="0"/>
          <a:ea typeface="Segoe UI Symbol" panose="020B0502040204020203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Symbol" panose="020B0502040204020203" pitchFamily="34" charset="0"/>
          <a:ea typeface="Segoe UI Symbol" panose="020B0502040204020203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Symbol" panose="020B0502040204020203" pitchFamily="34" charset="0"/>
          <a:ea typeface="Segoe UI Symbol" panose="020B0502040204020203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3886200"/>
            <a:ext cx="12192000" cy="2971800"/>
            <a:chOff x="0" y="3886200"/>
            <a:chExt cx="12192000" cy="2971800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3886200"/>
              <a:ext cx="12192000" cy="297180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3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1767" y="6369181"/>
              <a:ext cx="1285875" cy="404132"/>
            </a:xfrm>
            <a:prstGeom prst="rect">
              <a:avLst/>
            </a:prstGeom>
            <a:noFill/>
            <a:ln w="9525">
              <a:solidFill>
                <a:srgbClr val="002040"/>
              </a:solidFill>
              <a:miter lim="800000"/>
              <a:headEnd/>
              <a:tailEnd/>
            </a:ln>
          </p:spPr>
        </p:pic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6089" y="6369181"/>
              <a:ext cx="2020660" cy="404132"/>
            </a:xfrm>
            <a:prstGeom prst="rect">
              <a:avLst/>
            </a:prstGeom>
          </p:spPr>
        </p:pic>
      </p:grpSp>
      <p:sp>
        <p:nvSpPr>
          <p:cNvPr id="11" name="Rectangle 10"/>
          <p:cNvSpPr/>
          <p:nvPr userDrawn="1"/>
        </p:nvSpPr>
        <p:spPr>
          <a:xfrm>
            <a:off x="0" y="3174"/>
            <a:ext cx="12192000" cy="2968626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499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make.org/download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CBICA S/W Dev Tutorials – </a:t>
            </a:r>
            <a:r>
              <a:rPr lang="en-US" dirty="0"/>
              <a:t>CMake Tutorial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Sarthak Pati</a:t>
            </a:r>
          </a:p>
        </p:txBody>
      </p:sp>
    </p:spTree>
    <p:extLst>
      <p:ext uri="{BB962C8B-B14F-4D97-AF65-F5344CB8AC3E}">
        <p14:creationId xmlns:p14="http://schemas.microsoft.com/office/powerpoint/2010/main" val="3600828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/code/CMakeLists.txt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dirty="0">
                <a:solidFill>
                  <a:srgbClr val="22337C"/>
                </a:solidFill>
              </a:rPr>
              <a:t>CMAKE_MINIMUM_REQUIRED</a:t>
            </a:r>
            <a:r>
              <a:rPr lang="en-US" sz="1300" dirty="0"/>
              <a:t>( </a:t>
            </a:r>
            <a:r>
              <a:rPr lang="en-US" sz="1300" dirty="0">
                <a:solidFill>
                  <a:srgbClr val="6F2927"/>
                </a:solidFill>
              </a:rPr>
              <a:t>VERSION</a:t>
            </a:r>
            <a:r>
              <a:rPr lang="en-US" sz="1300" dirty="0"/>
              <a:t> 2.8 )</a:t>
            </a:r>
            <a:endParaRPr lang="en-US" sz="13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# Assign a separate variable for project name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SET( PROJECT_NAME </a:t>
            </a:r>
            <a:r>
              <a:rPr lang="en-US" sz="1300" dirty="0" err="1">
                <a:solidFill>
                  <a:schemeClr val="bg1">
                    <a:lumMod val="75000"/>
                  </a:schemeClr>
                </a:solidFill>
              </a:rPr>
              <a:t>CMakeTutorial</a:t>
            </a: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 )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# Change this if you want different executable name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SET( EXE_NAME ${PROJECT_NAME} )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# Add definitions to use inside source code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ADD_DEFINITIONS( -DPROJECT_NAME="${PROJECT_NAME}" )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# Set project name 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PROJECT( ${PROJECT_NAME} )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# Add all include directories 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INCLUDE_DIRECTORIES( ${PROJECT_SOURCE_DIR}/</a:t>
            </a:r>
            <a:r>
              <a:rPr lang="en-US" sz="1300" dirty="0" err="1">
                <a:solidFill>
                  <a:schemeClr val="bg1">
                    <a:lumMod val="75000"/>
                  </a:schemeClr>
                </a:solidFill>
              </a:rPr>
              <a:t>src</a:t>
            </a: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 )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# Add sources to executable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ADD_EXECUTABLE( ${EXE_NAME} ${PROJECT_SOURCE_DIR}/</a:t>
            </a:r>
            <a:r>
              <a:rPr lang="en-US" sz="1300" dirty="0" err="1">
                <a:solidFill>
                  <a:schemeClr val="bg1">
                    <a:lumMod val="75000"/>
                  </a:schemeClr>
                </a:solidFill>
              </a:rPr>
              <a:t>src</a:t>
            </a: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/main.cxx)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Sets the minimum version of CMake which is required for this </a:t>
            </a:r>
            <a:r>
              <a:rPr lang="en-US" dirty="0" err="1"/>
              <a:t>CMakeLists</a:t>
            </a:r>
            <a:r>
              <a:rPr lang="en-US" dirty="0"/>
              <a:t> file and all subsequent </a:t>
            </a:r>
            <a:r>
              <a:rPr lang="en-US" dirty="0" err="1"/>
              <a:t>CMakeLists</a:t>
            </a:r>
            <a:r>
              <a:rPr lang="en-US" dirty="0"/>
              <a:t> files in this project </a:t>
            </a:r>
            <a:r>
              <a:rPr lang="en-US" baseline="30000" dirty="0"/>
              <a:t>[5]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[5] Variable Explanation - https://cmake.org/cmake/help/v3.3/command/cmake_minimum_required.html</a:t>
            </a:r>
          </a:p>
        </p:txBody>
      </p:sp>
    </p:spTree>
    <p:extLst>
      <p:ext uri="{BB962C8B-B14F-4D97-AF65-F5344CB8AC3E}">
        <p14:creationId xmlns:p14="http://schemas.microsoft.com/office/powerpoint/2010/main" val="3125604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/code/CMakeLists.txt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CMAKE_MINIMUM_REQUIRED( VERSION 2.8 )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B050"/>
                </a:solidFill>
              </a:rPr>
              <a:t># Assign a separate variable for project name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22337C"/>
                </a:solidFill>
              </a:rPr>
              <a:t>SET</a:t>
            </a:r>
            <a:r>
              <a:rPr lang="en-US" sz="1300" dirty="0"/>
              <a:t>( </a:t>
            </a:r>
            <a:r>
              <a:rPr lang="en-US" sz="1300" dirty="0">
                <a:solidFill>
                  <a:srgbClr val="6F2927"/>
                </a:solidFill>
              </a:rPr>
              <a:t>PROJECT_NAME</a:t>
            </a:r>
            <a:r>
              <a:rPr lang="en-US" sz="1300" dirty="0"/>
              <a:t> </a:t>
            </a:r>
            <a:r>
              <a:rPr lang="en-US" sz="1300" dirty="0" err="1"/>
              <a:t>CMakeTutorial</a:t>
            </a:r>
            <a:r>
              <a:rPr lang="en-US" sz="1300" dirty="0"/>
              <a:t> )</a:t>
            </a:r>
            <a:endParaRPr lang="en-US" sz="13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00B050"/>
                </a:solidFill>
              </a:rPr>
              <a:t># Change this if you want different executable name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22337C"/>
                </a:solidFill>
              </a:rPr>
              <a:t>SET</a:t>
            </a:r>
            <a:r>
              <a:rPr lang="en-US" sz="1300" dirty="0"/>
              <a:t>( </a:t>
            </a:r>
            <a:r>
              <a:rPr lang="en-US" sz="1300" dirty="0">
                <a:solidFill>
                  <a:srgbClr val="6F2927"/>
                </a:solidFill>
              </a:rPr>
              <a:t>EXE_NAME</a:t>
            </a:r>
            <a:r>
              <a:rPr lang="en-US" sz="1300" dirty="0"/>
              <a:t> ${PROJECT_NAME} )</a:t>
            </a:r>
            <a:endParaRPr lang="en-US" sz="13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# Add definitions to use inside source code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ADD_DEFINITIONS( -DPROJECT_NAME="${PROJECT_NAME}" )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# Set project name 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PROJECT( ${PROJECT_NAME} )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# Add all include directories 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INCLUDE_DIRECTORIES( ${PROJECT_SOURCE_DIR}/</a:t>
            </a:r>
            <a:r>
              <a:rPr lang="en-US" sz="1300" dirty="0" err="1">
                <a:solidFill>
                  <a:schemeClr val="bg1">
                    <a:lumMod val="75000"/>
                  </a:schemeClr>
                </a:solidFill>
              </a:rPr>
              <a:t>src</a:t>
            </a: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 )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# Add sources to executable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ADD_EXECUTABLE( ${EXE_NAME} ${PROJECT_SOURCE_DIR}/</a:t>
            </a:r>
            <a:r>
              <a:rPr lang="en-US" sz="1300" dirty="0" err="1">
                <a:solidFill>
                  <a:schemeClr val="bg1">
                    <a:lumMod val="75000"/>
                  </a:schemeClr>
                </a:solidFill>
              </a:rPr>
              <a:t>src</a:t>
            </a: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/main.cxx)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The “set” command sets a cache or environment variable to a given value </a:t>
            </a:r>
            <a:r>
              <a:rPr lang="en-US" baseline="30000" dirty="0"/>
              <a:t>[6]</a:t>
            </a:r>
            <a:r>
              <a:rPr lang="en-US" dirty="0"/>
              <a:t>. 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In this case, it sets new variables called </a:t>
            </a:r>
            <a:r>
              <a:rPr lang="en-US" dirty="0">
                <a:solidFill>
                  <a:srgbClr val="FF0000"/>
                </a:solidFill>
              </a:rPr>
              <a:t>PROJECT_NAME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EXE_NAME</a:t>
            </a:r>
            <a:r>
              <a:rPr lang="en-US" dirty="0"/>
              <a:t> with a string value of “</a:t>
            </a:r>
            <a:r>
              <a:rPr lang="en-US" dirty="0" err="1"/>
              <a:t>CMakeTutorial</a:t>
            </a:r>
            <a:r>
              <a:rPr lang="en-US" dirty="0"/>
              <a:t>”.</a:t>
            </a:r>
          </a:p>
          <a:p>
            <a:pPr marL="0" indent="0" algn="r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[6] Variable Explanation - https://cmake.org/cmake/help/v3.3/command/set.html?highlight=set</a:t>
            </a:r>
          </a:p>
        </p:txBody>
      </p:sp>
    </p:spTree>
    <p:extLst>
      <p:ext uri="{BB962C8B-B14F-4D97-AF65-F5344CB8AC3E}">
        <p14:creationId xmlns:p14="http://schemas.microsoft.com/office/powerpoint/2010/main" val="594592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/code/CMakeLists.txt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CMAKE_MINIMUM_REQUIRED( VERSION 2.8 )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# Assign a separate variable for project name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SET( PROJECT_NAME </a:t>
            </a:r>
            <a:r>
              <a:rPr lang="en-US" sz="1300" dirty="0" err="1">
                <a:solidFill>
                  <a:schemeClr val="bg1">
                    <a:lumMod val="75000"/>
                  </a:schemeClr>
                </a:solidFill>
              </a:rPr>
              <a:t>CMakeTutorial</a:t>
            </a: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 )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# Change this if you want different executable name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SET( EXE_NAME ${PROJECT_NAME} )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B050"/>
                </a:solidFill>
              </a:rPr>
              <a:t># Add definitions to use inside source code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22337C"/>
                </a:solidFill>
              </a:rPr>
              <a:t>ADD_DEFINITIONS</a:t>
            </a:r>
            <a:r>
              <a:rPr lang="en-US" sz="1300" dirty="0"/>
              <a:t>( -</a:t>
            </a:r>
            <a:r>
              <a:rPr lang="en-US" sz="1300" dirty="0">
                <a:solidFill>
                  <a:srgbClr val="6F2927"/>
                </a:solidFill>
              </a:rPr>
              <a:t>DPROJECT_NAME</a:t>
            </a:r>
            <a:r>
              <a:rPr lang="en-US" sz="1300" dirty="0"/>
              <a:t>="${PROJECT_NAME}" )</a:t>
            </a:r>
            <a:endParaRPr lang="en-US" sz="13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# Set project name 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PROJECT( ${PROJECT_NAME} )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# Add all include directories 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INCLUDE_DIRECTORIES( ${PROJECT_SOURCE_DIR}/</a:t>
            </a:r>
            <a:r>
              <a:rPr lang="en-US" sz="1300" dirty="0" err="1">
                <a:solidFill>
                  <a:schemeClr val="bg1">
                    <a:lumMod val="75000"/>
                  </a:schemeClr>
                </a:solidFill>
              </a:rPr>
              <a:t>src</a:t>
            </a: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 )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# Add sources to executable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ADD_EXECUTABLE( ${EXE_NAME} ${PROJECT_SOURCE_DIR}/</a:t>
            </a:r>
            <a:r>
              <a:rPr lang="en-US" sz="1300" dirty="0" err="1">
                <a:solidFill>
                  <a:schemeClr val="bg1">
                    <a:lumMod val="75000"/>
                  </a:schemeClr>
                </a:solidFill>
              </a:rPr>
              <a:t>src</a:t>
            </a: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/main.cxx)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This adds specific variables for use inside the CPP source code </a:t>
            </a:r>
            <a:r>
              <a:rPr lang="en-US" baseline="30000" dirty="0"/>
              <a:t>[7]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this case, the variable </a:t>
            </a:r>
            <a:r>
              <a:rPr lang="en-US" dirty="0">
                <a:solidFill>
                  <a:srgbClr val="FF0000"/>
                </a:solidFill>
              </a:rPr>
              <a:t>PROJECT_NAME</a:t>
            </a:r>
            <a:r>
              <a:rPr lang="en-US" dirty="0"/>
              <a:t> will be available for use inside the CPP source code.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command can be used to add other details (such as version, contact information, etc.) automatically from the CMake file to the project.</a:t>
            </a:r>
          </a:p>
          <a:p>
            <a:pPr marL="0" indent="0" algn="r">
              <a:buNone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[7] Variable Explanation - https://cmake.org/cmake/help/v3.3/command/add_definitions.html?highlight=add%20definition</a:t>
            </a:r>
          </a:p>
        </p:txBody>
      </p:sp>
    </p:spTree>
    <p:extLst>
      <p:ext uri="{BB962C8B-B14F-4D97-AF65-F5344CB8AC3E}">
        <p14:creationId xmlns:p14="http://schemas.microsoft.com/office/powerpoint/2010/main" val="2116985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/code/CMakeLists.txt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CMAKE_MINIMUM_REQUIRED( VERSION 2.8 )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# Assign a separate variable for project name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SET( PROJECT_NAME </a:t>
            </a:r>
            <a:r>
              <a:rPr lang="en-US" sz="1300" dirty="0" err="1">
                <a:solidFill>
                  <a:schemeClr val="bg1">
                    <a:lumMod val="75000"/>
                  </a:schemeClr>
                </a:solidFill>
              </a:rPr>
              <a:t>CMakeTutorial</a:t>
            </a: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 )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# Change this if you want different executable name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SET( EXE_NAME ${PROJECT_NAME} )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# Add definitions to use inside source code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ADD_DEFINITIONS( -DPROJECT_NAME="${PROJECT_NAME}" )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B050"/>
                </a:solidFill>
              </a:rPr>
              <a:t># Set project name 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22337C"/>
                </a:solidFill>
              </a:rPr>
              <a:t>PROJECT</a:t>
            </a:r>
            <a:r>
              <a:rPr lang="en-US" sz="1300" dirty="0"/>
              <a:t>( ${PROJECT_NAME} )</a:t>
            </a:r>
            <a:endParaRPr lang="en-US" sz="13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# Add all include directories 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INCLUDE_DIRECTORIES( ${PROJECT_SOURCE_DIR}/</a:t>
            </a:r>
            <a:r>
              <a:rPr lang="en-US" sz="1300" dirty="0" err="1">
                <a:solidFill>
                  <a:schemeClr val="bg1">
                    <a:lumMod val="75000"/>
                  </a:schemeClr>
                </a:solidFill>
              </a:rPr>
              <a:t>src</a:t>
            </a: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 )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# Add sources to executable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ADD_EXECUTABLE( ${EXE_NAME} ${PROJECT_SOURCE_DIR}/</a:t>
            </a:r>
            <a:r>
              <a:rPr lang="en-US" sz="1300" dirty="0" err="1">
                <a:solidFill>
                  <a:schemeClr val="bg1">
                    <a:lumMod val="75000"/>
                  </a:schemeClr>
                </a:solidFill>
              </a:rPr>
              <a:t>src</a:t>
            </a: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/main.cxx)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sets the project name [8]. This can be used to set the version of the specific project which can be extracted using the variables </a:t>
            </a:r>
            <a:r>
              <a:rPr lang="en-US" dirty="0">
                <a:solidFill>
                  <a:srgbClr val="FF0000"/>
                </a:solidFill>
              </a:rPr>
              <a:t>PROJECT_VERSION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&lt;PROJECT-NAME&gt;_VERSION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PROJECT_VERSION_MAJOR</a:t>
            </a:r>
            <a:r>
              <a:rPr lang="en-US" dirty="0"/>
              <a:t>, etc.</a:t>
            </a:r>
          </a:p>
          <a:p>
            <a:pPr marL="0" indent="0" algn="r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[8] Variable Explanation - https://cmake.org/cmake/help/v3.3/command/project.html?highlight=project</a:t>
            </a:r>
          </a:p>
        </p:txBody>
      </p:sp>
    </p:spTree>
    <p:extLst>
      <p:ext uri="{BB962C8B-B14F-4D97-AF65-F5344CB8AC3E}">
        <p14:creationId xmlns:p14="http://schemas.microsoft.com/office/powerpoint/2010/main" val="2513109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/code/CMakeLists.txt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CMAKE_MINIMUM_REQUIRED( VERSION 2.8 )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# Assign a separate variable for project name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SET( PROJECT_NAME </a:t>
            </a:r>
            <a:r>
              <a:rPr lang="en-US" sz="1300" dirty="0" err="1">
                <a:solidFill>
                  <a:schemeClr val="bg1">
                    <a:lumMod val="75000"/>
                  </a:schemeClr>
                </a:solidFill>
              </a:rPr>
              <a:t>CMakeTutorial</a:t>
            </a: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 )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# Change this if you want different executable name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SET( EXE_NAME ${PROJECT_NAME} )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# Add definitions to use inside source code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ADD_DEFINITIONS( -DPROJECT_NAME="${PROJECT_NAME}" )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# Set project name 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PROJECT( ${PROJECT_NAME} )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B050"/>
                </a:solidFill>
              </a:rPr>
              <a:t># Add all include directories 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22337C"/>
                </a:solidFill>
              </a:rPr>
              <a:t>INCLUDE_DIRECTORIES</a:t>
            </a:r>
            <a:r>
              <a:rPr lang="en-US" sz="1300" dirty="0"/>
              <a:t>( ${PROJECT_SOURCE_DIR}/</a:t>
            </a:r>
            <a:r>
              <a:rPr lang="en-US" sz="1300" dirty="0" err="1"/>
              <a:t>src</a:t>
            </a:r>
            <a:r>
              <a:rPr lang="en-US" sz="1300" dirty="0"/>
              <a:t> )</a:t>
            </a:r>
            <a:endParaRPr lang="en-US" sz="13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# Add sources to executable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ADD_EXECUTABLE( ${EXE_NAME} ${PROJECT_SOURCE_DIR}/</a:t>
            </a:r>
            <a:r>
              <a:rPr lang="en-US" sz="1300" dirty="0" err="1">
                <a:solidFill>
                  <a:schemeClr val="bg1">
                    <a:lumMod val="75000"/>
                  </a:schemeClr>
                </a:solidFill>
              </a:rPr>
              <a:t>src</a:t>
            </a: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/main.cxx)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adds one or multiple directories where the compiler can search for included files or headers</a:t>
            </a:r>
            <a:r>
              <a:rPr lang="en-US" baseline="30000" dirty="0"/>
              <a:t>[9]</a:t>
            </a:r>
            <a:endParaRPr lang="en-US" dirty="0"/>
          </a:p>
          <a:p>
            <a:pPr marL="0" indent="0" algn="r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[9] Variable Explanation - https://cmake.org/cmake/help/v3.3/command/include_directories.html?highlight=include%20directories#command:include_directories</a:t>
            </a:r>
          </a:p>
        </p:txBody>
      </p:sp>
    </p:spTree>
    <p:extLst>
      <p:ext uri="{BB962C8B-B14F-4D97-AF65-F5344CB8AC3E}">
        <p14:creationId xmlns:p14="http://schemas.microsoft.com/office/powerpoint/2010/main" val="437519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/code/CMakeLists.txt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CMAKE_MINIMUM_REQUIRED( VERSION 2.8 )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# Assign a separate variable for project name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SET( PROJECT_NAME </a:t>
            </a:r>
            <a:r>
              <a:rPr lang="en-US" sz="1300" dirty="0" err="1">
                <a:solidFill>
                  <a:schemeClr val="bg1">
                    <a:lumMod val="75000"/>
                  </a:schemeClr>
                </a:solidFill>
              </a:rPr>
              <a:t>CMakeTutorial</a:t>
            </a: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 )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# Change this if you want different executable name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SET( EXE_NAME ${PROJECT_NAME} )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# Add definitions to use inside source code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ADD_DEFINITIONS( -DPROJECT_NAME="${PROJECT_NAME}" )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# Set project name 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PROJECT( ${PROJECT_NAME} )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# Add all include directories 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INCLUDE_DIRECTORIES( ${PROJECT_SOURCE_DIR}/</a:t>
            </a:r>
            <a:r>
              <a:rPr lang="en-US" sz="1300" dirty="0" err="1">
                <a:solidFill>
                  <a:schemeClr val="bg1">
                    <a:lumMod val="75000"/>
                  </a:schemeClr>
                </a:solidFill>
              </a:rPr>
              <a:t>src</a:t>
            </a: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 )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B050"/>
                </a:solidFill>
              </a:rPr>
              <a:t># Add sources to executable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22337C"/>
                </a:solidFill>
              </a:rPr>
              <a:t>ADD_EXECUTABLE</a:t>
            </a:r>
            <a:r>
              <a:rPr lang="en-US" sz="1300" dirty="0"/>
              <a:t>( ${EXE_NAME} ${PROJECT_SOURCE_DIR}/</a:t>
            </a:r>
            <a:r>
              <a:rPr lang="en-US" sz="1300" dirty="0" err="1"/>
              <a:t>src</a:t>
            </a:r>
            <a:r>
              <a:rPr lang="en-US" sz="1300" dirty="0"/>
              <a:t>/main.cxx)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Adds an executable using the specified source files </a:t>
            </a:r>
            <a:r>
              <a:rPr lang="en-US" baseline="30000" dirty="0"/>
              <a:t>[10]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this case, it adds an executable with the name </a:t>
            </a:r>
            <a:r>
              <a:rPr lang="en-US" dirty="0">
                <a:solidFill>
                  <a:srgbClr val="FF0000"/>
                </a:solidFill>
              </a:rPr>
              <a:t>EXE_NAME</a:t>
            </a:r>
            <a:r>
              <a:rPr lang="en-US" dirty="0"/>
              <a:t> (extension will depend upon the operating system) using the source file </a:t>
            </a:r>
            <a:r>
              <a:rPr lang="en-US" dirty="0">
                <a:solidFill>
                  <a:srgbClr val="FF0000"/>
                </a:solidFill>
              </a:rPr>
              <a:t>main.cxx</a:t>
            </a:r>
          </a:p>
          <a:p>
            <a:pPr marL="0" indent="0" algn="r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[10] Variable Explanation - https://cmake.org/cmake/help/v3.3/command/add_executable.html?highlight=add_executable</a:t>
            </a:r>
          </a:p>
        </p:txBody>
      </p:sp>
    </p:spTree>
    <p:extLst>
      <p:ext uri="{BB962C8B-B14F-4D97-AF65-F5344CB8AC3E}">
        <p14:creationId xmlns:p14="http://schemas.microsoft.com/office/powerpoint/2010/main" val="3535060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CMake commands to keep in mind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2060"/>
                </a:solidFill>
              </a:rPr>
              <a:t>FIND_PACKAGE( 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https</a:t>
            </a:r>
            <a:r>
              <a:rPr lang="en-US" dirty="0"/>
              <a:t>://cmake.org/cmake/help/v3.3/command/find_package.html?highlight=find_package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002060"/>
                </a:solidFill>
              </a:rPr>
              <a:t>TARGET_LINK_LIBRARIES( 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https://cmake.org/cmake/help/v3.3/command/target_link_libraries.html?highlight=target_link#command:target_link_libraries</a:t>
            </a:r>
          </a:p>
        </p:txBody>
      </p:sp>
    </p:spTree>
    <p:extLst>
      <p:ext uri="{BB962C8B-B14F-4D97-AF65-F5344CB8AC3E}">
        <p14:creationId xmlns:p14="http://schemas.microsoft.com/office/powerpoint/2010/main" val="28525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</a:t>
            </a:r>
            <a:r>
              <a:rPr lang="en-US" dirty="0" smtClean="0"/>
              <a:t>code/</a:t>
            </a:r>
            <a:r>
              <a:rPr lang="en-US" dirty="0" err="1" smtClean="0"/>
              <a:t>src</a:t>
            </a:r>
            <a:r>
              <a:rPr lang="en-US" dirty="0" smtClean="0"/>
              <a:t>/main.cxx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#include &lt;</a:t>
            </a:r>
            <a:r>
              <a:rPr lang="en-US" sz="1400" dirty="0" err="1"/>
              <a:t>iostream</a:t>
            </a:r>
            <a:r>
              <a:rPr lang="en-US" sz="1400" dirty="0"/>
              <a:t>&gt;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err="1">
                <a:solidFill>
                  <a:srgbClr val="FF0000"/>
                </a:solidFill>
              </a:rPr>
              <a:t>int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main()</a:t>
            </a:r>
          </a:p>
          <a:p>
            <a:pPr marL="0" indent="0">
              <a:buNone/>
            </a:pPr>
            <a:r>
              <a:rPr lang="en-US" sz="1400" dirty="0"/>
              <a:t>{</a:t>
            </a:r>
          </a:p>
          <a:p>
            <a:pPr marL="0" indent="0">
              <a:buNone/>
            </a:pPr>
            <a:r>
              <a:rPr lang="en-US" sz="1400" dirty="0"/>
              <a:t>  </a:t>
            </a:r>
            <a:r>
              <a:rPr lang="en-US" sz="1400" dirty="0" err="1"/>
              <a:t>std</a:t>
            </a:r>
            <a:r>
              <a:rPr lang="en-US" sz="1400" dirty="0"/>
              <a:t>::</a:t>
            </a:r>
            <a:r>
              <a:rPr lang="en-US" sz="1400" dirty="0" err="1">
                <a:solidFill>
                  <a:srgbClr val="0070C0"/>
                </a:solidFill>
              </a:rPr>
              <a:t>cout</a:t>
            </a:r>
            <a:r>
              <a:rPr lang="en-US" sz="1400" dirty="0"/>
              <a:t> &lt;&lt; </a:t>
            </a:r>
            <a:r>
              <a:rPr lang="en-US" sz="1400" dirty="0">
                <a:solidFill>
                  <a:srgbClr val="7030A0"/>
                </a:solidFill>
              </a:rPr>
              <a:t>"Hello World!\n"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 </a:t>
            </a:r>
            <a:r>
              <a:rPr lang="en-US" sz="1400" dirty="0">
                <a:solidFill>
                  <a:srgbClr val="00B0F0"/>
                </a:solidFill>
              </a:rPr>
              <a:t>return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00B050"/>
                </a:solidFill>
              </a:rPr>
              <a:t>EXIT_SUCCESS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Standard “hello world” program in CPP </a:t>
            </a:r>
            <a:r>
              <a:rPr lang="en-US" baseline="30000" dirty="0"/>
              <a:t>[11]</a:t>
            </a:r>
            <a:r>
              <a:rPr lang="en-US" dirty="0"/>
              <a:t>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[11] Hello world - http://www.pvtuts.com/cpp/cpp-hello-world</a:t>
            </a:r>
          </a:p>
        </p:txBody>
      </p:sp>
    </p:spTree>
    <p:extLst>
      <p:ext uri="{BB962C8B-B14F-4D97-AF65-F5344CB8AC3E}">
        <p14:creationId xmlns:p14="http://schemas.microsoft.com/office/powerpoint/2010/main" val="871389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– CMake GUI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the CMake GUI, point </a:t>
            </a:r>
            <a:r>
              <a:rPr lang="en-US" dirty="0">
                <a:solidFill>
                  <a:srgbClr val="0070C0"/>
                </a:solidFill>
              </a:rPr>
              <a:t>“source code” </a:t>
            </a:r>
            <a:r>
              <a:rPr lang="en-US" dirty="0"/>
              <a:t>to </a:t>
            </a:r>
            <a:r>
              <a:rPr lang="en-US" dirty="0">
                <a:solidFill>
                  <a:srgbClr val="FF0000"/>
                </a:solidFill>
              </a:rPr>
              <a:t>“${Tutorials Root Folder}/01_CMake/code/” </a:t>
            </a:r>
            <a:r>
              <a:rPr lang="en-US" dirty="0"/>
              <a:t>(location of root CMake file)</a:t>
            </a:r>
          </a:p>
          <a:p>
            <a:endParaRPr lang="en-US" dirty="0"/>
          </a:p>
          <a:p>
            <a:r>
              <a:rPr lang="en-US" dirty="0"/>
              <a:t>Point </a:t>
            </a:r>
            <a:r>
              <a:rPr lang="en-US" dirty="0">
                <a:solidFill>
                  <a:srgbClr val="0070C0"/>
                </a:solidFill>
              </a:rPr>
              <a:t>“build directory” </a:t>
            </a:r>
            <a:r>
              <a:rPr lang="en-US" dirty="0"/>
              <a:t>to </a:t>
            </a:r>
            <a:r>
              <a:rPr lang="en-US" dirty="0">
                <a:solidFill>
                  <a:srgbClr val="FF0000"/>
                </a:solidFill>
              </a:rPr>
              <a:t>“${Tutorials Root Folder}/01_CMake/code/bin” </a:t>
            </a:r>
            <a:r>
              <a:rPr lang="en-US" dirty="0"/>
              <a:t>or to any other new folder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Press </a:t>
            </a:r>
            <a:r>
              <a:rPr lang="en-US" dirty="0">
                <a:solidFill>
                  <a:srgbClr val="00B0F0"/>
                </a:solidFill>
              </a:rPr>
              <a:t>“Configure”</a:t>
            </a:r>
            <a:r>
              <a:rPr lang="en-US" dirty="0"/>
              <a:t> and (if everything goes off without a hitch) then </a:t>
            </a:r>
            <a:r>
              <a:rPr lang="en-US" dirty="0">
                <a:solidFill>
                  <a:srgbClr val="00B0F0"/>
                </a:solidFill>
              </a:rPr>
              <a:t>“Generate”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This generates project files (</a:t>
            </a:r>
            <a:r>
              <a:rPr lang="en-US" dirty="0" err="1"/>
              <a:t>Makefile</a:t>
            </a:r>
            <a:r>
              <a:rPr lang="en-US" dirty="0"/>
              <a:t> for </a:t>
            </a:r>
            <a:r>
              <a:rPr lang="en-US" dirty="0" err="1"/>
              <a:t>gcc</a:t>
            </a:r>
            <a:r>
              <a:rPr lang="en-US" dirty="0"/>
              <a:t> and solution file for MSVC)</a:t>
            </a:r>
          </a:p>
        </p:txBody>
      </p:sp>
    </p:spTree>
    <p:extLst>
      <p:ext uri="{BB962C8B-B14F-4D97-AF65-F5344CB8AC3E}">
        <p14:creationId xmlns:p14="http://schemas.microsoft.com/office/powerpoint/2010/main" val="561469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– CMake GUI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the CMake GUI, point </a:t>
            </a:r>
            <a:r>
              <a:rPr lang="en-US" dirty="0">
                <a:solidFill>
                  <a:srgbClr val="0070C0"/>
                </a:solidFill>
              </a:rPr>
              <a:t>“source code” </a:t>
            </a:r>
            <a:r>
              <a:rPr lang="en-US" dirty="0"/>
              <a:t>to </a:t>
            </a:r>
            <a:r>
              <a:rPr lang="en-US" dirty="0">
                <a:solidFill>
                  <a:srgbClr val="FF0000"/>
                </a:solidFill>
              </a:rPr>
              <a:t>“${Tutorials Root Folder}/01_CMake/code/” </a:t>
            </a:r>
            <a:r>
              <a:rPr lang="en-US" dirty="0"/>
              <a:t>(location of root CMake file)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926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We all know that source code requires </a:t>
            </a:r>
            <a:r>
              <a:rPr lang="en-US" i="1" dirty="0">
                <a:solidFill>
                  <a:srgbClr val="22337C"/>
                </a:solidFill>
              </a:rPr>
              <a:t>compilation</a:t>
            </a:r>
            <a:r>
              <a:rPr lang="en-US" i="1" dirty="0"/>
              <a:t> </a:t>
            </a:r>
            <a:r>
              <a:rPr lang="en-US" dirty="0"/>
              <a:t>(i.e., conversion from high level language to machine language) to run.</a:t>
            </a:r>
          </a:p>
          <a:p>
            <a:pPr marL="0" indent="0">
              <a:lnSpc>
                <a:spcPct val="100000"/>
              </a:lnSpc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612363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– CMake GUI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 the CMake GUI, point “source code” to “${Tutorials Root Folder}/01_CMake/code/” (location of root CMake file)</a:t>
            </a:r>
          </a:p>
          <a:p>
            <a:endParaRPr lang="en-US" dirty="0"/>
          </a:p>
          <a:p>
            <a:r>
              <a:rPr lang="en-US" dirty="0"/>
              <a:t>Point </a:t>
            </a:r>
            <a:r>
              <a:rPr lang="en-US" dirty="0">
                <a:solidFill>
                  <a:srgbClr val="0070C0"/>
                </a:solidFill>
              </a:rPr>
              <a:t>“build directory” </a:t>
            </a:r>
            <a:r>
              <a:rPr lang="en-US" dirty="0"/>
              <a:t>to </a:t>
            </a:r>
            <a:r>
              <a:rPr lang="en-US" dirty="0">
                <a:solidFill>
                  <a:srgbClr val="FF0000"/>
                </a:solidFill>
              </a:rPr>
              <a:t>“${Tutorials Root Folder}/01_CMake/code/bin” </a:t>
            </a:r>
            <a:r>
              <a:rPr lang="en-US" dirty="0"/>
              <a:t>or to any other new folder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685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– CMake GUI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 the CMake GUI, point “source code” to “${Tutorials Root Folder}/01_CMake/code/” (location of root CMake file)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Point “build directory” to “${Tutorials Root Folder}/01_CMake/code/bin” or to any other new folder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Press </a:t>
            </a:r>
            <a:r>
              <a:rPr lang="en-US" dirty="0">
                <a:solidFill>
                  <a:srgbClr val="00B0F0"/>
                </a:solidFill>
              </a:rPr>
              <a:t>“Configure”</a:t>
            </a:r>
            <a:r>
              <a:rPr lang="en-US" dirty="0"/>
              <a:t> and (if everything goes off without a hitch) then </a:t>
            </a:r>
            <a:r>
              <a:rPr lang="en-US" dirty="0">
                <a:solidFill>
                  <a:srgbClr val="00B0F0"/>
                </a:solidFill>
              </a:rPr>
              <a:t>“Generate”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5648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– CMake GUI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 the CMake GUI, point “source code” to “${Tutorials Root Folder}/01_CMake/code/” (location of root CMake file)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Point “build directory” to “${Tutorials Root Folder}/01_CMake/code/bin” or to any other new folder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Press “Configure” and (if everything goes off without a hitch) then “Generate”</a:t>
            </a:r>
          </a:p>
          <a:p>
            <a:endParaRPr lang="en-US" dirty="0"/>
          </a:p>
          <a:p>
            <a:r>
              <a:rPr lang="en-US" dirty="0"/>
              <a:t>This generates project files (</a:t>
            </a:r>
            <a:r>
              <a:rPr lang="en-US" dirty="0" err="1"/>
              <a:t>Makefile</a:t>
            </a:r>
            <a:r>
              <a:rPr lang="en-US" dirty="0"/>
              <a:t> for </a:t>
            </a:r>
            <a:r>
              <a:rPr lang="en-US" dirty="0" err="1"/>
              <a:t>gcc</a:t>
            </a:r>
            <a:r>
              <a:rPr lang="en-US" dirty="0"/>
              <a:t> and solution file for MSVC)</a:t>
            </a:r>
          </a:p>
        </p:txBody>
      </p:sp>
    </p:spTree>
    <p:extLst>
      <p:ext uri="{BB962C8B-B14F-4D97-AF65-F5344CB8AC3E}">
        <p14:creationId xmlns:p14="http://schemas.microsoft.com/office/powerpoint/2010/main" val="37358642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– CMake 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Create a new folder </a:t>
            </a:r>
            <a:r>
              <a:rPr lang="en-US" dirty="0">
                <a:solidFill>
                  <a:srgbClr val="FF0000"/>
                </a:solidFill>
              </a:rPr>
              <a:t>“${Tutorials Root Folder}/01_CMake/code/bin” </a:t>
            </a:r>
            <a:r>
              <a:rPr lang="en-US" dirty="0"/>
              <a:t>or to any other new folder and then invoke CMake using the following command in the command line: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400" dirty="0" err="1">
                <a:solidFill>
                  <a:srgbClr val="0070C0"/>
                </a:solidFill>
              </a:rPr>
              <a:t>cmake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${Tutorials Root Folder}/01_CMake/code/</a:t>
            </a:r>
            <a:endParaRPr lang="en-US" sz="2400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This command will use the default project generator for the detected OS (</a:t>
            </a:r>
            <a:r>
              <a:rPr lang="en-US" dirty="0" err="1"/>
              <a:t>Makefile</a:t>
            </a:r>
            <a:r>
              <a:rPr lang="en-US" dirty="0"/>
              <a:t> for Linux) and it can be specified using the “-G” parameter</a:t>
            </a:r>
            <a:r>
              <a:rPr lang="en-US" baseline="30000" dirty="0"/>
              <a:t>[12]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[12] CMake Generators - https://cmake.org/cmake/help/v3.0/manual/cmake-generators.7.html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600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70264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We all know that source code requires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compilation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(i.e., conversion from high level language to machine language) to run.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CPP is special in the way that the compilation generates an </a:t>
            </a:r>
            <a:r>
              <a:rPr lang="en-US" i="1" dirty="0">
                <a:solidFill>
                  <a:srgbClr val="22337C"/>
                </a:solidFill>
              </a:rPr>
              <a:t>executable</a:t>
            </a:r>
            <a:r>
              <a:rPr lang="en-US" dirty="0">
                <a:solidFill>
                  <a:srgbClr val="22337C"/>
                </a:solidFill>
              </a:rPr>
              <a:t> </a:t>
            </a:r>
            <a:r>
              <a:rPr lang="en-US" dirty="0"/>
              <a:t>or </a:t>
            </a:r>
            <a:r>
              <a:rPr lang="en-US" i="1" dirty="0">
                <a:solidFill>
                  <a:srgbClr val="22337C"/>
                </a:solidFill>
              </a:rPr>
              <a:t>library</a:t>
            </a:r>
            <a:r>
              <a:rPr lang="en-US" i="1" dirty="0"/>
              <a:t> </a:t>
            </a:r>
            <a:r>
              <a:rPr lang="en-US" dirty="0"/>
              <a:t>which is a collection of machine code for quick runs.</a:t>
            </a:r>
          </a:p>
          <a:p>
            <a:pPr marL="0" indent="0">
              <a:lnSpc>
                <a:spcPct val="100000"/>
              </a:lnSpc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82377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We all know that source code requires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compilation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(i.e., conversion from high level language to machine language) to run.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CPP is special in the way that the compilation generates an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executable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or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library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which is a collection of machine code for quick runs.</a:t>
            </a:r>
            <a:endParaRPr lang="en-US" b="1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b="1" dirty="0"/>
          </a:p>
          <a:p>
            <a:pPr>
              <a:lnSpc>
                <a:spcPct val="100000"/>
              </a:lnSpc>
            </a:pPr>
            <a:r>
              <a:rPr lang="en-US" dirty="0"/>
              <a:t>For the compilation to occur properly, CPP source code should link against a </a:t>
            </a:r>
            <a:r>
              <a:rPr lang="en-US" i="1" dirty="0"/>
              <a:t>compiler</a:t>
            </a:r>
            <a:r>
              <a:rPr lang="en-US" dirty="0"/>
              <a:t> (GNU C Compiler </a:t>
            </a:r>
            <a:r>
              <a:rPr lang="en-US" baseline="30000" dirty="0"/>
              <a:t>[1] </a:t>
            </a:r>
            <a:r>
              <a:rPr lang="en-US" dirty="0"/>
              <a:t>or MS Visual C++ </a:t>
            </a:r>
            <a:r>
              <a:rPr lang="en-US" baseline="30000" dirty="0"/>
              <a:t>[2]</a:t>
            </a:r>
            <a:r>
              <a:rPr lang="en-US" dirty="0"/>
              <a:t>) and other </a:t>
            </a:r>
            <a:r>
              <a:rPr lang="en-US" i="1" dirty="0"/>
              <a:t>dependencies</a:t>
            </a:r>
            <a:r>
              <a:rPr lang="en-US" dirty="0"/>
              <a:t> in the code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[1] GCC - https://gcc.gnu.org/ </a:t>
            </a:r>
          </a:p>
          <a:p>
            <a:r>
              <a:rPr lang="en-US"/>
              <a:t>[2] MSVC - https://en.wikipedia.org/wiki/Visual_C%2B%2B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963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Due to the nature of CPP programming, each and every OS does the linkage in its own unique manner.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983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Due to the nature of CPP programming, each and every OS does the linkage in its own unique manner.</a:t>
            </a:r>
          </a:p>
          <a:p>
            <a:endParaRPr lang="en-US" dirty="0"/>
          </a:p>
          <a:p>
            <a:r>
              <a:rPr lang="en-US" dirty="0"/>
              <a:t>CMake </a:t>
            </a:r>
            <a:r>
              <a:rPr lang="en-US" baseline="30000" dirty="0"/>
              <a:t>[3]</a:t>
            </a:r>
            <a:r>
              <a:rPr lang="en-US" dirty="0"/>
              <a:t> came into being with the explicit idea of making this entire </a:t>
            </a:r>
            <a:r>
              <a:rPr lang="en-US" i="1" dirty="0"/>
              <a:t>configuration</a:t>
            </a:r>
            <a:r>
              <a:rPr lang="en-US" dirty="0"/>
              <a:t> step platform and compiler independent </a:t>
            </a:r>
            <a:r>
              <a:rPr lang="en-US" baseline="30000" dirty="0"/>
              <a:t>[4]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73365" y="6332538"/>
            <a:ext cx="7979038" cy="365125"/>
          </a:xfrm>
        </p:spPr>
        <p:txBody>
          <a:bodyPr/>
          <a:lstStyle/>
          <a:p>
            <a:r>
              <a:rPr lang="en-US"/>
              <a:t>[3] CMake - https://cmake.org/</a:t>
            </a:r>
          </a:p>
          <a:p>
            <a:r>
              <a:rPr lang="en-US"/>
              <a:t>[4] CMake Overview - https://cmake.org/overview/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153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CMake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Follow the platform specific instructions given in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dirty="0">
                <a:hlinkClick r:id="rId2"/>
              </a:rPr>
              <a:t>https://cmake.org/download/</a:t>
            </a:r>
            <a:r>
              <a:rPr lang="en-US" dirty="0"/>
              <a:t>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Ensure that you install the bit matched version of CMake (</a:t>
            </a:r>
            <a:r>
              <a:rPr lang="en-US" b="1" dirty="0">
                <a:solidFill>
                  <a:srgbClr val="002040"/>
                </a:solidFill>
              </a:rPr>
              <a:t>64 bit </a:t>
            </a:r>
            <a:r>
              <a:rPr lang="en-US" dirty="0"/>
              <a:t>or </a:t>
            </a:r>
            <a:r>
              <a:rPr lang="en-US" b="1" dirty="0">
                <a:solidFill>
                  <a:srgbClr val="002040"/>
                </a:solidFill>
              </a:rPr>
              <a:t>32 bit </a:t>
            </a:r>
            <a:r>
              <a:rPr lang="en-US" dirty="0"/>
              <a:t>in accordance with your installed OS)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389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code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/Tutorials Root Folder</a:t>
            </a:r>
          </a:p>
          <a:p>
            <a:pPr marL="0" indent="0">
              <a:buNone/>
            </a:pPr>
            <a:r>
              <a:rPr lang="en-US" dirty="0"/>
              <a:t>	/01_CMake</a:t>
            </a:r>
          </a:p>
          <a:p>
            <a:pPr marL="0" indent="0">
              <a:buNone/>
            </a:pPr>
            <a:r>
              <a:rPr lang="en-US" dirty="0"/>
              <a:t>		presentation.pptx</a:t>
            </a:r>
          </a:p>
          <a:p>
            <a:pPr marL="0" indent="0">
              <a:buNone/>
            </a:pPr>
            <a:r>
              <a:rPr lang="en-US" dirty="0"/>
              <a:t>		/code</a:t>
            </a:r>
          </a:p>
          <a:p>
            <a:pPr marL="0" indent="0">
              <a:buNone/>
            </a:pPr>
            <a:r>
              <a:rPr lang="en-US" dirty="0"/>
              <a:t>			CMakeLists.txt</a:t>
            </a:r>
          </a:p>
          <a:p>
            <a:pPr marL="0" indent="0">
              <a:buNone/>
            </a:pPr>
            <a:r>
              <a:rPr lang="en-US" dirty="0"/>
              <a:t>			/</a:t>
            </a:r>
            <a:r>
              <a:rPr lang="en-US" dirty="0" err="1"/>
              <a:t>src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	main.cxx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016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code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/Tutorials Root Folder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	/01_CMake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		presentation.pptx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		/code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>
                <a:solidFill>
                  <a:srgbClr val="FF0000"/>
                </a:solidFill>
              </a:rPr>
              <a:t>CMakeLists.txt  </a:t>
            </a:r>
            <a:r>
              <a:rPr lang="en-US" dirty="0"/>
              <a:t>-  root or main CMake file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src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				main.cxx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649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BICA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1594</Words>
  <Application>Microsoft Office PowerPoint</Application>
  <PresentationFormat>Widescreen</PresentationFormat>
  <Paragraphs>210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Calibri Light</vt:lpstr>
      <vt:lpstr>Segoe UI</vt:lpstr>
      <vt:lpstr>Segoe UI Semibold</vt:lpstr>
      <vt:lpstr>Segoe UI Semilight</vt:lpstr>
      <vt:lpstr>Segoe UI Symbol</vt:lpstr>
      <vt:lpstr>Office Theme</vt:lpstr>
      <vt:lpstr>Custom Design</vt:lpstr>
      <vt:lpstr>CBICA S/W Dev Tutorials – CMake Tutorial</vt:lpstr>
      <vt:lpstr>Introduction</vt:lpstr>
      <vt:lpstr>Introduction</vt:lpstr>
      <vt:lpstr>Introduction</vt:lpstr>
      <vt:lpstr>Introduction</vt:lpstr>
      <vt:lpstr>Introduction</vt:lpstr>
      <vt:lpstr>Installing CMake</vt:lpstr>
      <vt:lpstr>Example code structure</vt:lpstr>
      <vt:lpstr>Example code structure</vt:lpstr>
      <vt:lpstr>/code/CMakeLists.txt</vt:lpstr>
      <vt:lpstr>/code/CMakeLists.txt</vt:lpstr>
      <vt:lpstr>/code/CMakeLists.txt</vt:lpstr>
      <vt:lpstr>/code/CMakeLists.txt</vt:lpstr>
      <vt:lpstr>/code/CMakeLists.txt</vt:lpstr>
      <vt:lpstr>/code/CMakeLists.txt</vt:lpstr>
      <vt:lpstr>CMake commands to keep in mind</vt:lpstr>
      <vt:lpstr>/code/src/main.cxx</vt:lpstr>
      <vt:lpstr>Steps – CMake GUI</vt:lpstr>
      <vt:lpstr>Steps – CMake GUI</vt:lpstr>
      <vt:lpstr>Steps – CMake GUI</vt:lpstr>
      <vt:lpstr>Steps – CMake GUI</vt:lpstr>
      <vt:lpstr>Steps – CMake GUI</vt:lpstr>
      <vt:lpstr>Steps – CMake CLI</vt:lpstr>
      <vt:lpstr>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Sarthak Pati</dc:creator>
  <cp:lastModifiedBy>Sarthak Pati</cp:lastModifiedBy>
  <cp:revision>33</cp:revision>
  <dcterms:created xsi:type="dcterms:W3CDTF">2016-03-11T15:32:15Z</dcterms:created>
  <dcterms:modified xsi:type="dcterms:W3CDTF">2017-03-13T13:58:26Z</dcterms:modified>
</cp:coreProperties>
</file>