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60" r:id="rId10"/>
    <p:sldId id="261" r:id="rId11"/>
    <p:sldId id="262" r:id="rId12"/>
    <p:sldId id="264" r:id="rId13"/>
    <p:sldId id="263" r:id="rId14"/>
    <p:sldId id="266" r:id="rId15"/>
    <p:sldId id="267" r:id="rId16"/>
    <p:sldId id="268" r:id="rId17"/>
    <p:sldId id="265" r:id="rId18"/>
    <p:sldId id="269" r:id="rId19"/>
    <p:sldId id="270" r:id="rId20"/>
    <p:sldId id="276" r:id="rId21"/>
    <p:sldId id="278" r:id="rId22"/>
    <p:sldId id="279" r:id="rId23"/>
    <p:sldId id="282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D45"/>
    <a:srgbClr val="162152"/>
    <a:srgbClr val="22337C"/>
    <a:srgbClr val="6F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7" autoAdjust="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4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167D8-B037-4F90-B0F6-8AFBC9DF488D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454E4-9BB3-4BC4-93C9-15C771435F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209800"/>
          </a:xfrm>
        </p:spPr>
        <p:txBody>
          <a:bodyPr/>
          <a:lstStyle/>
          <a:p>
            <a:r>
              <a:rPr lang="it-IT" dirty="0" smtClean="0"/>
              <a:t>CBICA S/W Dev Tutorials</a:t>
            </a:r>
            <a:br>
              <a:rPr lang="it-IT" dirty="0" smtClean="0"/>
            </a:br>
            <a:r>
              <a:rPr lang="it-IT" dirty="0" smtClean="0"/>
              <a:t>03 – Object Oriented Programming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</a:p>
          <a:p>
            <a:r>
              <a:rPr lang="en-US" b="1" dirty="0" smtClean="0"/>
              <a:t>Class</a:t>
            </a:r>
          </a:p>
          <a:p>
            <a:pPr marL="0" indent="0">
              <a:buNone/>
            </a:pPr>
            <a:r>
              <a:rPr lang="en-US" dirty="0" smtClean="0"/>
              <a:t>Blueprint of an object – defines the functions, data in the class,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</a:p>
          <a:p>
            <a:r>
              <a:rPr lang="en-US" b="1" dirty="0" smtClean="0"/>
              <a:t>Class</a:t>
            </a:r>
          </a:p>
          <a:p>
            <a:pPr lvl="1"/>
            <a:r>
              <a:rPr lang="en-US" b="1" dirty="0" smtClean="0"/>
              <a:t>Members: </a:t>
            </a:r>
            <a:r>
              <a:rPr lang="en-US" dirty="0" smtClean="0"/>
              <a:t>Variables and functions which define the usability of the class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 &amp; Members</a:t>
            </a:r>
          </a:p>
          <a:p>
            <a:r>
              <a:rPr lang="en-US" b="1" dirty="0" smtClean="0"/>
              <a:t>Abstraction</a:t>
            </a:r>
          </a:p>
          <a:p>
            <a:pPr marL="0" indent="0">
              <a:buNone/>
            </a:pPr>
            <a:r>
              <a:rPr lang="en-US" dirty="0" smtClean="0"/>
              <a:t>Providing only essential information (like class members) and hiding their background details (like implementation)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 &amp; Members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Abstraction</a:t>
            </a:r>
          </a:p>
          <a:p>
            <a:r>
              <a:rPr lang="en-US" b="1" dirty="0" smtClean="0"/>
              <a:t>Encapsulation</a:t>
            </a:r>
          </a:p>
          <a:p>
            <a:pPr marL="0" indent="0">
              <a:buNone/>
            </a:pPr>
            <a:r>
              <a:rPr lang="en-US" dirty="0" smtClean="0"/>
              <a:t>Grouping members based on their function(s) and abstraction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 &amp; Members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Abstraction</a:t>
            </a:r>
          </a:p>
          <a:p>
            <a:r>
              <a:rPr lang="en-US" b="1" dirty="0" smtClean="0"/>
              <a:t>Encapsulation</a:t>
            </a:r>
          </a:p>
          <a:p>
            <a:pPr lvl="1"/>
            <a:r>
              <a:rPr lang="en-US" b="1" dirty="0" smtClean="0"/>
              <a:t>Public Members: </a:t>
            </a:r>
            <a:r>
              <a:rPr lang="en-US" dirty="0" smtClean="0"/>
              <a:t>Members that essentially make up the interface of the 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 &amp; Members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Abstraction</a:t>
            </a:r>
          </a:p>
          <a:p>
            <a:r>
              <a:rPr lang="en-US" b="1" dirty="0" smtClean="0"/>
              <a:t>Encapsulation</a:t>
            </a:r>
          </a:p>
          <a:p>
            <a:pPr lvl="1"/>
            <a:r>
              <a:rPr lang="en-US" dirty="0" smtClean="0"/>
              <a:t>Public Members</a:t>
            </a:r>
          </a:p>
          <a:p>
            <a:pPr lvl="1"/>
            <a:r>
              <a:rPr lang="en-US" b="1" dirty="0" smtClean="0"/>
              <a:t>Private Members: </a:t>
            </a:r>
            <a:r>
              <a:rPr lang="en-US" dirty="0" smtClean="0"/>
              <a:t>Only visible to other members of the class (purely internal)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 &amp; Members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Abstraction</a:t>
            </a:r>
          </a:p>
          <a:p>
            <a:r>
              <a:rPr lang="en-US" b="1" dirty="0" smtClean="0"/>
              <a:t>Encapsulation</a:t>
            </a:r>
          </a:p>
          <a:p>
            <a:pPr lvl="1"/>
            <a:r>
              <a:rPr lang="en-US" dirty="0" smtClean="0"/>
              <a:t>Public Members</a:t>
            </a:r>
          </a:p>
          <a:p>
            <a:pPr lvl="1"/>
            <a:r>
              <a:rPr lang="en-US" dirty="0" smtClean="0"/>
              <a:t>Private Members</a:t>
            </a:r>
          </a:p>
          <a:p>
            <a:pPr lvl="1"/>
            <a:r>
              <a:rPr lang="en-US" b="1" dirty="0" smtClean="0"/>
              <a:t>Protected Members: </a:t>
            </a:r>
            <a:r>
              <a:rPr lang="en-US" dirty="0" smtClean="0"/>
              <a:t>Visibility is restricted to other classes that “inherit” from this class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 &amp; Members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Encapsulation (Public, Private, Protected)</a:t>
            </a:r>
          </a:p>
          <a:p>
            <a:r>
              <a:rPr lang="en-US" b="1" dirty="0" smtClean="0"/>
              <a:t>Inheritance</a:t>
            </a:r>
          </a:p>
          <a:p>
            <a:pPr marL="0" indent="0">
              <a:buNone/>
            </a:pPr>
            <a:r>
              <a:rPr lang="en-US" dirty="0" smtClean="0"/>
              <a:t>Using an existing class to form the foundation for a new class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Polymorphism</a:t>
            </a:r>
          </a:p>
          <a:p>
            <a:pPr marL="0" indent="0">
              <a:buNone/>
            </a:pPr>
            <a:r>
              <a:rPr lang="en-US" dirty="0" smtClean="0"/>
              <a:t>Ability to use an operator or function in to produce different end result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Polymorphism</a:t>
            </a:r>
          </a:p>
          <a:p>
            <a:r>
              <a:rPr lang="en-US" b="1" dirty="0" smtClean="0"/>
              <a:t>Overloading</a:t>
            </a:r>
          </a:p>
          <a:p>
            <a:pPr marL="0" indent="0">
              <a:buNone/>
            </a:pPr>
            <a:r>
              <a:rPr lang="en-US" dirty="0" smtClean="0"/>
              <a:t>Specific example of polymorphism where the input(s)/output(s) of a single function can be changed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(</a:t>
            </a:r>
            <a:r>
              <a:rPr lang="en-US" b="1" dirty="0" smtClean="0"/>
              <a:t>OOP</a:t>
            </a:r>
            <a:r>
              <a:rPr lang="en-US" dirty="0" smtClean="0"/>
              <a:t>) is a style of programming which uses </a:t>
            </a:r>
            <a:r>
              <a:rPr lang="en-US" b="1" dirty="0" smtClean="0"/>
              <a:t>objects </a:t>
            </a:r>
            <a:r>
              <a:rPr lang="en-US" dirty="0" smtClean="0"/>
              <a:t>(a location in memory having a value and referenced by an identifier) </a:t>
            </a:r>
            <a:r>
              <a:rPr lang="en-US" baseline="30000" dirty="0" smtClean="0"/>
              <a:t>[1][2]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[1] OOP Wiki Article - https://en.wikipedia.org/wiki/Object-oriented_programming</a:t>
            </a:r>
          </a:p>
          <a:p>
            <a:pPr algn="l"/>
            <a:r>
              <a:rPr lang="en-US" sz="1000" dirty="0" smtClean="0"/>
              <a:t>[2] Objects in CS - https://en.wikipedia.org/wiki/Object_(computer_science)</a:t>
            </a: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/03_OOP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/code</a:t>
            </a:r>
          </a:p>
          <a:p>
            <a:pPr>
              <a:buNone/>
            </a:pPr>
            <a:r>
              <a:rPr lang="en-US" dirty="0" smtClean="0"/>
              <a:t>		/src</a:t>
            </a:r>
          </a:p>
          <a:p>
            <a:pPr>
              <a:buNone/>
            </a:pPr>
            <a:r>
              <a:rPr lang="en-US" dirty="0" smtClean="0"/>
              <a:t>			main.cxx</a:t>
            </a:r>
          </a:p>
          <a:p>
            <a:pPr>
              <a:buNone/>
            </a:pPr>
            <a:r>
              <a:rPr lang="en-US" dirty="0" smtClean="0"/>
              <a:t>			/classes</a:t>
            </a:r>
          </a:p>
          <a:p>
            <a:pPr>
              <a:buNone/>
            </a:pPr>
            <a:r>
              <a:rPr lang="en-US" dirty="0" smtClean="0"/>
              <a:t>				base.h</a:t>
            </a:r>
          </a:p>
          <a:p>
            <a:pPr>
              <a:buNone/>
            </a:pPr>
            <a:r>
              <a:rPr lang="en-US" dirty="0" smtClean="0"/>
              <a:t>				add.h</a:t>
            </a:r>
          </a:p>
          <a:p>
            <a:pPr>
              <a:buNone/>
            </a:pPr>
            <a:r>
              <a:rPr lang="en-US" dirty="0" smtClean="0"/>
              <a:t>				subtract.h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/code/src/classes/</a:t>
            </a:r>
            <a:r>
              <a:rPr lang="en-US" dirty="0" err="1" smtClean="0"/>
              <a:t>base.h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#</a:t>
            </a:r>
            <a:r>
              <a:rPr lang="en-US" sz="1100" dirty="0" err="1" smtClean="0"/>
              <a:t>pragma</a:t>
            </a:r>
            <a:r>
              <a:rPr lang="en-US" sz="1100" dirty="0" smtClean="0"/>
              <a:t> once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#include</a:t>
            </a:r>
            <a:r>
              <a:rPr lang="en-US" sz="1100" dirty="0" smtClean="0"/>
              <a:t> &lt;</a:t>
            </a:r>
            <a:r>
              <a:rPr lang="en-US" sz="1100" dirty="0" err="1" smtClean="0">
                <a:solidFill>
                  <a:srgbClr val="FF0000"/>
                </a:solidFill>
              </a:rPr>
              <a:t>stdio.h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#include</a:t>
            </a:r>
            <a:r>
              <a:rPr lang="en-US" sz="1100" dirty="0" smtClean="0"/>
              <a:t> &lt;</a:t>
            </a:r>
            <a:r>
              <a:rPr lang="en-US" sz="1100" dirty="0" err="1" smtClean="0">
                <a:solidFill>
                  <a:srgbClr val="FF0000"/>
                </a:solidFill>
              </a:rPr>
              <a:t>iostream</a:t>
            </a:r>
            <a:r>
              <a:rPr lang="en-US" sz="1100" dirty="0" smtClean="0"/>
              <a:t>&gt;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class base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endParaRPr lang="pt-BR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sz="1100" dirty="0" smtClean="0">
                <a:solidFill>
                  <a:schemeClr val="bg1">
                    <a:lumMod val="75000"/>
                  </a:schemeClr>
                </a:solidFill>
              </a:rPr>
              <a:t>protected:</a:t>
            </a:r>
          </a:p>
          <a:p>
            <a:pPr>
              <a:buNone/>
            </a:pPr>
            <a:r>
              <a:rPr lang="pt-BR" sz="1100" dirty="0" smtClean="0">
                <a:solidFill>
                  <a:schemeClr val="bg1">
                    <a:lumMod val="75000"/>
                  </a:schemeClr>
                </a:solidFill>
              </a:rPr>
              <a:t>  int m_num1, m_num2, m_result;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public: //! interface of "base"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Default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base();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Actual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base(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n1,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n2)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m_num1 = n1;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m_num2 = n2;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>
                <a:solidFill>
                  <a:srgbClr val="00B0F0"/>
                </a:solidFill>
              </a:rPr>
              <a:t>#</a:t>
            </a:r>
            <a:r>
              <a:rPr lang="en-US" sz="2000" dirty="0" err="1" smtClean="0">
                <a:solidFill>
                  <a:srgbClr val="00B0F0"/>
                </a:solidFill>
              </a:rPr>
              <a:t>pragma</a:t>
            </a:r>
            <a:r>
              <a:rPr lang="en-US" sz="2000" dirty="0" smtClean="0">
                <a:solidFill>
                  <a:srgbClr val="00B0F0"/>
                </a:solidFill>
              </a:rPr>
              <a:t> once </a:t>
            </a:r>
            <a:r>
              <a:rPr lang="en-US" sz="2000" dirty="0" smtClean="0"/>
              <a:t>is a header guard which makes sure that the current header is included only once in the compilation process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base.h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pragma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once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stdio.h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class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00B0F0"/>
                </a:solidFill>
              </a:rPr>
              <a:t>base</a:t>
            </a:r>
          </a:p>
          <a:p>
            <a:pPr>
              <a:buNone/>
            </a:pPr>
            <a:r>
              <a:rPr lang="en-US" sz="1100" dirty="0" smtClean="0"/>
              <a:t>{</a:t>
            </a:r>
            <a:endParaRPr lang="pt-BR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sz="1100" dirty="0" smtClean="0">
                <a:solidFill>
                  <a:schemeClr val="bg1">
                    <a:lumMod val="75000"/>
                  </a:schemeClr>
                </a:solidFill>
              </a:rPr>
              <a:t>protected:</a:t>
            </a:r>
          </a:p>
          <a:p>
            <a:pPr>
              <a:buNone/>
            </a:pPr>
            <a:r>
              <a:rPr lang="pt-BR" sz="1100" dirty="0" smtClean="0">
                <a:solidFill>
                  <a:schemeClr val="bg1">
                    <a:lumMod val="75000"/>
                  </a:schemeClr>
                </a:solidFill>
              </a:rPr>
              <a:t>  int m_num1, m_num2, m_result;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public: //! interface of "base"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Default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base( );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Actual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base(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n1,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n2)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m_num1 = n1;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m_num2 = n2;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“class </a:t>
            </a:r>
            <a:r>
              <a:rPr lang="en-US" sz="2000" dirty="0" smtClean="0">
                <a:solidFill>
                  <a:srgbClr val="00B0F0"/>
                </a:solidFill>
              </a:rPr>
              <a:t>base</a:t>
            </a:r>
            <a:r>
              <a:rPr lang="en-US" sz="2000" dirty="0" smtClean="0"/>
              <a:t> {” is the syntax of writing a class in C++.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base.h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pragma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once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stdio.h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class base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endParaRPr lang="pt-BR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sz="1100" dirty="0" smtClean="0">
                <a:solidFill>
                  <a:srgbClr val="00B0F0"/>
                </a:solidFill>
              </a:rPr>
              <a:t>protected:</a:t>
            </a:r>
          </a:p>
          <a:p>
            <a:pPr>
              <a:buNone/>
            </a:pPr>
            <a:r>
              <a:rPr lang="pt-BR" sz="1100" dirty="0" smtClean="0"/>
              <a:t>  </a:t>
            </a:r>
            <a:r>
              <a:rPr lang="pt-BR" sz="1100" dirty="0" smtClean="0">
                <a:solidFill>
                  <a:srgbClr val="FF0000"/>
                </a:solidFill>
              </a:rPr>
              <a:t>int</a:t>
            </a:r>
            <a:r>
              <a:rPr lang="pt-BR" sz="1100" dirty="0" smtClean="0"/>
              <a:t> m_num1, m_num2, m_result;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public: //! interface of "base"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Default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base( );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Actual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base(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n1,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n2)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m_num1 = n1;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m_num2 = n2;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>
                <a:solidFill>
                  <a:srgbClr val="00B0F0"/>
                </a:solidFill>
              </a:rPr>
              <a:t>protected:</a:t>
            </a:r>
            <a:r>
              <a:rPr lang="en-US" sz="2000" dirty="0" smtClean="0"/>
              <a:t> ???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base.h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pragma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once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stdio.h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class base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endParaRPr lang="pt-BR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sz="1100" dirty="0" smtClean="0">
                <a:solidFill>
                  <a:schemeClr val="bg1">
                    <a:lumMod val="75000"/>
                  </a:schemeClr>
                </a:solidFill>
              </a:rPr>
              <a:t>protected:</a:t>
            </a:r>
          </a:p>
          <a:p>
            <a:pPr>
              <a:buNone/>
            </a:pPr>
            <a:r>
              <a:rPr lang="pt-BR" sz="1100" dirty="0" smtClean="0">
                <a:solidFill>
                  <a:schemeClr val="bg1">
                    <a:lumMod val="75000"/>
                  </a:schemeClr>
                </a:solidFill>
              </a:rPr>
              <a:t>  int m_num1, m_num2, m_result;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00B0F0"/>
                </a:solidFill>
              </a:rPr>
              <a:t>public: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00B050"/>
                </a:solidFill>
              </a:rPr>
              <a:t>//! interface of "base"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Default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base( );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Actual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base(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n1,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n2)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m_num1 = n1;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m_num2 = n2;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>
                <a:solidFill>
                  <a:srgbClr val="00B0F0"/>
                </a:solidFill>
              </a:rPr>
              <a:t>public:</a:t>
            </a:r>
            <a:r>
              <a:rPr lang="en-US" sz="2000" dirty="0" smtClean="0"/>
              <a:t> ???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base.h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pragma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once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stdio.h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class base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endParaRPr lang="pt-BR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sz="1100" dirty="0" smtClean="0">
                <a:solidFill>
                  <a:schemeClr val="bg1">
                    <a:lumMod val="75000"/>
                  </a:schemeClr>
                </a:solidFill>
              </a:rPr>
              <a:t>protected:</a:t>
            </a:r>
          </a:p>
          <a:p>
            <a:pPr>
              <a:buNone/>
            </a:pPr>
            <a:r>
              <a:rPr lang="pt-BR" sz="1100" dirty="0" smtClean="0">
                <a:solidFill>
                  <a:schemeClr val="bg1">
                    <a:lumMod val="75000"/>
                  </a:schemeClr>
                </a:solidFill>
              </a:rPr>
              <a:t>  int m_num1, m_num2, m_result;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public: //! interface of "base"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50"/>
                </a:solidFill>
              </a:rPr>
              <a:t>//! Default Constructor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explicit</a:t>
            </a:r>
            <a:r>
              <a:rPr lang="en-US" sz="1100" dirty="0" smtClean="0"/>
              <a:t> base( );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50"/>
                </a:solidFill>
              </a:rPr>
              <a:t>//! Actual Constructor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explicit</a:t>
            </a:r>
            <a:r>
              <a:rPr lang="en-US" sz="1100" dirty="0" smtClean="0"/>
              <a:t> base(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/>
              <a:t> n1,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/>
              <a:t> n2 )</a:t>
            </a:r>
          </a:p>
          <a:p>
            <a:pPr>
              <a:buNone/>
            </a:pPr>
            <a:r>
              <a:rPr lang="en-US" sz="1100" dirty="0" smtClean="0"/>
              <a:t>  {</a:t>
            </a:r>
            <a:endParaRPr lang="en-US" sz="11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100" dirty="0" smtClean="0"/>
              <a:t>    m_num1 = n1;</a:t>
            </a:r>
          </a:p>
          <a:p>
            <a:pPr>
              <a:buNone/>
            </a:pPr>
            <a:r>
              <a:rPr lang="en-US" sz="1100" dirty="0" smtClean="0"/>
              <a:t>    m_num2 = n2;</a:t>
            </a:r>
          </a:p>
          <a:p>
            <a:pPr>
              <a:buNone/>
            </a:pPr>
            <a:r>
              <a:rPr lang="en-US" sz="1100" dirty="0" smtClean="0"/>
              <a:t>  }</a:t>
            </a:r>
          </a:p>
          <a:p>
            <a:pPr>
              <a:buNone/>
            </a:pPr>
            <a:r>
              <a:rPr lang="en-US" sz="1100" dirty="0" smtClean="0"/>
              <a:t>…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>
                <a:solidFill>
                  <a:srgbClr val="00B0F0"/>
                </a:solidFill>
              </a:rPr>
              <a:t>explicit:</a:t>
            </a:r>
            <a:r>
              <a:rPr lang="en-US" sz="2000" dirty="0" smtClean="0"/>
              <a:t> specifies constructors and conversion operators that do not allow implicit conversions or copy-initialization (initializing an object from another)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base.h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B050"/>
                </a:solidFill>
              </a:rPr>
              <a:t> 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pPr>
              <a:buNone/>
            </a:pPr>
            <a:r>
              <a:rPr lang="en-US" sz="1100" dirty="0" smtClean="0">
                <a:solidFill>
                  <a:srgbClr val="00B050"/>
                </a:solidFill>
              </a:rPr>
              <a:t>  //! Pure virtual function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virtual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void</a:t>
            </a:r>
            <a:r>
              <a:rPr lang="en-US" sz="1100" dirty="0" smtClean="0"/>
              <a:t> op( ) = 0;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Output function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getResult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return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m_result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};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>
                <a:solidFill>
                  <a:srgbClr val="00B0F0"/>
                </a:solidFill>
              </a:rPr>
              <a:t>virtual:</a:t>
            </a:r>
            <a:r>
              <a:rPr lang="en-US" sz="2000" dirty="0" smtClean="0"/>
              <a:t> a method whose behavior can be altered by the inheriting class in accordance to desired functionality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base.h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…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Pure virtual function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virtual void op( ) = 0;</a:t>
            </a:r>
          </a:p>
          <a:p>
            <a:pPr>
              <a:buNone/>
            </a:pPr>
            <a:endParaRPr lang="en-US" sz="11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00B050"/>
                </a:solidFill>
              </a:rPr>
              <a:t>  //! Output function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getResult</a:t>
            </a:r>
            <a:r>
              <a:rPr lang="en-US" sz="1100" dirty="0" smtClean="0"/>
              <a:t>( )</a:t>
            </a:r>
          </a:p>
          <a:p>
            <a:pPr>
              <a:buNone/>
            </a:pPr>
            <a:r>
              <a:rPr lang="en-US" sz="1100" dirty="0" smtClean="0"/>
              <a:t>  {</a:t>
            </a:r>
          </a:p>
          <a:p>
            <a:pPr>
              <a:buNone/>
            </a:pPr>
            <a:r>
              <a:rPr lang="en-US" sz="1100" dirty="0" smtClean="0"/>
              <a:t>    </a:t>
            </a:r>
            <a:r>
              <a:rPr lang="en-US" sz="1100" dirty="0" smtClean="0">
                <a:solidFill>
                  <a:srgbClr val="FF0000"/>
                </a:solidFill>
              </a:rPr>
              <a:t>return</a:t>
            </a:r>
            <a:r>
              <a:rPr lang="en-US" sz="1100" dirty="0" smtClean="0"/>
              <a:t> </a:t>
            </a:r>
            <a:r>
              <a:rPr lang="en-US" sz="1100" dirty="0" err="1" smtClean="0"/>
              <a:t>m_result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}</a:t>
            </a:r>
          </a:p>
          <a:p>
            <a:pPr>
              <a:buNone/>
            </a:pPr>
            <a:r>
              <a:rPr lang="en-US" sz="1100" dirty="0" smtClean="0"/>
              <a:t>};</a:t>
            </a:r>
            <a:endParaRPr lang="en-US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add.h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#</a:t>
            </a:r>
            <a:r>
              <a:rPr lang="en-US" sz="1100" dirty="0" err="1" smtClean="0"/>
              <a:t>pragma</a:t>
            </a:r>
            <a:r>
              <a:rPr lang="en-US" sz="1100" dirty="0" smtClean="0"/>
              <a:t> once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#</a:t>
            </a:r>
            <a:r>
              <a:rPr lang="en-US" sz="1100" dirty="0" smtClean="0">
                <a:solidFill>
                  <a:srgbClr val="00B0F0"/>
                </a:solidFill>
              </a:rPr>
              <a:t>include</a:t>
            </a:r>
            <a:r>
              <a:rPr lang="en-US" sz="1100" dirty="0" smtClean="0"/>
              <a:t> "</a:t>
            </a:r>
            <a:r>
              <a:rPr lang="en-US" sz="1100" dirty="0" err="1" smtClean="0">
                <a:solidFill>
                  <a:srgbClr val="FF0000"/>
                </a:solidFill>
              </a:rPr>
              <a:t>base.h</a:t>
            </a:r>
            <a:r>
              <a:rPr lang="en-US" sz="1100" dirty="0" smtClean="0"/>
              <a:t>“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class add:  public base // add class inherits from "base"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public: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Default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add(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Actual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add(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n1,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n2 ): base(n1, n2)  { };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Implement the virtual function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void op( 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m_result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= m_num1 + m_num2;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Since destructor is virtual, it need to be implemented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virtual ~add( ) { };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};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???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add.h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pragma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once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"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base.h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class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00B0F0"/>
                </a:solidFill>
              </a:rPr>
              <a:t>add</a:t>
            </a:r>
            <a:r>
              <a:rPr lang="en-US" sz="1100" dirty="0" smtClean="0"/>
              <a:t>:  </a:t>
            </a:r>
            <a:r>
              <a:rPr lang="en-US" sz="1100" dirty="0" smtClean="0">
                <a:solidFill>
                  <a:srgbClr val="FF0000"/>
                </a:solidFill>
              </a:rPr>
              <a:t>public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00B0F0"/>
                </a:solidFill>
              </a:rPr>
              <a:t>base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00B050"/>
                </a:solidFill>
              </a:rPr>
              <a:t>// add class inherits from "base"</a:t>
            </a:r>
          </a:p>
          <a:p>
            <a:pPr>
              <a:buNone/>
            </a:pPr>
            <a:r>
              <a:rPr lang="en-US" sz="1100" dirty="0" smtClean="0"/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public: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Default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add(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Actual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add(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n1,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n2 ): base(n1, n2)  { };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Implement the virtual function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void op( 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m_result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= m_num1 + m_num2;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Since destructor is virtual, it need to be implemented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virtual ~add( ) { };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};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This says that the class “</a:t>
            </a:r>
            <a:r>
              <a:rPr lang="en-US" sz="2000" dirty="0" smtClean="0">
                <a:solidFill>
                  <a:srgbClr val="00B0F0"/>
                </a:solidFill>
              </a:rPr>
              <a:t>add</a:t>
            </a:r>
            <a:r>
              <a:rPr lang="en-US" sz="2000" dirty="0" smtClean="0"/>
              <a:t>” inherits from “</a:t>
            </a:r>
            <a:r>
              <a:rPr lang="en-US" sz="2000" dirty="0" smtClean="0">
                <a:solidFill>
                  <a:srgbClr val="00B0F0"/>
                </a:solidFill>
              </a:rPr>
              <a:t>base</a:t>
            </a:r>
            <a:r>
              <a:rPr lang="en-US" sz="2000" dirty="0" smtClean="0"/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 Oriented Programming (OOP) is a style of programming which uses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objects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(a location in memory having a value and referenced by an identifier)</a:t>
            </a:r>
            <a:endParaRPr lang="en-US" baseline="30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An important feature of objects is that their processes can be used to access and modify the data fields which they are associated with </a:t>
            </a:r>
            <a:r>
              <a:rPr lang="en-US" baseline="30000" dirty="0" smtClean="0"/>
              <a:t>[3]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[3] Kindler, E.; Krivy, I. (2011). "Object-Oriented Simulation of systems with sophisticated control". International Journal of General Systems. pp. 313–343.</a:t>
            </a:r>
            <a:endParaRPr lang="en-US"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add.h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pragma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once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"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base.h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class add:  public base // add class inherits from "base"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100" dirty="0" smtClean="0"/>
              <a:t>public:</a:t>
            </a:r>
            <a:endParaRPr lang="en-US" sz="11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00B050"/>
                </a:solidFill>
              </a:rPr>
              <a:t>  //! Default Constructor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explicit</a:t>
            </a:r>
            <a:r>
              <a:rPr lang="en-US" sz="1100" dirty="0" smtClean="0"/>
              <a:t> add( );</a:t>
            </a:r>
          </a:p>
          <a:p>
            <a:pPr>
              <a:buNone/>
            </a:pPr>
            <a:r>
              <a:rPr lang="en-US" sz="1100" dirty="0" smtClean="0"/>
              <a:t>  </a:t>
            </a:r>
            <a:endParaRPr lang="en-US" sz="11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00B050"/>
                </a:solidFill>
              </a:rPr>
              <a:t>  //! Actual Constructor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explicit</a:t>
            </a:r>
            <a:r>
              <a:rPr lang="en-US" sz="1100" dirty="0" smtClean="0"/>
              <a:t> add(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/>
              <a:t> n1,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/>
              <a:t> n2 ): base( n1, n2 )  { };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Implement the virtual function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void op( 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m_result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= m_num1 + m_num2;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Since destructor is virtual, it need to be implemented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virtual ~add( ) { };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};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The constructor of “</a:t>
            </a:r>
            <a:r>
              <a:rPr lang="en-US" sz="2000" dirty="0" smtClean="0">
                <a:solidFill>
                  <a:srgbClr val="FF0000"/>
                </a:solidFill>
              </a:rPr>
              <a:t>add</a:t>
            </a:r>
            <a:r>
              <a:rPr lang="en-US" sz="2000" dirty="0" smtClean="0"/>
              <a:t>” interfaces with that of “</a:t>
            </a:r>
            <a:r>
              <a:rPr lang="en-US" sz="2000" dirty="0" smtClean="0">
                <a:solidFill>
                  <a:srgbClr val="FF0000"/>
                </a:solidFill>
              </a:rPr>
              <a:t>base</a:t>
            </a:r>
            <a:r>
              <a:rPr lang="en-US" sz="2000" dirty="0" smtClean="0"/>
              <a:t>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add.h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pragma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once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"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base.h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class add:  public base // add class inherits from "base"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public: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Default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add(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Actual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add(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n1,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n2 ): base( n1, n2 )  { };</a:t>
            </a:r>
          </a:p>
          <a:p>
            <a:pPr>
              <a:buNone/>
            </a:pPr>
            <a:endParaRPr lang="en-US" sz="11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00B050"/>
                </a:solidFill>
              </a:rPr>
              <a:t>  //! Implement the virtual function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void</a:t>
            </a:r>
            <a:r>
              <a:rPr lang="en-US" sz="1100" dirty="0" smtClean="0"/>
              <a:t> op( )</a:t>
            </a:r>
          </a:p>
          <a:p>
            <a:pPr>
              <a:buNone/>
            </a:pPr>
            <a:r>
              <a:rPr lang="en-US" sz="1100" dirty="0" smtClean="0"/>
              <a:t>  {</a:t>
            </a:r>
          </a:p>
          <a:p>
            <a:pPr>
              <a:buNone/>
            </a:pPr>
            <a:r>
              <a:rPr lang="en-US" sz="1100" dirty="0" smtClean="0"/>
              <a:t>    </a:t>
            </a:r>
            <a:r>
              <a:rPr lang="en-US" sz="1100" dirty="0" err="1" smtClean="0"/>
              <a:t>m_result</a:t>
            </a:r>
            <a:r>
              <a:rPr lang="en-US" sz="1100" dirty="0" smtClean="0"/>
              <a:t> = m_num1 + m_num2;</a:t>
            </a:r>
          </a:p>
          <a:p>
            <a:pPr>
              <a:buNone/>
            </a:pPr>
            <a:r>
              <a:rPr lang="en-US" sz="1100" dirty="0" smtClean="0"/>
              <a:t>  }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Since destructor is virtual, it need to be implemented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virtual ~add( ) { };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};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Implementation of the “</a:t>
            </a:r>
            <a:r>
              <a:rPr lang="en-US" sz="2000" dirty="0" smtClean="0">
                <a:solidFill>
                  <a:srgbClr val="00B0F0"/>
                </a:solidFill>
              </a:rPr>
              <a:t>virtual</a:t>
            </a:r>
            <a:r>
              <a:rPr lang="en-US" sz="2000" dirty="0" smtClean="0"/>
              <a:t>” functions.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add.h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pragma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once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"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base.h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class add:  public base // add class inherits from "base"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public: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Default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add(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Actual Constructor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explicit add(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n1,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n2 ): base( n1, n2 )  { };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//! Implement the virtual function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void op( 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m_result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= m_num1 + m_num2;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endParaRPr lang="en-US" sz="11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00B050"/>
                </a:solidFill>
              </a:rPr>
              <a:t>  //! Since destructor is virtual, it need to be implemented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virtual</a:t>
            </a:r>
            <a:r>
              <a:rPr lang="en-US" sz="1100" dirty="0" smtClean="0"/>
              <a:t> ~add( ) { };</a:t>
            </a:r>
          </a:p>
          <a:p>
            <a:pPr>
              <a:buNone/>
            </a:pPr>
            <a:r>
              <a:rPr lang="en-US" sz="1100" dirty="0" smtClean="0"/>
              <a:t>};</a:t>
            </a:r>
            <a:endParaRPr lang="en-US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00B0F0"/>
                </a:solidFill>
              </a:rPr>
              <a:t>virtual</a:t>
            </a:r>
            <a:r>
              <a:rPr lang="en-US" sz="2000" dirty="0" smtClean="0"/>
              <a:t>” functions can also be used to make sure that some functionality is always implemented in the inherited class (for example, the destructor)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/classes/</a:t>
            </a:r>
            <a:r>
              <a:rPr lang="en-US" dirty="0" err="1" smtClean="0"/>
              <a:t>difference.h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#</a:t>
            </a:r>
            <a:r>
              <a:rPr lang="en-US" sz="1100" dirty="0" err="1" smtClean="0"/>
              <a:t>pragma</a:t>
            </a:r>
            <a:r>
              <a:rPr lang="en-US" sz="1100" dirty="0" smtClean="0"/>
              <a:t> once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#</a:t>
            </a:r>
            <a:r>
              <a:rPr lang="en-US" sz="1100" dirty="0" smtClean="0">
                <a:solidFill>
                  <a:srgbClr val="00B0F0"/>
                </a:solidFill>
              </a:rPr>
              <a:t>include</a:t>
            </a:r>
            <a:r>
              <a:rPr lang="en-US" sz="1100" dirty="0" smtClean="0"/>
              <a:t> "</a:t>
            </a:r>
            <a:r>
              <a:rPr lang="en-US" sz="1100" dirty="0" err="1" smtClean="0">
                <a:solidFill>
                  <a:srgbClr val="FF0000"/>
                </a:solidFill>
              </a:rPr>
              <a:t>base.h</a:t>
            </a:r>
            <a:r>
              <a:rPr lang="en-US" sz="1100" dirty="0" smtClean="0"/>
              <a:t>"</a:t>
            </a:r>
          </a:p>
          <a:p>
            <a:pPr>
              <a:buNone/>
            </a:pPr>
            <a:r>
              <a:rPr lang="en-US" sz="1100" dirty="0" smtClean="0"/>
              <a:t>#</a:t>
            </a:r>
            <a:r>
              <a:rPr lang="en-US" sz="1100" dirty="0" smtClean="0">
                <a:solidFill>
                  <a:srgbClr val="00B0F0"/>
                </a:solidFill>
              </a:rPr>
              <a:t>include</a:t>
            </a:r>
            <a:r>
              <a:rPr lang="en-US" sz="1100" dirty="0" smtClean="0"/>
              <a:t> &lt;</a:t>
            </a:r>
            <a:r>
              <a:rPr lang="en-US" sz="1100" dirty="0" err="1" smtClean="0">
                <a:solidFill>
                  <a:srgbClr val="FF0000"/>
                </a:solidFill>
              </a:rPr>
              <a:t>math.h</a:t>
            </a:r>
            <a:r>
              <a:rPr lang="en-US" sz="1100" dirty="0" smtClean="0"/>
              <a:t>&gt;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>
                <a:solidFill>
                  <a:srgbClr val="00B0F0"/>
                </a:solidFill>
              </a:rPr>
              <a:t>class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difference</a:t>
            </a:r>
            <a:r>
              <a:rPr lang="en-US" sz="1100" dirty="0" smtClean="0"/>
              <a:t>: </a:t>
            </a:r>
            <a:r>
              <a:rPr lang="en-US" sz="1100" dirty="0" smtClean="0">
                <a:solidFill>
                  <a:srgbClr val="00B0F0"/>
                </a:solidFill>
              </a:rPr>
              <a:t>public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FF0000"/>
                </a:solidFill>
              </a:rPr>
              <a:t>base</a:t>
            </a:r>
          </a:p>
          <a:p>
            <a:pPr>
              <a:buNone/>
            </a:pPr>
            <a:r>
              <a:rPr lang="en-US" sz="1100" dirty="0" smtClean="0"/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00B0F0"/>
                </a:solidFill>
              </a:rPr>
              <a:t>public</a:t>
            </a:r>
            <a:r>
              <a:rPr lang="en-US" sz="1100" dirty="0" smtClean="0"/>
              <a:t>:</a:t>
            </a:r>
          </a:p>
          <a:p>
            <a:pPr>
              <a:buNone/>
            </a:pPr>
            <a:r>
              <a:rPr lang="en-US" sz="1100" dirty="0" smtClean="0"/>
              <a:t>  //! Default Constructor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explicit</a:t>
            </a:r>
            <a:r>
              <a:rPr lang="en-US" sz="1100" dirty="0" smtClean="0"/>
              <a:t> difference( );</a:t>
            </a:r>
          </a:p>
          <a:p>
            <a:pPr>
              <a:buNone/>
            </a:pPr>
            <a:r>
              <a:rPr lang="en-US" sz="1100" dirty="0" smtClean="0"/>
              <a:t>  </a:t>
            </a:r>
          </a:p>
          <a:p>
            <a:pPr>
              <a:buNone/>
            </a:pPr>
            <a:r>
              <a:rPr lang="en-US" sz="1100" dirty="0" smtClean="0"/>
              <a:t>  //! Actual Constructor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explicit</a:t>
            </a:r>
            <a:r>
              <a:rPr lang="en-US" sz="1100" dirty="0" smtClean="0"/>
              <a:t> difference(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/>
              <a:t> n1,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/>
              <a:t> n2 ): base(n1, n2) {  };</a:t>
            </a:r>
          </a:p>
          <a:p>
            <a:pPr>
              <a:buNone/>
            </a:pPr>
            <a:r>
              <a:rPr lang="en-US" sz="1100" dirty="0" smtClean="0"/>
              <a:t>  </a:t>
            </a:r>
          </a:p>
          <a:p>
            <a:pPr>
              <a:buNone/>
            </a:pPr>
            <a:r>
              <a:rPr lang="en-US" sz="1100" dirty="0" smtClean="0"/>
              <a:t>  //! Implement the virtual function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void</a:t>
            </a:r>
            <a:r>
              <a:rPr lang="en-US" sz="1100" dirty="0" smtClean="0"/>
              <a:t> op( )</a:t>
            </a:r>
          </a:p>
          <a:p>
            <a:pPr>
              <a:buNone/>
            </a:pPr>
            <a:r>
              <a:rPr lang="en-US" sz="1100" dirty="0" smtClean="0"/>
              <a:t>  {</a:t>
            </a:r>
          </a:p>
          <a:p>
            <a:pPr>
              <a:buNone/>
            </a:pPr>
            <a:r>
              <a:rPr lang="en-US" sz="1100" dirty="0" smtClean="0"/>
              <a:t>    </a:t>
            </a:r>
            <a:r>
              <a:rPr lang="en-US" sz="1100" dirty="0" err="1" smtClean="0"/>
              <a:t>m_result</a:t>
            </a:r>
            <a:r>
              <a:rPr lang="en-US" sz="1100" dirty="0" smtClean="0"/>
              <a:t> = std::</a:t>
            </a:r>
            <a:r>
              <a:rPr lang="en-US" sz="1100" dirty="0" smtClean="0">
                <a:solidFill>
                  <a:srgbClr val="FF0000"/>
                </a:solidFill>
              </a:rPr>
              <a:t>abs </a:t>
            </a:r>
            <a:r>
              <a:rPr lang="en-US" sz="1100" dirty="0" smtClean="0"/>
              <a:t>(m_num1 - m_num2);</a:t>
            </a:r>
          </a:p>
          <a:p>
            <a:pPr>
              <a:buNone/>
            </a:pPr>
            <a:r>
              <a:rPr lang="en-US" sz="1100" dirty="0" smtClean="0"/>
              <a:t>  }  </a:t>
            </a:r>
          </a:p>
          <a:p>
            <a:pPr>
              <a:buNone/>
            </a:pPr>
            <a:r>
              <a:rPr lang="en-US" sz="1100" dirty="0" smtClean="0"/>
              <a:t>  //! Since destructor is virtual, it need to be implemented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00B0F0"/>
                </a:solidFill>
              </a:rPr>
              <a:t>virtual</a:t>
            </a:r>
            <a:r>
              <a:rPr lang="en-US" sz="1100" dirty="0" smtClean="0"/>
              <a:t> ~difference( ) { };</a:t>
            </a:r>
          </a:p>
          <a:p>
            <a:pPr>
              <a:buNone/>
            </a:pPr>
            <a:r>
              <a:rPr lang="en-US" sz="1100" dirty="0" smtClean="0"/>
              <a:t>};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???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#</a:t>
            </a:r>
            <a:r>
              <a:rPr lang="en-US" sz="1100" dirty="0" smtClean="0">
                <a:solidFill>
                  <a:srgbClr val="00B0F0"/>
                </a:solidFill>
              </a:rPr>
              <a:t>include</a:t>
            </a:r>
            <a:r>
              <a:rPr lang="en-US" sz="1100" dirty="0" smtClean="0"/>
              <a:t> "</a:t>
            </a:r>
            <a:r>
              <a:rPr lang="en-US" sz="1100" dirty="0" err="1" smtClean="0">
                <a:solidFill>
                  <a:srgbClr val="FF0000"/>
                </a:solidFill>
              </a:rPr>
              <a:t>base.h</a:t>
            </a:r>
            <a:r>
              <a:rPr lang="en-US" sz="1100" dirty="0" smtClean="0"/>
              <a:t>"</a:t>
            </a:r>
          </a:p>
          <a:p>
            <a:pPr>
              <a:buNone/>
            </a:pPr>
            <a:r>
              <a:rPr lang="en-US" sz="1100" dirty="0" smtClean="0"/>
              <a:t>#</a:t>
            </a:r>
            <a:r>
              <a:rPr lang="en-US" sz="1100" dirty="0" smtClean="0">
                <a:solidFill>
                  <a:srgbClr val="00B0F0"/>
                </a:solidFill>
              </a:rPr>
              <a:t>include</a:t>
            </a:r>
            <a:r>
              <a:rPr lang="en-US" sz="1100" dirty="0" smtClean="0"/>
              <a:t> "</a:t>
            </a:r>
            <a:r>
              <a:rPr lang="en-US" sz="1100" dirty="0" err="1" smtClean="0">
                <a:solidFill>
                  <a:srgbClr val="FF0000"/>
                </a:solidFill>
              </a:rPr>
              <a:t>add.h</a:t>
            </a:r>
            <a:r>
              <a:rPr lang="en-US" sz="1100" dirty="0" smtClean="0"/>
              <a:t>"</a:t>
            </a:r>
          </a:p>
          <a:p>
            <a:pPr>
              <a:buNone/>
            </a:pPr>
            <a:r>
              <a:rPr lang="en-US" sz="1100" dirty="0" smtClean="0"/>
              <a:t>#</a:t>
            </a:r>
            <a:r>
              <a:rPr lang="en-US" sz="1100" dirty="0" smtClean="0">
                <a:solidFill>
                  <a:srgbClr val="00B0F0"/>
                </a:solidFill>
              </a:rPr>
              <a:t>include</a:t>
            </a:r>
            <a:r>
              <a:rPr lang="en-US" sz="1100" dirty="0" smtClean="0"/>
              <a:t> "</a:t>
            </a:r>
            <a:r>
              <a:rPr lang="en-US" sz="1100" dirty="0" err="1" smtClean="0">
                <a:solidFill>
                  <a:srgbClr val="FF0000"/>
                </a:solidFill>
              </a:rPr>
              <a:t>difference.h</a:t>
            </a:r>
            <a:r>
              <a:rPr lang="en-US" sz="1100" dirty="0" smtClean="0"/>
              <a:t>"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/>
              <a:t> main( )</a:t>
            </a:r>
          </a:p>
          <a:p>
            <a:pPr>
              <a:buNone/>
            </a:pPr>
            <a:r>
              <a:rPr lang="en-US" sz="1100" dirty="0" smtClean="0"/>
              <a:t>{</a:t>
            </a: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x,y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&lt;&lt; "\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nEnter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two numbers separated by space {press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Ctrl+Z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to Exit}:\n";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&gt;&gt; x &gt;&gt; y;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add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addition_object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(x, y);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difference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difference_object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x,y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???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"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base.h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"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add.h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"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difference.h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main( 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err="1" smtClean="0">
                <a:solidFill>
                  <a:srgbClr val="FF0000"/>
                </a:solidFill>
              </a:rPr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x,y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std::</a:t>
            </a:r>
            <a:r>
              <a:rPr lang="en-US" sz="1100" dirty="0" err="1" smtClean="0">
                <a:solidFill>
                  <a:srgbClr val="FF0000"/>
                </a:solidFill>
              </a:rPr>
              <a:t>cout</a:t>
            </a:r>
            <a:r>
              <a:rPr lang="en-US" sz="1100" dirty="0" smtClean="0"/>
              <a:t> &lt;&lt; </a:t>
            </a:r>
            <a:r>
              <a:rPr lang="en-US" sz="1100" dirty="0" smtClean="0">
                <a:solidFill>
                  <a:srgbClr val="7030A0"/>
                </a:solidFill>
              </a:rPr>
              <a:t>"\</a:t>
            </a:r>
            <a:r>
              <a:rPr lang="en-US" sz="1100" dirty="0" err="1" smtClean="0">
                <a:solidFill>
                  <a:srgbClr val="7030A0"/>
                </a:solidFill>
              </a:rPr>
              <a:t>nEnter</a:t>
            </a:r>
            <a:r>
              <a:rPr lang="en-US" sz="1100" dirty="0" smtClean="0">
                <a:solidFill>
                  <a:srgbClr val="7030A0"/>
                </a:solidFill>
              </a:rPr>
              <a:t> two numbers separated by space {press </a:t>
            </a:r>
            <a:r>
              <a:rPr lang="en-US" sz="1100" dirty="0" err="1" smtClean="0">
                <a:solidFill>
                  <a:srgbClr val="7030A0"/>
                </a:solidFill>
              </a:rPr>
              <a:t>Ctrl+Z</a:t>
            </a:r>
            <a:r>
              <a:rPr lang="en-US" sz="1100" dirty="0" smtClean="0">
                <a:solidFill>
                  <a:srgbClr val="7030A0"/>
                </a:solidFill>
              </a:rPr>
              <a:t> to Exit}:\n"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std::</a:t>
            </a:r>
            <a:r>
              <a:rPr lang="en-US" sz="1100" dirty="0" err="1" smtClean="0">
                <a:solidFill>
                  <a:srgbClr val="FF0000"/>
                </a:solidFill>
              </a:rPr>
              <a:t>cin</a:t>
            </a:r>
            <a:r>
              <a:rPr lang="en-US" sz="1100" dirty="0" smtClean="0"/>
              <a:t> &gt;&gt; x &gt;&gt; y;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add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addition_object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(x, y);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difference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difference_object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x,y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std::</a:t>
            </a:r>
            <a:r>
              <a:rPr lang="en-US" sz="2000" dirty="0" err="1" smtClean="0"/>
              <a:t>cin</a:t>
            </a:r>
            <a:r>
              <a:rPr lang="en-US" sz="2000" dirty="0" smtClean="0"/>
              <a:t>() is to take input from the user in the command line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"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base.h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"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add.h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"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difference.h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main( )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x,y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&lt;&lt; "\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nEnter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two numbers separated by space {press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Ctrl+Z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to Exit}:\n";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cin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&gt;&gt; x &gt;&gt; y;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add</a:t>
            </a:r>
            <a:r>
              <a:rPr lang="en-US" sz="1100" dirty="0" smtClean="0"/>
              <a:t> </a:t>
            </a:r>
            <a:r>
              <a:rPr lang="en-US" sz="1100" dirty="0" err="1" smtClean="0"/>
              <a:t>addition_object</a:t>
            </a:r>
            <a:r>
              <a:rPr lang="en-US" sz="1100" dirty="0" smtClean="0"/>
              <a:t> (x, y);</a:t>
            </a:r>
          </a:p>
          <a:p>
            <a:pPr>
              <a:buNone/>
            </a:pPr>
            <a:r>
              <a:rPr lang="en-US" sz="1100" dirty="0" smtClean="0"/>
              <a:t>  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  difference</a:t>
            </a:r>
            <a:r>
              <a:rPr lang="en-US" sz="1100" dirty="0" smtClean="0"/>
              <a:t> </a:t>
            </a:r>
            <a:r>
              <a:rPr lang="en-US" sz="1100" dirty="0" err="1" smtClean="0"/>
              <a:t>difference_object</a:t>
            </a:r>
            <a:r>
              <a:rPr lang="en-US" sz="1100" dirty="0" smtClean="0"/>
              <a:t> (</a:t>
            </a:r>
            <a:r>
              <a:rPr lang="en-US" sz="1100" dirty="0" err="1" smtClean="0"/>
              <a:t>x,y</a:t>
            </a:r>
            <a:r>
              <a:rPr lang="en-US" sz="1100" dirty="0" smtClean="0"/>
              <a:t>);</a:t>
            </a: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Initialize the classes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…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base</a:t>
            </a:r>
            <a:r>
              <a:rPr lang="en-US" sz="1100" dirty="0" smtClean="0"/>
              <a:t> *m;</a:t>
            </a:r>
          </a:p>
          <a:p>
            <a:pPr>
              <a:buNone/>
            </a:pPr>
            <a:r>
              <a:rPr lang="en-US" sz="1100" dirty="0" smtClean="0"/>
              <a:t>  m = &amp;</a:t>
            </a:r>
            <a:r>
              <a:rPr lang="en-US" sz="1100" dirty="0" err="1" smtClean="0"/>
              <a:t>addition_object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m-&gt;</a:t>
            </a:r>
            <a:r>
              <a:rPr lang="en-US" sz="1100" dirty="0" smtClean="0">
                <a:solidFill>
                  <a:srgbClr val="00B0F0"/>
                </a:solidFill>
              </a:rPr>
              <a:t>op( )</a:t>
            </a:r>
            <a:r>
              <a:rPr lang="en-US" sz="1100" dirty="0" smtClean="0"/>
              <a:t>; </a:t>
            </a:r>
            <a:r>
              <a:rPr lang="en-US" sz="1100" dirty="0" smtClean="0">
                <a:solidFill>
                  <a:srgbClr val="00B050"/>
                </a:solidFill>
              </a:rPr>
              <a:t>// implements op() from </a:t>
            </a:r>
            <a:r>
              <a:rPr lang="en-US" sz="1100" dirty="0" err="1" smtClean="0">
                <a:solidFill>
                  <a:srgbClr val="00B050"/>
                </a:solidFill>
              </a:rPr>
              <a:t>addition_object</a:t>
            </a:r>
            <a:endParaRPr lang="en-US" sz="11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 smtClean="0"/>
              <a:t>  m-&gt;</a:t>
            </a:r>
            <a:r>
              <a:rPr lang="en-US" sz="1100" dirty="0" err="1" smtClean="0">
                <a:solidFill>
                  <a:srgbClr val="00B0F0"/>
                </a:solidFill>
              </a:rPr>
              <a:t>getResult</a:t>
            </a:r>
            <a:r>
              <a:rPr lang="en-US" sz="1100" dirty="0" smtClean="0">
                <a:solidFill>
                  <a:srgbClr val="00B0F0"/>
                </a:solidFill>
              </a:rPr>
              <a:t>( )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std::</a:t>
            </a:r>
            <a:r>
              <a:rPr lang="en-US" sz="1100" dirty="0" err="1" smtClean="0">
                <a:solidFill>
                  <a:srgbClr val="FF0000"/>
                </a:solidFill>
              </a:rPr>
              <a:t>cout</a:t>
            </a:r>
            <a:r>
              <a:rPr lang="en-US" sz="1100" dirty="0" smtClean="0"/>
              <a:t> &lt;&lt; </a:t>
            </a:r>
            <a:r>
              <a:rPr lang="en-US" sz="1100" dirty="0" smtClean="0">
                <a:solidFill>
                  <a:srgbClr val="7030A0"/>
                </a:solidFill>
              </a:rPr>
              <a:t>"Result of Addition operation = " </a:t>
            </a:r>
            <a:r>
              <a:rPr lang="en-US" sz="1100" dirty="0" smtClean="0"/>
              <a:t>&lt;&lt; m-&gt;</a:t>
            </a:r>
            <a:r>
              <a:rPr lang="en-US" sz="1100" dirty="0" err="1" smtClean="0">
                <a:solidFill>
                  <a:srgbClr val="00B0F0"/>
                </a:solidFill>
              </a:rPr>
              <a:t>getResult</a:t>
            </a:r>
            <a:r>
              <a:rPr lang="en-US" sz="1100" dirty="0" smtClean="0">
                <a:solidFill>
                  <a:srgbClr val="00B0F0"/>
                </a:solidFill>
              </a:rPr>
              <a:t>( )</a:t>
            </a:r>
            <a:r>
              <a:rPr lang="en-US" sz="1100" dirty="0" smtClean="0"/>
              <a:t> &lt;&lt; std::</a:t>
            </a:r>
            <a:r>
              <a:rPr lang="en-US" sz="1100" dirty="0" err="1" smtClean="0"/>
              <a:t>endl</a:t>
            </a:r>
            <a:r>
              <a:rPr lang="en-US" sz="1100" dirty="0" smtClean="0"/>
              <a:t>;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m = &amp;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difference_object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m-&gt;op(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m-&gt;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getResult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&lt;&lt; "Result of Difference operation = " &lt;&lt; m-&gt;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getResult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 &lt;&lt;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endl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 = NULL;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cin.ignore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cin.get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Initialize the classes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…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base *m;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 = &amp;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addition_object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m-&gt;op( ); // implements op() from 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addition_object</a:t>
            </a: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m-&gt;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getResult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&lt;&lt; "Result of Addition operation = " &lt;&lt; m-&gt;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getResult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 &lt;&lt;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endl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/>
              <a:t>  m = &amp;</a:t>
            </a:r>
            <a:r>
              <a:rPr lang="en-US" sz="1100" dirty="0" err="1" smtClean="0"/>
              <a:t>difference_object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m-&gt;</a:t>
            </a:r>
            <a:r>
              <a:rPr lang="en-US" sz="1100" dirty="0" smtClean="0">
                <a:solidFill>
                  <a:srgbClr val="00B0F0"/>
                </a:solidFill>
              </a:rPr>
              <a:t>op( )</a:t>
            </a:r>
            <a:r>
              <a:rPr lang="en-US" sz="1100" dirty="0" smtClean="0"/>
              <a:t>; </a:t>
            </a:r>
            <a:r>
              <a:rPr lang="en-US" sz="1100" dirty="0" smtClean="0">
                <a:solidFill>
                  <a:srgbClr val="00B050"/>
                </a:solidFill>
              </a:rPr>
              <a:t>// implements op() from </a:t>
            </a:r>
            <a:r>
              <a:rPr lang="en-US" sz="1100" dirty="0" err="1" smtClean="0">
                <a:solidFill>
                  <a:srgbClr val="00B050"/>
                </a:solidFill>
              </a:rPr>
              <a:t>difference_object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m-&gt;</a:t>
            </a:r>
            <a:r>
              <a:rPr lang="en-US" sz="1100" dirty="0" err="1" smtClean="0">
                <a:solidFill>
                  <a:srgbClr val="00B0F0"/>
                </a:solidFill>
              </a:rPr>
              <a:t>getResult</a:t>
            </a:r>
            <a:r>
              <a:rPr lang="en-US" sz="1100" dirty="0" smtClean="0">
                <a:solidFill>
                  <a:srgbClr val="00B0F0"/>
                </a:solidFill>
              </a:rPr>
              <a:t>( )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std::</a:t>
            </a:r>
            <a:r>
              <a:rPr lang="en-US" sz="1100" dirty="0" err="1" smtClean="0">
                <a:solidFill>
                  <a:srgbClr val="FF0000"/>
                </a:solidFill>
              </a:rPr>
              <a:t>cout</a:t>
            </a:r>
            <a:r>
              <a:rPr lang="en-US" sz="1100" dirty="0" smtClean="0"/>
              <a:t> &lt;&lt; </a:t>
            </a:r>
            <a:r>
              <a:rPr lang="en-US" sz="1100" dirty="0" smtClean="0">
                <a:solidFill>
                  <a:srgbClr val="7030A0"/>
                </a:solidFill>
              </a:rPr>
              <a:t>"Result of Difference operation = " </a:t>
            </a:r>
            <a:r>
              <a:rPr lang="en-US" sz="1100" dirty="0" smtClean="0"/>
              <a:t>&lt;&lt; m-&gt;</a:t>
            </a:r>
            <a:r>
              <a:rPr lang="en-US" sz="1100" dirty="0" err="1" smtClean="0">
                <a:solidFill>
                  <a:srgbClr val="00B0F0"/>
                </a:solidFill>
              </a:rPr>
              <a:t>getResult</a:t>
            </a:r>
            <a:r>
              <a:rPr lang="en-US" sz="1100" dirty="0" smtClean="0">
                <a:solidFill>
                  <a:srgbClr val="00B0F0"/>
                </a:solidFill>
              </a:rPr>
              <a:t>( ) </a:t>
            </a:r>
            <a:r>
              <a:rPr lang="en-US" sz="1100" dirty="0" smtClean="0"/>
              <a:t>&lt;&lt; std::</a:t>
            </a:r>
            <a:r>
              <a:rPr lang="en-US" sz="1100" dirty="0" err="1" smtClean="0"/>
              <a:t>endl</a:t>
            </a:r>
            <a:r>
              <a:rPr lang="en-US" sz="1100" dirty="0" smtClean="0"/>
              <a:t>;</a:t>
            </a: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 = NULL;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cin.ignore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cin.get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return EXIT_SUCCESS;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sz="11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Initialize the classes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/code/src/main.cxx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…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base *m;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 = &amp;addition_object;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m-&gt;op( ); // implements op() from addition_object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m-&gt;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getResult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std::cout &lt;&lt; "Result of Addition operation = " &lt;&lt; m-&gt;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getResult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 &lt;&lt; std::endl;</a:t>
            </a:r>
          </a:p>
          <a:p>
            <a:pPr>
              <a:buNone/>
            </a:pP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 = &amp;difference_object;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m-&gt;op(); // implements op() from difference_object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m-&gt;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getResult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 std::cout &lt;&lt; "Result of Difference operation = " &lt;&lt; m-&gt;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getResult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( ) &lt;&lt; std::endl;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m = </a:t>
            </a:r>
            <a:r>
              <a:rPr lang="en-US" sz="1100" dirty="0" smtClean="0">
                <a:solidFill>
                  <a:srgbClr val="FF0000"/>
                </a:solidFill>
              </a:rPr>
              <a:t>NULL</a:t>
            </a:r>
            <a:r>
              <a:rPr lang="en-US" sz="1100" dirty="0" smtClean="0"/>
              <a:t>;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std::</a:t>
            </a:r>
            <a:r>
              <a:rPr lang="en-US" sz="1100" dirty="0" err="1" smtClean="0">
                <a:solidFill>
                  <a:srgbClr val="FF0000"/>
                </a:solidFill>
              </a:rPr>
              <a:t>cin</a:t>
            </a:r>
            <a:r>
              <a:rPr lang="en-US" sz="1100" dirty="0" err="1" smtClean="0"/>
              <a:t>.</a:t>
            </a:r>
            <a:r>
              <a:rPr lang="en-US" sz="1100" dirty="0" err="1" smtClean="0">
                <a:solidFill>
                  <a:srgbClr val="00B0F0"/>
                </a:solidFill>
              </a:rPr>
              <a:t>ignore</a:t>
            </a:r>
            <a:r>
              <a:rPr lang="en-US" sz="1100" dirty="0" smtClean="0">
                <a:solidFill>
                  <a:srgbClr val="00B0F0"/>
                </a:solidFill>
              </a:rPr>
              <a:t>( )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  std::</a:t>
            </a:r>
            <a:r>
              <a:rPr lang="en-US" sz="1100" dirty="0" err="1" smtClean="0">
                <a:solidFill>
                  <a:srgbClr val="FF0000"/>
                </a:solidFill>
              </a:rPr>
              <a:t>cin</a:t>
            </a:r>
            <a:r>
              <a:rPr lang="en-US" sz="1100" dirty="0" err="1" smtClean="0"/>
              <a:t>.</a:t>
            </a:r>
            <a:r>
              <a:rPr lang="en-US" sz="1100" dirty="0" err="1" smtClean="0">
                <a:solidFill>
                  <a:srgbClr val="00B0F0"/>
                </a:solidFill>
              </a:rPr>
              <a:t>get</a:t>
            </a:r>
            <a:r>
              <a:rPr lang="en-US" sz="1100" dirty="0" smtClean="0">
                <a:solidFill>
                  <a:srgbClr val="00B0F0"/>
                </a:solidFill>
              </a:rPr>
              <a:t>( )</a:t>
            </a:r>
            <a:r>
              <a:rPr lang="en-US" sz="1100" dirty="0" smtClean="0"/>
              <a:t>;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return </a:t>
            </a:r>
            <a:r>
              <a:rPr lang="en-US" sz="1100" dirty="0" smtClean="0">
                <a:solidFill>
                  <a:srgbClr val="FF0000"/>
                </a:solidFill>
              </a:rPr>
              <a:t>EXIT_SUCCESS</a:t>
            </a: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Deallocate pointer and wait for user to press “Enter” again before exiting the program (useful to visualize the result)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Increased productivity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OOP is modular → increases extensibility, reusability, separation of duties in a collaborative development environment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06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Increased productivity</a:t>
            </a:r>
          </a:p>
          <a:p>
            <a:r>
              <a:rPr lang="en-US" b="1" dirty="0" smtClean="0"/>
              <a:t>Improved s/w maintainability</a:t>
            </a:r>
          </a:p>
          <a:p>
            <a:pPr marL="0" indent="0">
              <a:buNone/>
            </a:pPr>
            <a:r>
              <a:rPr lang="en-US" dirty="0" smtClean="0"/>
              <a:t>Since OOP based s/w is easier to read, it can maintained much more easily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Increased productivity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Improved s/w maintainability</a:t>
            </a:r>
          </a:p>
          <a:p>
            <a:r>
              <a:rPr lang="en-US" b="1" dirty="0" smtClean="0"/>
              <a:t>Faster Development</a:t>
            </a:r>
          </a:p>
          <a:p>
            <a:pPr marL="0" indent="0">
              <a:buNone/>
            </a:pPr>
            <a:r>
              <a:rPr lang="en-US" dirty="0" smtClean="0"/>
              <a:t>Since chunks of code can be reused, development time decreases dramatically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Increased productivity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Improved s/w maintainability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Faster Development</a:t>
            </a:r>
          </a:p>
          <a:p>
            <a:r>
              <a:rPr lang="en-US" b="1" dirty="0" smtClean="0"/>
              <a:t>High quality s/w</a:t>
            </a:r>
          </a:p>
          <a:p>
            <a:pPr marL="0" indent="0">
              <a:buNone/>
            </a:pPr>
            <a:r>
              <a:rPr lang="en-US" dirty="0" smtClean="0"/>
              <a:t>Testing can be done much easily, thereby increasing standard of the written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Steep learning curve</a:t>
            </a:r>
          </a:p>
          <a:p>
            <a:r>
              <a:rPr lang="en-US" dirty="0" smtClean="0"/>
              <a:t>Larger program size (a concern for embedded systems)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</a:t>
            </a:r>
          </a:p>
          <a:p>
            <a:pPr marL="0" indent="0">
              <a:buNone/>
            </a:pPr>
            <a:r>
              <a:rPr lang="en-US" dirty="0" smtClean="0"/>
              <a:t>Basic unit of </a:t>
            </a:r>
            <a:r>
              <a:rPr lang="en-US" i="1" dirty="0" smtClean="0"/>
              <a:t>object</a:t>
            </a:r>
            <a:r>
              <a:rPr lang="en-US" dirty="0" smtClean="0"/>
              <a:t> oriented programming where both the data and function(s) that operate on the input are bundled in the memory (it is referenced by a single identifier). </a:t>
            </a:r>
            <a:r>
              <a:rPr lang="en-US" baseline="30000" dirty="0" smtClean="0"/>
              <a:t>[4]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[4] Booch, Grady (1986). Software Engineering with Ada.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2703</TotalTime>
  <Words>2367</Words>
  <Application>Microsoft Office PowerPoint</Application>
  <PresentationFormat>On-screen Show (4:3)</PresentationFormat>
  <Paragraphs>501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Segoe UI</vt:lpstr>
      <vt:lpstr>template_1</vt:lpstr>
      <vt:lpstr>CBICA S/W Dev Tutorials 03 – Object Oriented Programming </vt:lpstr>
      <vt:lpstr>What is it?</vt:lpstr>
      <vt:lpstr>What is it?</vt:lpstr>
      <vt:lpstr>Why is it required?</vt:lpstr>
      <vt:lpstr>Why is it required?</vt:lpstr>
      <vt:lpstr>Why is it required?</vt:lpstr>
      <vt:lpstr>Why is it required?</vt:lpstr>
      <vt:lpstr>Points to ponder</vt:lpstr>
      <vt:lpstr>Important Terms</vt:lpstr>
      <vt:lpstr>Important Terms</vt:lpstr>
      <vt:lpstr>Important Terms</vt:lpstr>
      <vt:lpstr>Important Terms</vt:lpstr>
      <vt:lpstr>Important Terms</vt:lpstr>
      <vt:lpstr>Important Terms</vt:lpstr>
      <vt:lpstr>Important Terms</vt:lpstr>
      <vt:lpstr>Important Terms</vt:lpstr>
      <vt:lpstr>Important Terms</vt:lpstr>
      <vt:lpstr>Important Terms</vt:lpstr>
      <vt:lpstr>Important Terms</vt:lpstr>
      <vt:lpstr>/03_OOP</vt:lpstr>
      <vt:lpstr>/code/src/classes/base.h</vt:lpstr>
      <vt:lpstr>/code/src/classes/base.h</vt:lpstr>
      <vt:lpstr>/code/src/classes/base.h</vt:lpstr>
      <vt:lpstr>/code/src/classes/base.h</vt:lpstr>
      <vt:lpstr>/code/src/classes/base.h</vt:lpstr>
      <vt:lpstr>/code/src/classes/base.h</vt:lpstr>
      <vt:lpstr>/code/src/classes/base.h</vt:lpstr>
      <vt:lpstr>/code/src/classes/add.h</vt:lpstr>
      <vt:lpstr>/code/src/classes/add.h</vt:lpstr>
      <vt:lpstr>/code/src/classes/add.h</vt:lpstr>
      <vt:lpstr>/code/src/classes/add.h</vt:lpstr>
      <vt:lpstr>/code/src/classes/add.h</vt:lpstr>
      <vt:lpstr>/code/src/classes/difference.h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54</cp:revision>
  <dcterms:created xsi:type="dcterms:W3CDTF">2015-03-02T14:56:53Z</dcterms:created>
  <dcterms:modified xsi:type="dcterms:W3CDTF">2016-01-11T14:57:20Z</dcterms:modified>
</cp:coreProperties>
</file>