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</p:sldMasterIdLst>
  <p:notesMasterIdLst>
    <p:notesMasterId r:id="rId16"/>
  </p:notesMasterIdLst>
  <p:sldIdLst>
    <p:sldId id="256" r:id="rId3"/>
    <p:sldId id="257" r:id="rId4"/>
    <p:sldId id="258" r:id="rId5"/>
    <p:sldId id="267" r:id="rId6"/>
    <p:sldId id="268" r:id="rId7"/>
    <p:sldId id="269" r:id="rId8"/>
    <p:sldId id="271" r:id="rId9"/>
    <p:sldId id="272" r:id="rId10"/>
    <p:sldId id="259" r:id="rId11"/>
    <p:sldId id="264" r:id="rId12"/>
    <p:sldId id="265" r:id="rId13"/>
    <p:sldId id="266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6E460-515B-405C-84D9-50DA61025AFE}" type="datetimeFigureOut">
              <a:rPr lang="en-US" smtClean="0"/>
              <a:t>23-Mar-16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91ACA-80DB-4208-9575-4D193C167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79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0" y="3886200"/>
            <a:ext cx="12192000" cy="2971800"/>
            <a:chOff x="0" y="3886200"/>
            <a:chExt cx="12192000" cy="29718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886200"/>
              <a:ext cx="12192000" cy="297180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1767" y="6369181"/>
              <a:ext cx="1285875" cy="404132"/>
            </a:xfrm>
            <a:prstGeom prst="rect">
              <a:avLst/>
            </a:prstGeom>
            <a:noFill/>
            <a:ln w="9525">
              <a:solidFill>
                <a:srgbClr val="002040"/>
              </a:solidFill>
              <a:miter lim="800000"/>
              <a:headEnd/>
              <a:tailEnd/>
            </a:ln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6089" y="6369181"/>
              <a:ext cx="2020660" cy="404132"/>
            </a:xfrm>
            <a:prstGeom prst="rect">
              <a:avLst/>
            </a:prstGeom>
          </p:spPr>
        </p:pic>
      </p:grpSp>
      <p:sp>
        <p:nvSpPr>
          <p:cNvPr id="11" name="Rectangle 10"/>
          <p:cNvSpPr/>
          <p:nvPr userDrawn="1"/>
        </p:nvSpPr>
        <p:spPr>
          <a:xfrm>
            <a:off x="0" y="3174"/>
            <a:ext cx="12192000" cy="2968626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3687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4338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>
                    <a:lumMod val="6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3A58E68A-A204-413D-96F6-8F1149D77122}" type="datetimeFigureOut">
              <a:rPr lang="en-US" smtClean="0"/>
              <a:pPr/>
              <a:t>23-Mar-16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1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690688"/>
            <a:ext cx="10515600" cy="44862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11900"/>
            <a:ext cx="2743200" cy="365125"/>
          </a:xfrm>
          <a:prstGeom prst="rect">
            <a:avLst/>
          </a:prstGeom>
        </p:spPr>
        <p:txBody>
          <a:bodyPr/>
          <a:lstStyle/>
          <a:p>
            <a:fld id="{3A58E68A-A204-413D-96F6-8F1149D77122}" type="datetimeFigureOut">
              <a:rPr lang="en-US" smtClean="0"/>
              <a:t>23-Mar-16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1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250992"/>
            <a:ext cx="9144000" cy="4356016"/>
          </a:xfrm>
          <a:ln>
            <a:noFill/>
          </a:ln>
          <a:effectLst/>
        </p:spPr>
        <p:txBody>
          <a:bodyPr anchor="ctr">
            <a:noAutofit/>
          </a:bodyPr>
          <a:lstStyle>
            <a:lvl1pPr algn="ctr">
              <a:defRPr sz="41300">
                <a:ln w="15875">
                  <a:solidFill>
                    <a:schemeClr val="bg1"/>
                  </a:solidFill>
                </a:ln>
                <a:effectLst/>
              </a:defRPr>
            </a:lvl1pPr>
          </a:lstStyle>
          <a:p>
            <a:r>
              <a:rPr lang="en-US" dirty="0"/>
              <a:t>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379192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1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1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7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1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2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1690688"/>
            <a:ext cx="6172200" cy="417662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2" y="1690688"/>
            <a:ext cx="3932237" cy="41845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379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90688"/>
            <a:ext cx="6172200" cy="41703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690688"/>
            <a:ext cx="3932237" cy="41783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561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838200" y="365126"/>
            <a:ext cx="10515600" cy="1308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838200" y="1825625"/>
            <a:ext cx="10515600" cy="432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1601841" y="6311900"/>
            <a:ext cx="74482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280363" y="6311900"/>
            <a:ext cx="5815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F2DD4-06ED-490A-84F1-7D33998F6EC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3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01767" y="6369181"/>
            <a:ext cx="1285875" cy="404132"/>
          </a:xfrm>
          <a:prstGeom prst="rect">
            <a:avLst/>
          </a:prstGeom>
          <a:noFill/>
          <a:ln w="9525">
            <a:solidFill>
              <a:srgbClr val="002040"/>
            </a:solidFill>
            <a:miter lim="800000"/>
            <a:headEnd/>
            <a:tailEnd/>
          </a:ln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089" y="6369181"/>
            <a:ext cx="2020660" cy="40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8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UI Semibold" panose="020B07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3886200"/>
            <a:ext cx="12192000" cy="2971800"/>
            <a:chOff x="0" y="3886200"/>
            <a:chExt cx="12192000" cy="29718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3886200"/>
              <a:ext cx="12192000" cy="297180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1767" y="6369181"/>
              <a:ext cx="1285875" cy="404132"/>
            </a:xfrm>
            <a:prstGeom prst="rect">
              <a:avLst/>
            </a:prstGeom>
            <a:noFill/>
            <a:ln w="9525">
              <a:solidFill>
                <a:srgbClr val="002040"/>
              </a:solidFill>
              <a:miter lim="800000"/>
              <a:headEnd/>
              <a:tailEnd/>
            </a:ln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6089" y="6369181"/>
              <a:ext cx="2020660" cy="404132"/>
            </a:xfrm>
            <a:prstGeom prst="rect">
              <a:avLst/>
            </a:prstGeom>
          </p:spPr>
        </p:pic>
      </p:grpSp>
      <p:sp>
        <p:nvSpPr>
          <p:cNvPr id="11" name="Rectangle 10"/>
          <p:cNvSpPr/>
          <p:nvPr userDrawn="1"/>
        </p:nvSpPr>
        <p:spPr>
          <a:xfrm>
            <a:off x="0" y="3174"/>
            <a:ext cx="12192000" cy="2968626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9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CBICA S/W Dev Tutorials</a:t>
            </a:r>
            <a:br>
              <a:rPr lang="it-IT" dirty="0"/>
            </a:br>
            <a:r>
              <a:rPr lang="it-IT" dirty="0"/>
              <a:t>06 – ITK Segmentation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Sarthak Pati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986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92D050"/>
                </a:solidFill>
              </a:rPr>
              <a:t>  // write image</a:t>
            </a:r>
          </a:p>
          <a:p>
            <a:pPr marL="0" indent="0">
              <a:buNone/>
            </a:pPr>
            <a:r>
              <a:rPr lang="en-US" sz="1100" dirty="0"/>
              <a:t>  </a:t>
            </a:r>
            <a:r>
              <a:rPr lang="en-US" sz="1100" dirty="0" err="1">
                <a:solidFill>
                  <a:srgbClr val="00B0F0"/>
                </a:solidFill>
              </a:rPr>
              <a:t>typedef</a:t>
            </a:r>
            <a:r>
              <a:rPr lang="en-US" sz="1100" dirty="0">
                <a:solidFill>
                  <a:srgbClr val="00B0F0"/>
                </a:solidFill>
              </a:rPr>
              <a:t> </a:t>
            </a:r>
            <a:r>
              <a:rPr lang="en-US" sz="1100" dirty="0" err="1"/>
              <a:t>itk</a:t>
            </a:r>
            <a:r>
              <a:rPr lang="en-US" sz="1100" dirty="0"/>
              <a:t>::</a:t>
            </a:r>
            <a:r>
              <a:rPr lang="en-US" sz="1100" dirty="0" err="1">
                <a:solidFill>
                  <a:srgbClr val="00B050"/>
                </a:solidFill>
              </a:rPr>
              <a:t>ImageFileWriter</a:t>
            </a:r>
            <a:r>
              <a:rPr lang="en-US" sz="1100" dirty="0"/>
              <a:t>&lt; </a:t>
            </a:r>
            <a:r>
              <a:rPr lang="en-US" sz="1100" dirty="0" err="1">
                <a:solidFill>
                  <a:srgbClr val="FF0000"/>
                </a:solidFill>
              </a:rPr>
              <a:t>OImageType</a:t>
            </a:r>
            <a:r>
              <a:rPr lang="en-US" sz="1100" dirty="0"/>
              <a:t> &gt; </a:t>
            </a:r>
            <a:r>
              <a:rPr lang="en-US" sz="1100" dirty="0" err="1"/>
              <a:t>WriterType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r>
              <a:rPr lang="en-US" sz="1100" dirty="0"/>
              <a:t>  </a:t>
            </a:r>
            <a:r>
              <a:rPr lang="en-US" sz="1100" dirty="0" err="1">
                <a:solidFill>
                  <a:srgbClr val="FF0000"/>
                </a:solidFill>
              </a:rPr>
              <a:t>WriterType</a:t>
            </a:r>
            <a:r>
              <a:rPr lang="en-US" sz="1100" dirty="0"/>
              <a:t>::</a:t>
            </a:r>
            <a:r>
              <a:rPr lang="en-US" sz="1100" dirty="0">
                <a:solidFill>
                  <a:srgbClr val="00B050"/>
                </a:solidFill>
              </a:rPr>
              <a:t>Pointer</a:t>
            </a:r>
            <a:r>
              <a:rPr lang="en-US" sz="1100" dirty="0"/>
              <a:t> writer = </a:t>
            </a:r>
            <a:r>
              <a:rPr lang="en-US" sz="1100" dirty="0" err="1">
                <a:solidFill>
                  <a:srgbClr val="FF0000"/>
                </a:solidFill>
              </a:rPr>
              <a:t>WriterType</a:t>
            </a:r>
            <a:r>
              <a:rPr lang="en-US" sz="1100" dirty="0"/>
              <a:t>::</a:t>
            </a:r>
            <a:r>
              <a:rPr lang="en-US" sz="1100" dirty="0">
                <a:solidFill>
                  <a:srgbClr val="00B050"/>
                </a:solidFill>
              </a:rPr>
              <a:t>New</a:t>
            </a:r>
            <a:r>
              <a:rPr lang="en-US" sz="1100" dirty="0"/>
              <a:t>();</a:t>
            </a:r>
          </a:p>
          <a:p>
            <a:pPr marL="0" indent="0">
              <a:buNone/>
            </a:pPr>
            <a:r>
              <a:rPr lang="en-US" sz="1100" dirty="0"/>
              <a:t>  writer-&gt;</a:t>
            </a:r>
            <a:r>
              <a:rPr lang="en-US" sz="1100" dirty="0" err="1">
                <a:solidFill>
                  <a:srgbClr val="00B050"/>
                </a:solidFill>
              </a:rPr>
              <a:t>SetFileName</a:t>
            </a:r>
            <a:r>
              <a:rPr lang="en-US" sz="1100" dirty="0"/>
              <a:t>( </a:t>
            </a:r>
            <a:r>
              <a:rPr lang="en-US" sz="1100" dirty="0" err="1"/>
              <a:t>outputFileName</a:t>
            </a:r>
            <a:r>
              <a:rPr lang="en-US" sz="1100" dirty="0"/>
              <a:t> );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 writer-&gt;</a:t>
            </a:r>
            <a:r>
              <a:rPr lang="en-US" sz="1100" dirty="0" err="1">
                <a:solidFill>
                  <a:srgbClr val="00B050"/>
                </a:solidFill>
              </a:rPr>
              <a:t>SetInput</a:t>
            </a:r>
            <a:r>
              <a:rPr lang="en-US" sz="1100" dirty="0"/>
              <a:t>( filter-&gt;</a:t>
            </a:r>
            <a:r>
              <a:rPr lang="en-US" sz="1100" dirty="0" err="1">
                <a:solidFill>
                  <a:srgbClr val="00B050"/>
                </a:solidFill>
              </a:rPr>
              <a:t>GetOutput</a:t>
            </a:r>
            <a:r>
              <a:rPr lang="en-US" sz="1100" dirty="0"/>
              <a:t>() );</a:t>
            </a:r>
          </a:p>
          <a:p>
            <a:pPr marL="0" indent="0">
              <a:buNone/>
            </a:pPr>
            <a:r>
              <a:rPr lang="en-US" sz="1100" dirty="0"/>
              <a:t>  writer-&gt;</a:t>
            </a:r>
            <a:r>
              <a:rPr lang="en-US" sz="1100" dirty="0">
                <a:solidFill>
                  <a:srgbClr val="00B050"/>
                </a:solidFill>
              </a:rPr>
              <a:t>Update</a:t>
            </a:r>
            <a:r>
              <a:rPr lang="en-US" sz="1100" dirty="0"/>
              <a:t>();</a:t>
            </a:r>
          </a:p>
          <a:p>
            <a:pPr marL="0" indent="0">
              <a:buNone/>
            </a:pPr>
            <a:r>
              <a:rPr lang="en-US" sz="1100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Initialize the writer </a:t>
            </a:r>
            <a:r>
              <a:rPr lang="en-US" sz="1100" baseline="30000" dirty="0"/>
              <a:t>[3]</a:t>
            </a:r>
            <a:r>
              <a:rPr lang="en-US" sz="1100" dirty="0"/>
              <a:t> with the output image type and provided image file name. Set the input as the output of the segmentation filter and then run the image writer class.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1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The function can also be made to return the result for further processing outside the loop.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1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819400" y="6324601"/>
            <a:ext cx="5791200" cy="365125"/>
          </a:xfrm>
        </p:spPr>
        <p:txBody>
          <a:bodyPr/>
          <a:lstStyle/>
          <a:p>
            <a:pPr algn="l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[3] http://www.itk.org/Doxygen/html/classitk_1_1ImageFileWriter.html</a:t>
            </a:r>
          </a:p>
        </p:txBody>
      </p:sp>
    </p:spTree>
    <p:extLst>
      <p:ext uri="{BB962C8B-B14F-4D97-AF65-F5344CB8AC3E}">
        <p14:creationId xmlns:p14="http://schemas.microsoft.com/office/powerpoint/2010/main" val="2384381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err="1"/>
              <a:t>itk</a:t>
            </a:r>
            <a:r>
              <a:rPr lang="en-US" sz="1100" dirty="0"/>
              <a:t>::</a:t>
            </a:r>
            <a:r>
              <a:rPr lang="en-US" sz="1100" dirty="0">
                <a:solidFill>
                  <a:srgbClr val="FF0000"/>
                </a:solidFill>
              </a:rPr>
              <a:t>ImageIOBase</a:t>
            </a:r>
            <a:r>
              <a:rPr lang="en-US" sz="1100" dirty="0"/>
              <a:t>::</a:t>
            </a:r>
            <a:r>
              <a:rPr lang="en-US" sz="1100" dirty="0">
                <a:solidFill>
                  <a:srgbClr val="00B050"/>
                </a:solidFill>
              </a:rPr>
              <a:t>Pointer</a:t>
            </a:r>
            <a:r>
              <a:rPr lang="en-US" sz="1100" dirty="0"/>
              <a:t> </a:t>
            </a:r>
            <a:r>
              <a:rPr lang="en-US" sz="1100" dirty="0" err="1"/>
              <a:t>im_base</a:t>
            </a:r>
            <a:r>
              <a:rPr lang="en-US" sz="1100" dirty="0"/>
              <a:t> = </a:t>
            </a:r>
            <a:r>
              <a:rPr lang="en-US" sz="1100" dirty="0" err="1"/>
              <a:t>itk</a:t>
            </a:r>
            <a:r>
              <a:rPr lang="en-US" sz="1100" dirty="0"/>
              <a:t>::</a:t>
            </a:r>
            <a:r>
              <a:rPr lang="en-US" sz="1100" dirty="0" err="1">
                <a:solidFill>
                  <a:srgbClr val="FF0000"/>
                </a:solidFill>
              </a:rPr>
              <a:t>ImageIOFactory</a:t>
            </a:r>
            <a:r>
              <a:rPr lang="en-US" sz="1100" dirty="0"/>
              <a:t>::</a:t>
            </a:r>
            <a:r>
              <a:rPr lang="en-US" sz="1100" dirty="0" err="1">
                <a:solidFill>
                  <a:srgbClr val="00B050"/>
                </a:solidFill>
              </a:rPr>
              <a:t>CreateImageIO</a:t>
            </a:r>
            <a:r>
              <a:rPr lang="en-US" sz="1100" dirty="0"/>
              <a:t>( inputFName1.c_str(), </a:t>
            </a:r>
            <a:r>
              <a:rPr lang="en-US" sz="1100" dirty="0" err="1"/>
              <a:t>itk</a:t>
            </a:r>
            <a:r>
              <a:rPr lang="en-US" sz="1100"/>
              <a:t>::</a:t>
            </a:r>
            <a:r>
              <a:rPr lang="en-US" sz="1100">
                <a:solidFill>
                  <a:srgbClr val="FF0000"/>
                </a:solidFill>
              </a:rPr>
              <a:t>ImageIOFactory</a:t>
            </a:r>
            <a:r>
              <a:rPr lang="en-US" sz="1100" dirty="0"/>
              <a:t>::</a:t>
            </a:r>
            <a:r>
              <a:rPr lang="en-US" sz="1100" dirty="0" err="1">
                <a:solidFill>
                  <a:srgbClr val="00B050"/>
                </a:solidFill>
              </a:rPr>
              <a:t>ReadMode</a:t>
            </a:r>
            <a:r>
              <a:rPr lang="en-US" sz="1100" dirty="0">
                <a:solidFill>
                  <a:srgbClr val="FF0000"/>
                </a:solidFill>
              </a:rPr>
              <a:t> </a:t>
            </a:r>
            <a:r>
              <a:rPr lang="en-US" sz="1100" dirty="0"/>
              <a:t>);</a:t>
            </a:r>
          </a:p>
          <a:p>
            <a:pPr marL="0" indent="0">
              <a:buNone/>
            </a:pPr>
            <a:r>
              <a:rPr lang="en-US" sz="1100" dirty="0"/>
              <a:t>  </a:t>
            </a:r>
            <a:r>
              <a:rPr lang="en-US" sz="1100" dirty="0" err="1"/>
              <a:t>im_base</a:t>
            </a:r>
            <a:r>
              <a:rPr lang="en-US" sz="1100" dirty="0"/>
              <a:t>-&gt;</a:t>
            </a:r>
            <a:r>
              <a:rPr lang="en-US" sz="1100" dirty="0" err="1">
                <a:solidFill>
                  <a:srgbClr val="00B050"/>
                </a:solidFill>
              </a:rPr>
              <a:t>SetFileName</a:t>
            </a:r>
            <a:r>
              <a:rPr lang="en-US" sz="1100" dirty="0"/>
              <a:t>( inputFName1 );</a:t>
            </a:r>
          </a:p>
          <a:p>
            <a:pPr marL="0" indent="0">
              <a:buNone/>
            </a:pPr>
            <a:r>
              <a:rPr lang="en-US" sz="1100" dirty="0"/>
              <a:t>  </a:t>
            </a:r>
            <a:r>
              <a:rPr lang="en-US" sz="1100" dirty="0" err="1"/>
              <a:t>im_base</a:t>
            </a:r>
            <a:r>
              <a:rPr lang="en-US" sz="1100" dirty="0"/>
              <a:t>-&gt;</a:t>
            </a:r>
            <a:r>
              <a:rPr lang="en-US" sz="1100" dirty="0" err="1">
                <a:solidFill>
                  <a:srgbClr val="00B050"/>
                </a:solidFill>
              </a:rPr>
              <a:t>ReadImageInformation</a:t>
            </a:r>
            <a:r>
              <a:rPr lang="en-US" sz="1100" dirty="0"/>
              <a:t>();</a:t>
            </a:r>
          </a:p>
          <a:p>
            <a:pPr marL="0" indent="0">
              <a:buNone/>
            </a:pPr>
            <a:r>
              <a:rPr lang="en-US" sz="1100" dirty="0"/>
              <a:t>  </a:t>
            </a:r>
            <a:endParaRPr lang="en-US" sz="11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92D050"/>
                </a:solidFill>
              </a:rPr>
              <a:t>  // perform basic sanity check</a:t>
            </a:r>
          </a:p>
          <a:p>
            <a:pPr marL="0" indent="0">
              <a:buNone/>
            </a:pPr>
            <a:r>
              <a:rPr lang="en-US" sz="1100" dirty="0"/>
              <a:t>  if (</a:t>
            </a:r>
            <a:r>
              <a:rPr lang="en-US" sz="1100" dirty="0" err="1"/>
              <a:t>im_base</a:t>
            </a:r>
            <a:r>
              <a:rPr lang="en-US" sz="1100" dirty="0"/>
              <a:t>-&gt;</a:t>
            </a:r>
            <a:r>
              <a:rPr lang="en-US" sz="1100" dirty="0" err="1">
                <a:solidFill>
                  <a:srgbClr val="00B050"/>
                </a:solidFill>
              </a:rPr>
              <a:t>GetNumberOfDimensions</a:t>
            </a:r>
            <a:r>
              <a:rPr lang="en-US" sz="1100" dirty="0"/>
              <a:t>() != 3)</a:t>
            </a:r>
          </a:p>
          <a:p>
            <a:pPr marL="0" indent="0">
              <a:buNone/>
            </a:pPr>
            <a:r>
              <a:rPr lang="en-US" sz="1100" dirty="0"/>
              <a:t>  {</a:t>
            </a:r>
          </a:p>
          <a:p>
            <a:pPr marL="0" indent="0">
              <a:buNone/>
            </a:pPr>
            <a:r>
              <a:rPr lang="en-US" sz="1100" dirty="0"/>
              <a:t>    </a:t>
            </a:r>
            <a:r>
              <a:rPr lang="en-US" sz="1100" dirty="0" err="1"/>
              <a:t>std</a:t>
            </a:r>
            <a:r>
              <a:rPr lang="en-US" sz="1100" dirty="0"/>
              <a:t>::</a:t>
            </a:r>
            <a:r>
              <a:rPr lang="en-US" sz="1100" dirty="0" err="1">
                <a:solidFill>
                  <a:srgbClr val="00B0F0"/>
                </a:solidFill>
              </a:rPr>
              <a:t>cerr</a:t>
            </a:r>
            <a:r>
              <a:rPr lang="en-US" sz="1100" dirty="0">
                <a:solidFill>
                  <a:srgbClr val="00B0F0"/>
                </a:solidFill>
              </a:rPr>
              <a:t> </a:t>
            </a:r>
            <a:r>
              <a:rPr lang="en-US" sz="1100" dirty="0"/>
              <a:t>&lt;&lt; </a:t>
            </a:r>
            <a:r>
              <a:rPr lang="en-US" sz="1100" dirty="0">
                <a:solidFill>
                  <a:srgbClr val="7030A0"/>
                </a:solidFill>
              </a:rPr>
              <a:t>"Unsupported Image Dimension. Only 3D images are currently supported.\n"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r>
              <a:rPr lang="en-US" sz="1100" dirty="0"/>
              <a:t>    </a:t>
            </a:r>
            <a:r>
              <a:rPr lang="en-US" sz="1100" dirty="0">
                <a:solidFill>
                  <a:srgbClr val="00B0F0"/>
                </a:solidFill>
              </a:rPr>
              <a:t>return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6F2927"/>
                </a:solidFill>
              </a:rPr>
              <a:t>EXIT_FAILURE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r>
              <a:rPr lang="en-US" sz="1100" dirty="0"/>
              <a:t>  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/>
              <a:t>Initialize the Image base </a:t>
            </a:r>
            <a:r>
              <a:rPr lang="en-US" sz="1100"/>
              <a:t>class </a:t>
            </a:r>
            <a:r>
              <a:rPr lang="en-US" sz="1100" baseline="30000"/>
              <a:t>[4]</a:t>
            </a:r>
            <a:r>
              <a:rPr lang="en-US" sz="1100"/>
              <a:t> </a:t>
            </a:r>
            <a:r>
              <a:rPr lang="en-US" sz="1100" dirty="0"/>
              <a:t>with the input image file name for basic sanity checks (file is valid, number of dimensions are consistent with what is expected, etc.).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b="1" dirty="0">
                <a:solidFill>
                  <a:srgbClr val="22337C"/>
                </a:solidFill>
              </a:rPr>
              <a:t>inputFName1</a:t>
            </a:r>
            <a:r>
              <a:rPr lang="en-US" sz="1100" dirty="0">
                <a:solidFill>
                  <a:srgbClr val="22337C"/>
                </a:solidFill>
              </a:rPr>
              <a:t> </a:t>
            </a:r>
            <a:r>
              <a:rPr lang="en-US" sz="1100" dirty="0"/>
              <a:t>is the input file name which the user inputs in the command line.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819400" y="6324601"/>
            <a:ext cx="5791200" cy="365125"/>
          </a:xfrm>
        </p:spPr>
        <p:txBody>
          <a:bodyPr/>
          <a:lstStyle/>
          <a:p>
            <a:pPr algn="l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[4] http://www.itk.org/Doxygen/html/classitk_1_1ImageIOBase.html</a:t>
            </a:r>
          </a:p>
        </p:txBody>
      </p:sp>
    </p:spTree>
    <p:extLst>
      <p:ext uri="{BB962C8B-B14F-4D97-AF65-F5344CB8AC3E}">
        <p14:creationId xmlns:p14="http://schemas.microsoft.com/office/powerpoint/2010/main" val="68625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b="1" dirty="0">
                <a:solidFill>
                  <a:srgbClr val="22337C"/>
                </a:solidFill>
              </a:rPr>
              <a:t>try</a:t>
            </a:r>
          </a:p>
          <a:p>
            <a:pPr marL="0" indent="0">
              <a:buNone/>
            </a:pPr>
            <a:r>
              <a:rPr lang="en-US" sz="1100" dirty="0"/>
              <a:t>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B050"/>
                </a:solidFill>
              </a:rPr>
              <a:t>// lots of source code here</a:t>
            </a:r>
          </a:p>
          <a:p>
            <a:pPr marL="0" indent="0">
              <a:buNone/>
            </a:pPr>
            <a:r>
              <a:rPr lang="en-US" sz="1100" dirty="0"/>
              <a:t>}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22337C"/>
                </a:solidFill>
              </a:rPr>
              <a:t>catch</a:t>
            </a:r>
            <a:r>
              <a:rPr lang="en-US" sz="1100" dirty="0"/>
              <a:t>( </a:t>
            </a:r>
            <a:r>
              <a:rPr lang="en-US" sz="1100" dirty="0" err="1"/>
              <a:t>itk</a:t>
            </a:r>
            <a:r>
              <a:rPr lang="en-US" sz="1100" dirty="0"/>
              <a:t>::</a:t>
            </a:r>
            <a:r>
              <a:rPr lang="en-US" sz="1100" dirty="0" err="1">
                <a:solidFill>
                  <a:srgbClr val="00B0F0"/>
                </a:solidFill>
              </a:rPr>
              <a:t>ExceptionObject</a:t>
            </a:r>
            <a:r>
              <a:rPr lang="en-US" sz="1100" dirty="0">
                <a:solidFill>
                  <a:srgbClr val="00B0F0"/>
                </a:solidFill>
              </a:rPr>
              <a:t> </a:t>
            </a:r>
            <a:r>
              <a:rPr lang="en-US" sz="1100" dirty="0"/>
              <a:t>&amp;error )</a:t>
            </a:r>
          </a:p>
          <a:p>
            <a:pPr marL="0" indent="0">
              <a:buNone/>
            </a:pPr>
            <a:r>
              <a:rPr lang="en-US" sz="1100" dirty="0"/>
              <a:t>{</a:t>
            </a:r>
          </a:p>
          <a:p>
            <a:pPr marL="0" indent="0">
              <a:buNone/>
            </a:pPr>
            <a:r>
              <a:rPr lang="en-US" sz="1100" dirty="0"/>
              <a:t>    </a:t>
            </a:r>
            <a:r>
              <a:rPr lang="en-US" sz="1100" dirty="0" err="1"/>
              <a:t>std</a:t>
            </a:r>
            <a:r>
              <a:rPr lang="en-US" sz="1100" dirty="0"/>
              <a:t>::</a:t>
            </a:r>
            <a:r>
              <a:rPr lang="en-US" sz="1100" dirty="0" err="1">
                <a:solidFill>
                  <a:srgbClr val="00B0F0"/>
                </a:solidFill>
              </a:rPr>
              <a:t>cerr</a:t>
            </a:r>
            <a:r>
              <a:rPr lang="en-US" sz="1100" dirty="0">
                <a:solidFill>
                  <a:srgbClr val="00B0F0"/>
                </a:solidFill>
              </a:rPr>
              <a:t> </a:t>
            </a:r>
            <a:r>
              <a:rPr lang="en-US" sz="1100" dirty="0"/>
              <a:t>&lt;&lt; </a:t>
            </a:r>
            <a:r>
              <a:rPr lang="en-US" sz="1100" dirty="0">
                <a:solidFill>
                  <a:srgbClr val="7030A0"/>
                </a:solidFill>
              </a:rPr>
              <a:t>"Exception caught: "</a:t>
            </a:r>
            <a:r>
              <a:rPr lang="en-US" sz="1100" dirty="0"/>
              <a:t> &lt;&lt; error &lt;&lt; </a:t>
            </a:r>
            <a:r>
              <a:rPr lang="en-US" sz="1100" dirty="0">
                <a:solidFill>
                  <a:srgbClr val="7030A0"/>
                </a:solidFill>
              </a:rPr>
              <a:t>"\n"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r>
              <a:rPr lang="en-US" sz="1100" dirty="0"/>
              <a:t>    </a:t>
            </a:r>
            <a:r>
              <a:rPr lang="en-US" sz="1100" dirty="0">
                <a:solidFill>
                  <a:srgbClr val="00B0F0"/>
                </a:solidFill>
              </a:rPr>
              <a:t>return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6F2927"/>
                </a:solidFill>
              </a:rPr>
              <a:t>EXIT_FAILURE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r>
              <a:rPr lang="en-US" sz="1100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/>
              <a:t>Basic exception handling in ITK </a:t>
            </a:r>
            <a:r>
              <a:rPr lang="en-US" sz="1100" baseline="30000" dirty="0"/>
              <a:t>[2]</a:t>
            </a:r>
            <a:r>
              <a:rPr lang="en-US" sz="1100" dirty="0"/>
              <a:t>. This will be discussed in detail in a future tutorial.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819400" y="6324601"/>
            <a:ext cx="5791200" cy="365125"/>
          </a:xfrm>
        </p:spPr>
        <p:txBody>
          <a:bodyPr/>
          <a:lstStyle/>
          <a:p>
            <a:pPr algn="l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[2] http://itk.org/ITKExamples/src/Core/Common/TryCatchException/Documentation.html</a:t>
            </a:r>
          </a:p>
        </p:txBody>
      </p:sp>
    </p:spTree>
    <p:extLst>
      <p:ext uri="{BB962C8B-B14F-4D97-AF65-F5344CB8AC3E}">
        <p14:creationId xmlns:p14="http://schemas.microsoft.com/office/powerpoint/2010/main" val="3990293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tutorials@cbica.upenn.edu </a:t>
            </a:r>
          </a:p>
        </p:txBody>
      </p:sp>
    </p:spTree>
    <p:extLst>
      <p:ext uri="{BB962C8B-B14F-4D97-AF65-F5344CB8AC3E}">
        <p14:creationId xmlns:p14="http://schemas.microsoft.com/office/powerpoint/2010/main" val="3944971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demonstrated: 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itk</a:t>
            </a:r>
            <a:r>
              <a:rPr lang="en-US" dirty="0"/>
              <a:t>::</a:t>
            </a:r>
            <a:r>
              <a:rPr lang="en-US" dirty="0" err="1"/>
              <a:t>ConnectedThresholdImageFilter</a:t>
            </a:r>
            <a:r>
              <a:rPr lang="en-US" dirty="0"/>
              <a:t> </a:t>
            </a:r>
            <a:r>
              <a:rPr lang="en-US" baseline="30000" dirty="0"/>
              <a:t>[1]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819400" y="6324601"/>
            <a:ext cx="5791200" cy="365125"/>
          </a:xfrm>
        </p:spPr>
        <p:txBody>
          <a:bodyPr/>
          <a:lstStyle/>
          <a:p>
            <a:pPr algn="l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[1] http://www.itk.org/Doxygen/html/classitk_1_1ConnectedThresholdImageFilter.html</a:t>
            </a:r>
          </a:p>
        </p:txBody>
      </p:sp>
    </p:spTree>
    <p:extLst>
      <p:ext uri="{BB962C8B-B14F-4D97-AF65-F5344CB8AC3E}">
        <p14:creationId xmlns:p14="http://schemas.microsoft.com/office/powerpoint/2010/main" val="1235261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template</a:t>
            </a:r>
            <a:r>
              <a:rPr lang="en-US" dirty="0"/>
              <a:t> &lt;class </a:t>
            </a:r>
            <a:r>
              <a:rPr lang="en-US" dirty="0" err="1">
                <a:solidFill>
                  <a:srgbClr val="FF0000"/>
                </a:solidFill>
              </a:rPr>
              <a:t>TImageType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/>
              <a:t>SafeReadImage</a:t>
            </a:r>
            <a:r>
              <a:rPr lang="en-US" dirty="0"/>
              <a:t>(</a:t>
            </a:r>
            <a:r>
              <a:rPr lang="en-US" dirty="0" err="1">
                <a:solidFill>
                  <a:srgbClr val="00B0F0"/>
                </a:solidFill>
              </a:rPr>
              <a:t>typename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TImageType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Pointer</a:t>
            </a:r>
            <a:r>
              <a:rPr lang="en-US" dirty="0"/>
              <a:t> image,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string</a:t>
            </a:r>
            <a:r>
              <a:rPr lang="en-US" dirty="0"/>
              <a:t> &amp;</a:t>
            </a:r>
            <a:r>
              <a:rPr lang="en-US" dirty="0" err="1"/>
              <a:t>fName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typedef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itk</a:t>
            </a:r>
            <a:r>
              <a:rPr lang="en-US" dirty="0">
                <a:solidFill>
                  <a:schemeClr val="bg1"/>
                </a:solidFill>
              </a:rPr>
              <a:t>::</a:t>
            </a:r>
            <a:r>
              <a:rPr lang="en-US" dirty="0" err="1">
                <a:solidFill>
                  <a:schemeClr val="bg1"/>
                </a:solidFill>
              </a:rPr>
              <a:t>ImageFileReader</a:t>
            </a:r>
            <a:r>
              <a:rPr lang="en-US" dirty="0">
                <a:solidFill>
                  <a:schemeClr val="bg1"/>
                </a:solidFill>
              </a:rPr>
              <a:t>&lt; </a:t>
            </a:r>
            <a:r>
              <a:rPr lang="en-US" dirty="0" err="1">
                <a:solidFill>
                  <a:schemeClr val="bg1"/>
                </a:solidFill>
              </a:rPr>
              <a:t>TImageType</a:t>
            </a:r>
            <a:r>
              <a:rPr lang="en-US" dirty="0">
                <a:solidFill>
                  <a:schemeClr val="bg1"/>
                </a:solidFill>
              </a:rPr>
              <a:t> &gt; </a:t>
            </a:r>
            <a:r>
              <a:rPr lang="en-US" dirty="0" err="1">
                <a:solidFill>
                  <a:schemeClr val="bg1"/>
                </a:solidFill>
              </a:rPr>
              <a:t>ImageReaderType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typename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ImageReaderType</a:t>
            </a:r>
            <a:r>
              <a:rPr lang="en-US" dirty="0">
                <a:solidFill>
                  <a:schemeClr val="bg1"/>
                </a:solidFill>
              </a:rPr>
              <a:t>::Pointer reader = </a:t>
            </a:r>
            <a:r>
              <a:rPr lang="en-US" dirty="0" err="1">
                <a:solidFill>
                  <a:schemeClr val="bg1"/>
                </a:solidFill>
              </a:rPr>
              <a:t>ImageReaderType</a:t>
            </a:r>
            <a:r>
              <a:rPr lang="en-US" dirty="0">
                <a:solidFill>
                  <a:schemeClr val="bg1"/>
                </a:solidFill>
              </a:rPr>
              <a:t>::New();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reader-&gt;</a:t>
            </a:r>
            <a:r>
              <a:rPr lang="en-US" dirty="0" err="1">
                <a:solidFill>
                  <a:schemeClr val="bg1"/>
                </a:solidFill>
              </a:rPr>
              <a:t>SetFileName</a:t>
            </a:r>
            <a:r>
              <a:rPr lang="en-US" dirty="0">
                <a:solidFill>
                  <a:schemeClr val="bg1"/>
                </a:solidFill>
              </a:rPr>
              <a:t>( </a:t>
            </a:r>
            <a:r>
              <a:rPr lang="en-US" dirty="0" err="1">
                <a:solidFill>
                  <a:schemeClr val="bg1"/>
                </a:solidFill>
              </a:rPr>
              <a:t>fName</a:t>
            </a:r>
            <a:r>
              <a:rPr lang="en-US" dirty="0">
                <a:solidFill>
                  <a:schemeClr val="bg1"/>
                </a:solidFill>
              </a:rPr>
              <a:t> );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try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reader-&gt;Update();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catch (</a:t>
            </a:r>
            <a:r>
              <a:rPr lang="en-US" dirty="0" err="1">
                <a:solidFill>
                  <a:schemeClr val="bg1"/>
                </a:solidFill>
              </a:rPr>
              <a:t>itk</a:t>
            </a:r>
            <a:r>
              <a:rPr lang="en-US" dirty="0">
                <a:solidFill>
                  <a:schemeClr val="bg1"/>
                </a:solidFill>
              </a:rPr>
              <a:t>::</a:t>
            </a:r>
            <a:r>
              <a:rPr lang="en-US" dirty="0" err="1">
                <a:solidFill>
                  <a:schemeClr val="bg1"/>
                </a:solidFill>
              </a:rPr>
              <a:t>ExceptionObject</a:t>
            </a:r>
            <a:r>
              <a:rPr lang="en-US" dirty="0">
                <a:solidFill>
                  <a:schemeClr val="bg1"/>
                </a:solidFill>
              </a:rPr>
              <a:t>&amp; e)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std</a:t>
            </a:r>
            <a:r>
              <a:rPr lang="en-US" dirty="0">
                <a:solidFill>
                  <a:schemeClr val="bg1"/>
                </a:solidFill>
              </a:rPr>
              <a:t>::</a:t>
            </a:r>
            <a:r>
              <a:rPr lang="en-US" dirty="0" err="1">
                <a:solidFill>
                  <a:schemeClr val="bg1"/>
                </a:solidFill>
              </a:rPr>
              <a:t>cerr</a:t>
            </a:r>
            <a:r>
              <a:rPr lang="en-US" dirty="0">
                <a:solidFill>
                  <a:schemeClr val="bg1"/>
                </a:solidFill>
              </a:rPr>
              <a:t> &lt;&lt; "Exception caught: " &lt;&lt; </a:t>
            </a:r>
            <a:r>
              <a:rPr lang="en-US" dirty="0" err="1">
                <a:solidFill>
                  <a:schemeClr val="bg1"/>
                </a:solidFill>
              </a:rPr>
              <a:t>e.what</a:t>
            </a:r>
            <a:r>
              <a:rPr lang="en-US" dirty="0">
                <a:solidFill>
                  <a:schemeClr val="bg1"/>
                </a:solidFill>
              </a:rPr>
              <a:t>() 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exit( EXIT_FAILURE 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image-&gt;Graft( reader-&gt;</a:t>
            </a:r>
            <a:r>
              <a:rPr lang="en-US" dirty="0" err="1">
                <a:solidFill>
                  <a:schemeClr val="bg1"/>
                </a:solidFill>
              </a:rPr>
              <a:t>GetOutput</a:t>
            </a:r>
            <a:r>
              <a:rPr lang="en-US" dirty="0">
                <a:solidFill>
                  <a:schemeClr val="bg1"/>
                </a:solidFill>
              </a:rPr>
              <a:t>() 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return;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A templated function is declared.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The template is an Image Type (can be any data type with any dimension).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460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template</a:t>
            </a:r>
            <a:r>
              <a:rPr lang="en-US" dirty="0"/>
              <a:t> &lt;class </a:t>
            </a:r>
            <a:r>
              <a:rPr lang="en-US" dirty="0" err="1">
                <a:solidFill>
                  <a:srgbClr val="FF0000"/>
                </a:solidFill>
              </a:rPr>
              <a:t>TImageType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/>
              <a:t>SafeReadImage</a:t>
            </a:r>
            <a:r>
              <a:rPr lang="en-US" dirty="0"/>
              <a:t>(</a:t>
            </a:r>
            <a:r>
              <a:rPr lang="en-US" dirty="0" err="1">
                <a:solidFill>
                  <a:srgbClr val="00B0F0"/>
                </a:solidFill>
              </a:rPr>
              <a:t>typename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TImageType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Pointer</a:t>
            </a:r>
            <a:r>
              <a:rPr lang="en-US" dirty="0"/>
              <a:t> image,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string</a:t>
            </a:r>
            <a:r>
              <a:rPr lang="en-US" dirty="0"/>
              <a:t> &amp;</a:t>
            </a:r>
            <a:r>
              <a:rPr lang="en-US" dirty="0" err="1"/>
              <a:t>fName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</a:t>
            </a:r>
            <a:r>
              <a:rPr lang="en-US" dirty="0" err="1">
                <a:solidFill>
                  <a:srgbClr val="00B0F0"/>
                </a:solidFill>
              </a:rPr>
              <a:t>typedef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/>
              <a:t>itk</a:t>
            </a:r>
            <a:r>
              <a:rPr lang="en-US" dirty="0"/>
              <a:t>::</a:t>
            </a:r>
            <a:r>
              <a:rPr lang="en-US" dirty="0" err="1">
                <a:solidFill>
                  <a:srgbClr val="00B050"/>
                </a:solidFill>
              </a:rPr>
              <a:t>ImageFileReader</a:t>
            </a:r>
            <a:r>
              <a:rPr lang="en-US" dirty="0"/>
              <a:t>&lt; </a:t>
            </a:r>
            <a:r>
              <a:rPr lang="en-US" dirty="0" err="1">
                <a:solidFill>
                  <a:srgbClr val="FF0000"/>
                </a:solidFill>
              </a:rPr>
              <a:t>TImageType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&gt; </a:t>
            </a:r>
            <a:r>
              <a:rPr lang="en-US" dirty="0" err="1">
                <a:solidFill>
                  <a:srgbClr val="FF0000"/>
                </a:solidFill>
              </a:rPr>
              <a:t>ImageReaderType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rgbClr val="00B0F0"/>
                </a:solidFill>
              </a:rPr>
              <a:t>typename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ImageReaderType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Pointer</a:t>
            </a:r>
            <a:r>
              <a:rPr lang="en-US" dirty="0"/>
              <a:t> reader = </a:t>
            </a:r>
            <a:r>
              <a:rPr lang="en-US" dirty="0" err="1"/>
              <a:t>ImageReaderType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New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reader-&gt;</a:t>
            </a:r>
            <a:r>
              <a:rPr lang="en-US" dirty="0" err="1">
                <a:solidFill>
                  <a:schemeClr val="bg1"/>
                </a:solidFill>
              </a:rPr>
              <a:t>SetFileName</a:t>
            </a:r>
            <a:r>
              <a:rPr lang="en-US" dirty="0">
                <a:solidFill>
                  <a:schemeClr val="bg1"/>
                </a:solidFill>
              </a:rPr>
              <a:t>( </a:t>
            </a:r>
            <a:r>
              <a:rPr lang="en-US" dirty="0" err="1">
                <a:solidFill>
                  <a:schemeClr val="bg1"/>
                </a:solidFill>
              </a:rPr>
              <a:t>fName</a:t>
            </a:r>
            <a:r>
              <a:rPr lang="en-US" dirty="0">
                <a:solidFill>
                  <a:schemeClr val="bg1"/>
                </a:solidFill>
              </a:rPr>
              <a:t> );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try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reader-&gt;Update();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catch (</a:t>
            </a:r>
            <a:r>
              <a:rPr lang="en-US" dirty="0" err="1">
                <a:solidFill>
                  <a:schemeClr val="bg1"/>
                </a:solidFill>
              </a:rPr>
              <a:t>itk</a:t>
            </a:r>
            <a:r>
              <a:rPr lang="en-US" dirty="0">
                <a:solidFill>
                  <a:schemeClr val="bg1"/>
                </a:solidFill>
              </a:rPr>
              <a:t>::</a:t>
            </a:r>
            <a:r>
              <a:rPr lang="en-US" dirty="0" err="1">
                <a:solidFill>
                  <a:schemeClr val="bg1"/>
                </a:solidFill>
              </a:rPr>
              <a:t>ExceptionObject</a:t>
            </a:r>
            <a:r>
              <a:rPr lang="en-US" dirty="0">
                <a:solidFill>
                  <a:schemeClr val="bg1"/>
                </a:solidFill>
              </a:rPr>
              <a:t>&amp; e)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std</a:t>
            </a:r>
            <a:r>
              <a:rPr lang="en-US" dirty="0">
                <a:solidFill>
                  <a:schemeClr val="bg1"/>
                </a:solidFill>
              </a:rPr>
              <a:t>::</a:t>
            </a:r>
            <a:r>
              <a:rPr lang="en-US" dirty="0" err="1">
                <a:solidFill>
                  <a:schemeClr val="bg1"/>
                </a:solidFill>
              </a:rPr>
              <a:t>cerr</a:t>
            </a:r>
            <a:r>
              <a:rPr lang="en-US" dirty="0">
                <a:solidFill>
                  <a:schemeClr val="bg1"/>
                </a:solidFill>
              </a:rPr>
              <a:t> &lt;&lt; "Exception caught: " &lt;&lt; </a:t>
            </a:r>
            <a:r>
              <a:rPr lang="en-US" dirty="0" err="1">
                <a:solidFill>
                  <a:schemeClr val="bg1"/>
                </a:solidFill>
              </a:rPr>
              <a:t>e.what</a:t>
            </a:r>
            <a:r>
              <a:rPr lang="en-US" dirty="0">
                <a:solidFill>
                  <a:schemeClr val="bg1"/>
                </a:solidFill>
              </a:rPr>
              <a:t>() 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exit( EXIT_FAILURE 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image-&gt;Graft( reader-&gt;</a:t>
            </a:r>
            <a:r>
              <a:rPr lang="en-US" dirty="0" err="1">
                <a:solidFill>
                  <a:schemeClr val="bg1"/>
                </a:solidFill>
              </a:rPr>
              <a:t>GetOutput</a:t>
            </a:r>
            <a:r>
              <a:rPr lang="en-US" dirty="0">
                <a:solidFill>
                  <a:schemeClr val="bg1"/>
                </a:solidFill>
              </a:rPr>
              <a:t>() 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return;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Declare an </a:t>
            </a:r>
            <a:r>
              <a:rPr lang="en-US" dirty="0" err="1"/>
              <a:t>itk</a:t>
            </a:r>
            <a:r>
              <a:rPr lang="en-US" dirty="0"/>
              <a:t> </a:t>
            </a:r>
            <a:r>
              <a:rPr lang="en-US" dirty="0" err="1"/>
              <a:t>ImageFileReader</a:t>
            </a:r>
            <a:r>
              <a:rPr lang="en-US" dirty="0"/>
              <a:t> which is of the same type as the input (and templated) image.</a:t>
            </a:r>
          </a:p>
        </p:txBody>
      </p:sp>
    </p:spTree>
    <p:extLst>
      <p:ext uri="{BB962C8B-B14F-4D97-AF65-F5344CB8AC3E}">
        <p14:creationId xmlns:p14="http://schemas.microsoft.com/office/powerpoint/2010/main" val="2363811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template</a:t>
            </a:r>
            <a:r>
              <a:rPr lang="en-US" dirty="0"/>
              <a:t> &lt;class </a:t>
            </a:r>
            <a:r>
              <a:rPr lang="en-US" dirty="0" err="1">
                <a:solidFill>
                  <a:srgbClr val="FF0000"/>
                </a:solidFill>
              </a:rPr>
              <a:t>TImageType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/>
              <a:t>SafeReadImage</a:t>
            </a:r>
            <a:r>
              <a:rPr lang="en-US" dirty="0"/>
              <a:t>(</a:t>
            </a:r>
            <a:r>
              <a:rPr lang="en-US" dirty="0" err="1">
                <a:solidFill>
                  <a:srgbClr val="00B0F0"/>
                </a:solidFill>
              </a:rPr>
              <a:t>typename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TImageType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Pointer</a:t>
            </a:r>
            <a:r>
              <a:rPr lang="en-US" dirty="0"/>
              <a:t> image,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string</a:t>
            </a:r>
            <a:r>
              <a:rPr lang="en-US" dirty="0"/>
              <a:t> &amp;</a:t>
            </a:r>
            <a:r>
              <a:rPr lang="en-US" dirty="0" err="1"/>
              <a:t>fName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</a:t>
            </a:r>
            <a:r>
              <a:rPr lang="en-US" dirty="0" err="1">
                <a:solidFill>
                  <a:srgbClr val="00B0F0"/>
                </a:solidFill>
              </a:rPr>
              <a:t>typedef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/>
              <a:t>itk</a:t>
            </a:r>
            <a:r>
              <a:rPr lang="en-US" dirty="0"/>
              <a:t>::</a:t>
            </a:r>
            <a:r>
              <a:rPr lang="en-US" dirty="0" err="1">
                <a:solidFill>
                  <a:srgbClr val="00B050"/>
                </a:solidFill>
              </a:rPr>
              <a:t>ImageFileReader</a:t>
            </a:r>
            <a:r>
              <a:rPr lang="en-US" dirty="0"/>
              <a:t>&lt; </a:t>
            </a:r>
            <a:r>
              <a:rPr lang="en-US" dirty="0" err="1">
                <a:solidFill>
                  <a:srgbClr val="FF0000"/>
                </a:solidFill>
              </a:rPr>
              <a:t>TImageType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&gt; </a:t>
            </a:r>
            <a:r>
              <a:rPr lang="en-US" dirty="0" err="1">
                <a:solidFill>
                  <a:srgbClr val="FF0000"/>
                </a:solidFill>
              </a:rPr>
              <a:t>ImageReaderType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rgbClr val="00B0F0"/>
                </a:solidFill>
              </a:rPr>
              <a:t>typename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ImageReaderType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Pointer</a:t>
            </a:r>
            <a:r>
              <a:rPr lang="en-US" dirty="0"/>
              <a:t> reader = </a:t>
            </a:r>
            <a:r>
              <a:rPr lang="en-US" dirty="0" err="1"/>
              <a:t>ImageReaderType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New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reader-&gt;</a:t>
            </a:r>
            <a:r>
              <a:rPr lang="en-US" dirty="0" err="1">
                <a:solidFill>
                  <a:srgbClr val="00B050"/>
                </a:solidFill>
              </a:rPr>
              <a:t>SetFileName</a:t>
            </a:r>
            <a:r>
              <a:rPr lang="en-US" dirty="0"/>
              <a:t>( </a:t>
            </a:r>
            <a:r>
              <a:rPr lang="en-US" dirty="0" err="1"/>
              <a:t>fName</a:t>
            </a:r>
            <a:r>
              <a:rPr lang="en-US" dirty="0"/>
              <a:t> 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try</a:t>
            </a:r>
          </a:p>
          <a:p>
            <a:pPr marL="0" indent="0">
              <a:buNone/>
            </a:pPr>
            <a:r>
              <a:rPr lang="en-US" dirty="0"/>
              <a:t>    reader-&gt;</a:t>
            </a:r>
            <a:r>
              <a:rPr lang="en-US" dirty="0">
                <a:solidFill>
                  <a:srgbClr val="00B050"/>
                </a:solidFill>
              </a:rPr>
              <a:t>Update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catch (</a:t>
            </a:r>
            <a:r>
              <a:rPr lang="en-US" dirty="0" err="1"/>
              <a:t>itk</a:t>
            </a:r>
            <a:r>
              <a:rPr lang="en-US" dirty="0"/>
              <a:t>::</a:t>
            </a:r>
            <a:r>
              <a:rPr lang="en-US" dirty="0" err="1">
                <a:solidFill>
                  <a:srgbClr val="00B050"/>
                </a:solidFill>
              </a:rPr>
              <a:t>ExceptionObject</a:t>
            </a:r>
            <a:r>
              <a:rPr lang="en-US" dirty="0"/>
              <a:t>&amp; e)</a:t>
            </a:r>
          </a:p>
          <a:p>
            <a:pPr marL="0" indent="0">
              <a:buNone/>
            </a:pPr>
            <a:r>
              <a:rPr lang="en-US" dirty="0"/>
              <a:t> 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>
                <a:solidFill>
                  <a:srgbClr val="00B050"/>
                </a:solidFill>
              </a:rPr>
              <a:t>cerr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&lt;&lt; "Exception caught: " &lt;&lt; </a:t>
            </a:r>
            <a:r>
              <a:rPr lang="en-US" dirty="0" err="1"/>
              <a:t>e.what</a:t>
            </a:r>
            <a:r>
              <a:rPr lang="en-US" dirty="0"/>
              <a:t>() 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exit</a:t>
            </a:r>
            <a:r>
              <a:rPr lang="en-US" dirty="0"/>
              <a:t>( </a:t>
            </a:r>
            <a:r>
              <a:rPr lang="en-US" dirty="0">
                <a:solidFill>
                  <a:srgbClr val="00B0F0"/>
                </a:solidFill>
              </a:rPr>
              <a:t>EXIT_FAILURE</a:t>
            </a:r>
            <a:r>
              <a:rPr lang="en-US" dirty="0"/>
              <a:t> 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image-&gt;Graft( reader-&gt;</a:t>
            </a:r>
            <a:r>
              <a:rPr lang="en-US" dirty="0" err="1">
                <a:solidFill>
                  <a:schemeClr val="bg1"/>
                </a:solidFill>
              </a:rPr>
              <a:t>GetOutput</a:t>
            </a:r>
            <a:r>
              <a:rPr lang="en-US" dirty="0">
                <a:solidFill>
                  <a:schemeClr val="bg1"/>
                </a:solidFill>
              </a:rPr>
              <a:t>() 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return;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Try to initiate the reader class into reading the supplied image file name, if something goes wrong, the </a:t>
            </a:r>
            <a:r>
              <a:rPr lang="en-US" dirty="0" err="1"/>
              <a:t>itk</a:t>
            </a:r>
            <a:r>
              <a:rPr lang="en-US" dirty="0"/>
              <a:t>::</a:t>
            </a:r>
            <a:r>
              <a:rPr lang="en-US" dirty="0" err="1"/>
              <a:t>ExceptionObject</a:t>
            </a:r>
            <a:r>
              <a:rPr lang="en-US" dirty="0"/>
              <a:t> [4] catches the error and displays it while exiting from the program.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basic exception handling in ITK </a:t>
            </a:r>
            <a:r>
              <a:rPr lang="en-US" baseline="30000" dirty="0"/>
              <a:t>[2]</a:t>
            </a:r>
            <a:r>
              <a:rPr lang="en-US" dirty="0"/>
              <a:t>. This will be discussed in detail in a future tutorial.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819400" y="6324601"/>
            <a:ext cx="5791200" cy="365125"/>
          </a:xfrm>
        </p:spPr>
        <p:txBody>
          <a:bodyPr/>
          <a:lstStyle/>
          <a:p>
            <a:pPr algn="l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[2] http://itk.org/ITKExamples/src/Core/Common/TryCatchException/Documentation.html</a:t>
            </a:r>
          </a:p>
        </p:txBody>
      </p:sp>
    </p:spTree>
    <p:extLst>
      <p:ext uri="{BB962C8B-B14F-4D97-AF65-F5344CB8AC3E}">
        <p14:creationId xmlns:p14="http://schemas.microsoft.com/office/powerpoint/2010/main" val="3311258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template</a:t>
            </a:r>
            <a:r>
              <a:rPr lang="en-US" dirty="0"/>
              <a:t> &lt;class </a:t>
            </a:r>
            <a:r>
              <a:rPr lang="en-US" dirty="0" err="1">
                <a:solidFill>
                  <a:srgbClr val="FF0000"/>
                </a:solidFill>
              </a:rPr>
              <a:t>TImageType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/>
              <a:t>SafeReadImage</a:t>
            </a:r>
            <a:r>
              <a:rPr lang="en-US" dirty="0"/>
              <a:t>(</a:t>
            </a:r>
            <a:r>
              <a:rPr lang="en-US" dirty="0" err="1">
                <a:solidFill>
                  <a:srgbClr val="00B0F0"/>
                </a:solidFill>
              </a:rPr>
              <a:t>typename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TImageType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Pointer</a:t>
            </a:r>
            <a:r>
              <a:rPr lang="en-US" dirty="0"/>
              <a:t> image,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string</a:t>
            </a:r>
            <a:r>
              <a:rPr lang="en-US" dirty="0"/>
              <a:t> &amp;</a:t>
            </a:r>
            <a:r>
              <a:rPr lang="en-US" dirty="0" err="1"/>
              <a:t>fName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</a:t>
            </a:r>
            <a:r>
              <a:rPr lang="en-US" dirty="0" err="1">
                <a:solidFill>
                  <a:srgbClr val="00B0F0"/>
                </a:solidFill>
              </a:rPr>
              <a:t>typedef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/>
              <a:t>itk</a:t>
            </a:r>
            <a:r>
              <a:rPr lang="en-US" dirty="0"/>
              <a:t>::</a:t>
            </a:r>
            <a:r>
              <a:rPr lang="en-US" dirty="0" err="1">
                <a:solidFill>
                  <a:srgbClr val="00B050"/>
                </a:solidFill>
              </a:rPr>
              <a:t>ImageFileReader</a:t>
            </a:r>
            <a:r>
              <a:rPr lang="en-US" dirty="0"/>
              <a:t>&lt; </a:t>
            </a:r>
            <a:r>
              <a:rPr lang="en-US" dirty="0" err="1">
                <a:solidFill>
                  <a:srgbClr val="FF0000"/>
                </a:solidFill>
              </a:rPr>
              <a:t>TImageType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&gt; </a:t>
            </a:r>
            <a:r>
              <a:rPr lang="en-US" dirty="0" err="1">
                <a:solidFill>
                  <a:srgbClr val="FF0000"/>
                </a:solidFill>
              </a:rPr>
              <a:t>ImageReaderType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rgbClr val="00B0F0"/>
                </a:solidFill>
              </a:rPr>
              <a:t>typename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ImageReaderType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Pointer</a:t>
            </a:r>
            <a:r>
              <a:rPr lang="en-US" dirty="0"/>
              <a:t> reader = </a:t>
            </a:r>
            <a:r>
              <a:rPr lang="en-US" dirty="0" err="1"/>
              <a:t>ImageReaderType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New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reader-&gt;</a:t>
            </a:r>
            <a:r>
              <a:rPr lang="en-US" dirty="0" err="1">
                <a:solidFill>
                  <a:srgbClr val="00B050"/>
                </a:solidFill>
              </a:rPr>
              <a:t>SetFileName</a:t>
            </a:r>
            <a:r>
              <a:rPr lang="en-US" dirty="0"/>
              <a:t>( </a:t>
            </a:r>
            <a:r>
              <a:rPr lang="en-US" dirty="0" err="1"/>
              <a:t>fName</a:t>
            </a:r>
            <a:r>
              <a:rPr lang="en-US" dirty="0"/>
              <a:t> 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try</a:t>
            </a:r>
          </a:p>
          <a:p>
            <a:pPr marL="0" indent="0">
              <a:buNone/>
            </a:pPr>
            <a:r>
              <a:rPr lang="en-US" dirty="0"/>
              <a:t>    reader-&gt;</a:t>
            </a:r>
            <a:r>
              <a:rPr lang="en-US" dirty="0">
                <a:solidFill>
                  <a:srgbClr val="00B050"/>
                </a:solidFill>
              </a:rPr>
              <a:t>Update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catch (</a:t>
            </a:r>
            <a:r>
              <a:rPr lang="en-US" dirty="0" err="1"/>
              <a:t>itk</a:t>
            </a:r>
            <a:r>
              <a:rPr lang="en-US" dirty="0"/>
              <a:t>::</a:t>
            </a:r>
            <a:r>
              <a:rPr lang="en-US" dirty="0" err="1">
                <a:solidFill>
                  <a:srgbClr val="00B050"/>
                </a:solidFill>
              </a:rPr>
              <a:t>ExceptionObject</a:t>
            </a:r>
            <a:r>
              <a:rPr lang="en-US" dirty="0"/>
              <a:t>&amp; e)</a:t>
            </a:r>
          </a:p>
          <a:p>
            <a:pPr marL="0" indent="0">
              <a:buNone/>
            </a:pPr>
            <a:r>
              <a:rPr lang="en-US" dirty="0"/>
              <a:t> 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>
                <a:solidFill>
                  <a:srgbClr val="00B050"/>
                </a:solidFill>
              </a:rPr>
              <a:t>cerr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&lt;&lt; "Exception caught: " &lt;&lt; </a:t>
            </a:r>
            <a:r>
              <a:rPr lang="en-US" dirty="0" err="1"/>
              <a:t>e.what</a:t>
            </a:r>
            <a:r>
              <a:rPr lang="en-US" dirty="0"/>
              <a:t>() 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exit</a:t>
            </a:r>
            <a:r>
              <a:rPr lang="en-US" dirty="0"/>
              <a:t>( </a:t>
            </a:r>
            <a:r>
              <a:rPr lang="en-US" dirty="0">
                <a:solidFill>
                  <a:srgbClr val="00B0F0"/>
                </a:solidFill>
              </a:rPr>
              <a:t>EXIT_FAILURE</a:t>
            </a:r>
            <a:r>
              <a:rPr lang="en-US" dirty="0"/>
              <a:t> 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  image-&gt;</a:t>
            </a:r>
            <a:r>
              <a:rPr lang="en-US" dirty="0">
                <a:solidFill>
                  <a:srgbClr val="00B050"/>
                </a:solidFill>
              </a:rPr>
              <a:t>Graft</a:t>
            </a:r>
            <a:r>
              <a:rPr lang="en-US" dirty="0"/>
              <a:t>( reader-&gt;</a:t>
            </a:r>
            <a:r>
              <a:rPr lang="en-US" dirty="0" err="1">
                <a:solidFill>
                  <a:srgbClr val="00B050"/>
                </a:solidFill>
              </a:rPr>
              <a:t>GetOutput</a:t>
            </a:r>
            <a:r>
              <a:rPr lang="en-US" dirty="0"/>
              <a:t>() 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return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By using Graft(), the pointer is just overwritten and a hard copy isn’t done.</a:t>
            </a:r>
          </a:p>
        </p:txBody>
      </p:sp>
    </p:spTree>
    <p:extLst>
      <p:ext uri="{BB962C8B-B14F-4D97-AF65-F5344CB8AC3E}">
        <p14:creationId xmlns:p14="http://schemas.microsoft.com/office/powerpoint/2010/main" val="2323504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00B0F0"/>
                </a:solidFill>
              </a:rPr>
              <a:t>template</a:t>
            </a:r>
            <a:r>
              <a:rPr lang="en-US" sz="1100" dirty="0"/>
              <a:t> &lt;class </a:t>
            </a:r>
            <a:r>
              <a:rPr lang="en-US" sz="1100" dirty="0" err="1">
                <a:solidFill>
                  <a:srgbClr val="FF0000"/>
                </a:solidFill>
              </a:rPr>
              <a:t>TImageType</a:t>
            </a:r>
            <a:r>
              <a:rPr lang="en-US" sz="1100" dirty="0"/>
              <a:t>&gt;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FF0000"/>
                </a:solidFill>
              </a:rPr>
              <a:t>void</a:t>
            </a:r>
            <a:r>
              <a:rPr lang="en-US" sz="1100" dirty="0"/>
              <a:t> </a:t>
            </a:r>
            <a:r>
              <a:rPr lang="en-US" sz="1100" dirty="0" err="1"/>
              <a:t>segmentationFilter</a:t>
            </a:r>
            <a:r>
              <a:rPr lang="en-US" sz="1100" dirty="0"/>
              <a:t>(</a:t>
            </a:r>
            <a:r>
              <a:rPr lang="en-US" sz="1100" dirty="0" err="1">
                <a:solidFill>
                  <a:srgbClr val="00B0F0"/>
                </a:solidFill>
              </a:rPr>
              <a:t>typename</a:t>
            </a:r>
            <a:r>
              <a:rPr lang="en-US" sz="1100" dirty="0"/>
              <a:t> </a:t>
            </a:r>
            <a:r>
              <a:rPr lang="en-US" sz="1100" dirty="0" err="1">
                <a:solidFill>
                  <a:srgbClr val="FF0000"/>
                </a:solidFill>
              </a:rPr>
              <a:t>TImageType</a:t>
            </a:r>
            <a:r>
              <a:rPr lang="en-US" sz="1100" dirty="0"/>
              <a:t>::</a:t>
            </a:r>
            <a:r>
              <a:rPr lang="en-US" sz="1100" dirty="0">
                <a:solidFill>
                  <a:srgbClr val="00B050"/>
                </a:solidFill>
              </a:rPr>
              <a:t>Pointer</a:t>
            </a:r>
            <a:r>
              <a:rPr lang="en-US" sz="1100" dirty="0"/>
              <a:t> image, </a:t>
            </a:r>
            <a:r>
              <a:rPr lang="en-US" sz="1100" dirty="0" err="1"/>
              <a:t>const</a:t>
            </a:r>
            <a:r>
              <a:rPr lang="en-US" sz="1100" dirty="0"/>
              <a:t> </a:t>
            </a:r>
            <a:r>
              <a:rPr lang="en-US" sz="1100" dirty="0" err="1"/>
              <a:t>std</a:t>
            </a:r>
            <a:r>
              <a:rPr lang="en-US" sz="1100" dirty="0"/>
              <a:t>::</a:t>
            </a:r>
            <a:r>
              <a:rPr lang="en-US" sz="1100" dirty="0">
                <a:solidFill>
                  <a:srgbClr val="00B050"/>
                </a:solidFill>
              </a:rPr>
              <a:t>string</a:t>
            </a:r>
            <a:r>
              <a:rPr lang="en-US" sz="1100" dirty="0"/>
              <a:t> &amp;</a:t>
            </a:r>
            <a:r>
              <a:rPr lang="en-US" sz="1100" dirty="0" err="1"/>
              <a:t>outputFileName</a:t>
            </a:r>
            <a:r>
              <a:rPr lang="en-US" sz="1100" dirty="0"/>
              <a:t> )</a:t>
            </a:r>
          </a:p>
          <a:p>
            <a:pPr marL="0" indent="0">
              <a:buNone/>
            </a:pPr>
            <a:r>
              <a:rPr lang="en-US" sz="1100" dirty="0"/>
              <a:t>{</a:t>
            </a:r>
          </a:p>
          <a:p>
            <a:pPr marL="0" indent="0">
              <a:buNone/>
            </a:pPr>
            <a:r>
              <a:rPr lang="en-US" sz="1100" dirty="0"/>
              <a:t>  </a:t>
            </a:r>
            <a:r>
              <a:rPr lang="en-US" sz="1100" dirty="0" err="1">
                <a:solidFill>
                  <a:srgbClr val="00B0F0"/>
                </a:solidFill>
              </a:rPr>
              <a:t>typedef</a:t>
            </a:r>
            <a:r>
              <a:rPr lang="en-US" sz="1100" dirty="0"/>
              <a:t> </a:t>
            </a:r>
            <a:r>
              <a:rPr lang="en-US" sz="1100" dirty="0" err="1"/>
              <a:t>itk</a:t>
            </a:r>
            <a:r>
              <a:rPr lang="en-US" sz="1100" dirty="0"/>
              <a:t>::</a:t>
            </a:r>
            <a:r>
              <a:rPr lang="en-US" sz="1100" dirty="0">
                <a:solidFill>
                  <a:srgbClr val="00B050"/>
                </a:solidFill>
              </a:rPr>
              <a:t>Image</a:t>
            </a:r>
            <a:r>
              <a:rPr lang="en-US" sz="1100" dirty="0"/>
              <a:t>&lt; </a:t>
            </a:r>
            <a:r>
              <a:rPr lang="en-US" sz="1100" dirty="0">
                <a:solidFill>
                  <a:srgbClr val="FF0000"/>
                </a:solidFill>
              </a:rPr>
              <a:t>short</a:t>
            </a:r>
            <a:r>
              <a:rPr lang="en-US" sz="1100" dirty="0"/>
              <a:t>, </a:t>
            </a:r>
            <a:r>
              <a:rPr lang="en-US" sz="1100" dirty="0" err="1">
                <a:solidFill>
                  <a:srgbClr val="00B0F0"/>
                </a:solidFill>
              </a:rPr>
              <a:t>typename</a:t>
            </a:r>
            <a:r>
              <a:rPr lang="en-US" sz="1100" dirty="0"/>
              <a:t> </a:t>
            </a:r>
            <a:r>
              <a:rPr lang="en-US" sz="1100" dirty="0" err="1">
                <a:solidFill>
                  <a:srgbClr val="FF0000"/>
                </a:solidFill>
              </a:rPr>
              <a:t>TImageType</a:t>
            </a:r>
            <a:r>
              <a:rPr lang="en-US" sz="1100" dirty="0"/>
              <a:t>::</a:t>
            </a:r>
            <a:r>
              <a:rPr lang="en-US" sz="1100" dirty="0" err="1">
                <a:solidFill>
                  <a:srgbClr val="00B050"/>
                </a:solidFill>
              </a:rPr>
              <a:t>ImageDimension</a:t>
            </a:r>
            <a:r>
              <a:rPr lang="en-US" sz="1100" dirty="0"/>
              <a:t> &gt; </a:t>
            </a:r>
            <a:r>
              <a:rPr lang="en-US" sz="1100" dirty="0" err="1"/>
              <a:t>OImageType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r>
              <a:rPr lang="en-US" sz="1100" dirty="0"/>
              <a:t>  </a:t>
            </a:r>
            <a:r>
              <a:rPr lang="en-US" sz="1100" dirty="0" err="1">
                <a:solidFill>
                  <a:srgbClr val="00B0F0"/>
                </a:solidFill>
              </a:rPr>
              <a:t>typedef</a:t>
            </a:r>
            <a:r>
              <a:rPr lang="en-US" sz="1100" dirty="0"/>
              <a:t> </a:t>
            </a:r>
            <a:r>
              <a:rPr lang="en-US" sz="1100" dirty="0" err="1"/>
              <a:t>itk</a:t>
            </a:r>
            <a:r>
              <a:rPr lang="en-US" sz="1100" dirty="0"/>
              <a:t>::</a:t>
            </a:r>
            <a:r>
              <a:rPr lang="en-US" sz="1100" dirty="0" err="1">
                <a:solidFill>
                  <a:srgbClr val="00B050"/>
                </a:solidFill>
              </a:rPr>
              <a:t>ConnectedThresholdImageFilter</a:t>
            </a:r>
            <a:r>
              <a:rPr lang="en-US" sz="1100" dirty="0"/>
              <a:t>&lt; </a:t>
            </a:r>
            <a:r>
              <a:rPr lang="en-US" sz="1100" dirty="0" err="1">
                <a:solidFill>
                  <a:srgbClr val="FF0000"/>
                </a:solidFill>
              </a:rPr>
              <a:t>TImageType</a:t>
            </a:r>
            <a:r>
              <a:rPr lang="en-US" sz="1100" dirty="0"/>
              <a:t>, </a:t>
            </a:r>
            <a:r>
              <a:rPr lang="en-US" sz="1100" dirty="0" err="1">
                <a:solidFill>
                  <a:srgbClr val="FF0000"/>
                </a:solidFill>
              </a:rPr>
              <a:t>OImageType</a:t>
            </a:r>
            <a:r>
              <a:rPr lang="en-US" sz="1100" dirty="0"/>
              <a:t> &gt; </a:t>
            </a:r>
            <a:r>
              <a:rPr lang="en-US" sz="1100" dirty="0" err="1"/>
              <a:t>ConnectedFilterType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r>
              <a:rPr lang="en-US" sz="1100" dirty="0"/>
              <a:t>  </a:t>
            </a:r>
            <a:r>
              <a:rPr lang="en-US" sz="1100" dirty="0" err="1">
                <a:solidFill>
                  <a:srgbClr val="00B0F0"/>
                </a:solidFill>
              </a:rPr>
              <a:t>typename</a:t>
            </a:r>
            <a:r>
              <a:rPr lang="en-US" sz="1100" dirty="0"/>
              <a:t> </a:t>
            </a:r>
            <a:r>
              <a:rPr lang="en-US" sz="1100" dirty="0" err="1">
                <a:solidFill>
                  <a:srgbClr val="FF0000"/>
                </a:solidFill>
              </a:rPr>
              <a:t>ConnectedFilterType</a:t>
            </a:r>
            <a:r>
              <a:rPr lang="en-US" sz="1100" dirty="0"/>
              <a:t>::</a:t>
            </a:r>
            <a:r>
              <a:rPr lang="en-US" sz="1100" dirty="0">
                <a:solidFill>
                  <a:srgbClr val="00B050"/>
                </a:solidFill>
              </a:rPr>
              <a:t>Pointer</a:t>
            </a:r>
            <a:r>
              <a:rPr lang="en-US" sz="1100" dirty="0"/>
              <a:t> filter = </a:t>
            </a:r>
            <a:r>
              <a:rPr lang="en-US" sz="1100" dirty="0" err="1">
                <a:solidFill>
                  <a:srgbClr val="FF0000"/>
                </a:solidFill>
              </a:rPr>
              <a:t>ConnectedFilterType</a:t>
            </a:r>
            <a:r>
              <a:rPr lang="en-US" sz="1100" dirty="0"/>
              <a:t>::</a:t>
            </a:r>
            <a:r>
              <a:rPr lang="en-US" sz="1100" dirty="0">
                <a:solidFill>
                  <a:srgbClr val="00B050"/>
                </a:solidFill>
              </a:rPr>
              <a:t>New</a:t>
            </a:r>
            <a:r>
              <a:rPr lang="en-US" sz="1100" dirty="0"/>
              <a:t>();</a:t>
            </a:r>
          </a:p>
          <a:p>
            <a:pPr marL="0" indent="0">
              <a:buNone/>
            </a:pPr>
            <a:endParaRPr lang="en-US" sz="11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bg1"/>
                </a:solidFill>
              </a:rPr>
              <a:t>  filter-&gt;</a:t>
            </a:r>
            <a:r>
              <a:rPr lang="en-US" sz="1100" dirty="0" err="1">
                <a:solidFill>
                  <a:schemeClr val="bg1"/>
                </a:solidFill>
              </a:rPr>
              <a:t>SetInput</a:t>
            </a:r>
            <a:r>
              <a:rPr lang="en-US" sz="1100" dirty="0">
                <a:solidFill>
                  <a:schemeClr val="bg1"/>
                </a:solidFill>
              </a:rPr>
              <a:t>( image );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/>
                </a:solidFill>
              </a:rPr>
              <a:t>  filter-&gt;</a:t>
            </a:r>
            <a:r>
              <a:rPr lang="en-US" sz="1100" dirty="0" err="1">
                <a:solidFill>
                  <a:schemeClr val="bg1"/>
                </a:solidFill>
              </a:rPr>
              <a:t>SetReplaceValue</a:t>
            </a:r>
            <a:r>
              <a:rPr lang="en-US" sz="1100" dirty="0">
                <a:solidFill>
                  <a:schemeClr val="bg1"/>
                </a:solidFill>
              </a:rPr>
              <a:t>( 1000 );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/>
                </a:solidFill>
              </a:rPr>
              <a:t>  filter-&gt;</a:t>
            </a:r>
            <a:r>
              <a:rPr lang="en-US" sz="1100" dirty="0" err="1">
                <a:solidFill>
                  <a:schemeClr val="bg1"/>
                </a:solidFill>
              </a:rPr>
              <a:t>SetLower</a:t>
            </a:r>
            <a:r>
              <a:rPr lang="en-US" sz="1100" dirty="0">
                <a:solidFill>
                  <a:schemeClr val="bg1"/>
                </a:solidFill>
              </a:rPr>
              <a:t>( 1100 );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/>
                </a:solidFill>
              </a:rPr>
              <a:t>  filter-&gt;</a:t>
            </a:r>
            <a:r>
              <a:rPr lang="en-US" sz="1100" dirty="0" err="1">
                <a:solidFill>
                  <a:schemeClr val="bg1"/>
                </a:solidFill>
              </a:rPr>
              <a:t>SetUpper</a:t>
            </a:r>
            <a:r>
              <a:rPr lang="en-US" sz="1100" dirty="0">
                <a:solidFill>
                  <a:schemeClr val="bg1"/>
                </a:solidFill>
              </a:rPr>
              <a:t>( 2000 );</a:t>
            </a: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00" dirty="0"/>
              <a:t>Declare a </a:t>
            </a:r>
            <a:r>
              <a:rPr lang="en-US" sz="900" dirty="0" err="1"/>
              <a:t>tempated</a:t>
            </a:r>
            <a:r>
              <a:rPr lang="en-US" sz="900" dirty="0"/>
              <a:t> function and the associated classes which will be used</a:t>
            </a:r>
          </a:p>
        </p:txBody>
      </p:sp>
    </p:spTree>
    <p:extLst>
      <p:ext uri="{BB962C8B-B14F-4D97-AF65-F5344CB8AC3E}">
        <p14:creationId xmlns:p14="http://schemas.microsoft.com/office/powerpoint/2010/main" val="3316178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00B0F0"/>
                </a:solidFill>
              </a:rPr>
              <a:t>template</a:t>
            </a:r>
            <a:r>
              <a:rPr lang="en-US" sz="1100" dirty="0"/>
              <a:t> &lt;class </a:t>
            </a:r>
            <a:r>
              <a:rPr lang="en-US" sz="1100" dirty="0" err="1">
                <a:solidFill>
                  <a:srgbClr val="FF0000"/>
                </a:solidFill>
              </a:rPr>
              <a:t>TImageType</a:t>
            </a:r>
            <a:r>
              <a:rPr lang="en-US" sz="1100" dirty="0"/>
              <a:t>&gt;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FF0000"/>
                </a:solidFill>
              </a:rPr>
              <a:t>void</a:t>
            </a:r>
            <a:r>
              <a:rPr lang="en-US" sz="1100" dirty="0"/>
              <a:t> </a:t>
            </a:r>
            <a:r>
              <a:rPr lang="en-US" sz="1100" dirty="0" err="1"/>
              <a:t>segmentationFilter</a:t>
            </a:r>
            <a:r>
              <a:rPr lang="en-US" sz="1100" dirty="0"/>
              <a:t>(</a:t>
            </a:r>
            <a:r>
              <a:rPr lang="en-US" sz="1100" dirty="0" err="1">
                <a:solidFill>
                  <a:srgbClr val="00B0F0"/>
                </a:solidFill>
              </a:rPr>
              <a:t>typename</a:t>
            </a:r>
            <a:r>
              <a:rPr lang="en-US" sz="1100" dirty="0"/>
              <a:t> </a:t>
            </a:r>
            <a:r>
              <a:rPr lang="en-US" sz="1100" dirty="0" err="1">
                <a:solidFill>
                  <a:srgbClr val="FF0000"/>
                </a:solidFill>
              </a:rPr>
              <a:t>TImageType</a:t>
            </a:r>
            <a:r>
              <a:rPr lang="en-US" sz="1100" dirty="0"/>
              <a:t>::</a:t>
            </a:r>
            <a:r>
              <a:rPr lang="en-US" sz="1100" dirty="0">
                <a:solidFill>
                  <a:srgbClr val="00B050"/>
                </a:solidFill>
              </a:rPr>
              <a:t>Pointer</a:t>
            </a:r>
            <a:r>
              <a:rPr lang="en-US" sz="1100" dirty="0"/>
              <a:t> image, </a:t>
            </a:r>
            <a:r>
              <a:rPr lang="en-US" sz="1100" dirty="0" err="1"/>
              <a:t>const</a:t>
            </a:r>
            <a:r>
              <a:rPr lang="en-US" sz="1100" dirty="0"/>
              <a:t> </a:t>
            </a:r>
            <a:r>
              <a:rPr lang="en-US" sz="1100" dirty="0" err="1"/>
              <a:t>std</a:t>
            </a:r>
            <a:r>
              <a:rPr lang="en-US" sz="1100" dirty="0"/>
              <a:t>::</a:t>
            </a:r>
            <a:r>
              <a:rPr lang="en-US" sz="1100" dirty="0">
                <a:solidFill>
                  <a:srgbClr val="00B050"/>
                </a:solidFill>
              </a:rPr>
              <a:t>string</a:t>
            </a:r>
            <a:r>
              <a:rPr lang="en-US" sz="1100" dirty="0"/>
              <a:t> &amp;</a:t>
            </a:r>
            <a:r>
              <a:rPr lang="en-US" sz="1100" dirty="0" err="1"/>
              <a:t>outputFileName</a:t>
            </a:r>
            <a:r>
              <a:rPr lang="en-US" sz="1100" dirty="0"/>
              <a:t> )</a:t>
            </a:r>
          </a:p>
          <a:p>
            <a:pPr marL="0" indent="0">
              <a:buNone/>
            </a:pPr>
            <a:r>
              <a:rPr lang="en-US" sz="1100" dirty="0"/>
              <a:t>{</a:t>
            </a:r>
          </a:p>
          <a:p>
            <a:pPr marL="0" indent="0">
              <a:buNone/>
            </a:pPr>
            <a:r>
              <a:rPr lang="en-US" sz="1100" dirty="0"/>
              <a:t>  </a:t>
            </a:r>
            <a:r>
              <a:rPr lang="en-US" sz="1100" dirty="0" err="1">
                <a:solidFill>
                  <a:srgbClr val="00B0F0"/>
                </a:solidFill>
              </a:rPr>
              <a:t>typedef</a:t>
            </a:r>
            <a:r>
              <a:rPr lang="en-US" sz="1100" dirty="0"/>
              <a:t> </a:t>
            </a:r>
            <a:r>
              <a:rPr lang="en-US" sz="1100" dirty="0" err="1"/>
              <a:t>itk</a:t>
            </a:r>
            <a:r>
              <a:rPr lang="en-US" sz="1100" dirty="0"/>
              <a:t>::</a:t>
            </a:r>
            <a:r>
              <a:rPr lang="en-US" sz="1100" dirty="0">
                <a:solidFill>
                  <a:srgbClr val="00B050"/>
                </a:solidFill>
              </a:rPr>
              <a:t>Image</a:t>
            </a:r>
            <a:r>
              <a:rPr lang="en-US" sz="1100" dirty="0"/>
              <a:t>&lt; </a:t>
            </a:r>
            <a:r>
              <a:rPr lang="en-US" sz="1100" dirty="0">
                <a:solidFill>
                  <a:srgbClr val="FF0000"/>
                </a:solidFill>
              </a:rPr>
              <a:t>short</a:t>
            </a:r>
            <a:r>
              <a:rPr lang="en-US" sz="1100" dirty="0"/>
              <a:t>, </a:t>
            </a:r>
            <a:r>
              <a:rPr lang="en-US" sz="1100" dirty="0" err="1">
                <a:solidFill>
                  <a:srgbClr val="00B0F0"/>
                </a:solidFill>
              </a:rPr>
              <a:t>typename</a:t>
            </a:r>
            <a:r>
              <a:rPr lang="en-US" sz="1100" dirty="0"/>
              <a:t> </a:t>
            </a:r>
            <a:r>
              <a:rPr lang="en-US" sz="1100" dirty="0" err="1">
                <a:solidFill>
                  <a:srgbClr val="FF0000"/>
                </a:solidFill>
              </a:rPr>
              <a:t>TImageType</a:t>
            </a:r>
            <a:r>
              <a:rPr lang="en-US" sz="1100" dirty="0"/>
              <a:t>::</a:t>
            </a:r>
            <a:r>
              <a:rPr lang="en-US" sz="1100" dirty="0" err="1">
                <a:solidFill>
                  <a:srgbClr val="00B050"/>
                </a:solidFill>
              </a:rPr>
              <a:t>ImageDimension</a:t>
            </a:r>
            <a:r>
              <a:rPr lang="en-US" sz="1100" dirty="0"/>
              <a:t> &gt; </a:t>
            </a:r>
            <a:r>
              <a:rPr lang="en-US" sz="1100" dirty="0" err="1"/>
              <a:t>OImageType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r>
              <a:rPr lang="en-US" sz="1100" dirty="0"/>
              <a:t>  </a:t>
            </a:r>
            <a:r>
              <a:rPr lang="en-US" sz="1100" dirty="0" err="1">
                <a:solidFill>
                  <a:srgbClr val="00B0F0"/>
                </a:solidFill>
              </a:rPr>
              <a:t>typedef</a:t>
            </a:r>
            <a:r>
              <a:rPr lang="en-US" sz="1100" dirty="0"/>
              <a:t> </a:t>
            </a:r>
            <a:r>
              <a:rPr lang="en-US" sz="1100" dirty="0" err="1"/>
              <a:t>itk</a:t>
            </a:r>
            <a:r>
              <a:rPr lang="en-US" sz="1100" dirty="0"/>
              <a:t>::</a:t>
            </a:r>
            <a:r>
              <a:rPr lang="en-US" sz="1100" dirty="0" err="1">
                <a:solidFill>
                  <a:srgbClr val="00B050"/>
                </a:solidFill>
              </a:rPr>
              <a:t>ConnectedThresholdImageFilter</a:t>
            </a:r>
            <a:r>
              <a:rPr lang="en-US" sz="1100" dirty="0"/>
              <a:t>&lt; </a:t>
            </a:r>
            <a:r>
              <a:rPr lang="en-US" sz="1100" dirty="0" err="1">
                <a:solidFill>
                  <a:srgbClr val="FF0000"/>
                </a:solidFill>
              </a:rPr>
              <a:t>TImageType</a:t>
            </a:r>
            <a:r>
              <a:rPr lang="en-US" sz="1100" dirty="0"/>
              <a:t>, </a:t>
            </a:r>
            <a:r>
              <a:rPr lang="en-US" sz="1100" dirty="0" err="1">
                <a:solidFill>
                  <a:srgbClr val="FF0000"/>
                </a:solidFill>
              </a:rPr>
              <a:t>OImageType</a:t>
            </a:r>
            <a:r>
              <a:rPr lang="en-US" sz="1100" dirty="0"/>
              <a:t> &gt; </a:t>
            </a:r>
            <a:r>
              <a:rPr lang="en-US" sz="1100" dirty="0" err="1"/>
              <a:t>ConnectedFilterType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r>
              <a:rPr lang="en-US" sz="1100" dirty="0"/>
              <a:t>  </a:t>
            </a:r>
            <a:r>
              <a:rPr lang="en-US" sz="1100" dirty="0" err="1">
                <a:solidFill>
                  <a:srgbClr val="00B0F0"/>
                </a:solidFill>
              </a:rPr>
              <a:t>typename</a:t>
            </a:r>
            <a:r>
              <a:rPr lang="en-US" sz="1100" dirty="0"/>
              <a:t> </a:t>
            </a:r>
            <a:r>
              <a:rPr lang="en-US" sz="1100" dirty="0" err="1">
                <a:solidFill>
                  <a:srgbClr val="FF0000"/>
                </a:solidFill>
              </a:rPr>
              <a:t>ConnectedFilterType</a:t>
            </a:r>
            <a:r>
              <a:rPr lang="en-US" sz="1100" dirty="0"/>
              <a:t>::</a:t>
            </a:r>
            <a:r>
              <a:rPr lang="en-US" sz="1100" dirty="0">
                <a:solidFill>
                  <a:srgbClr val="00B050"/>
                </a:solidFill>
              </a:rPr>
              <a:t>Pointer</a:t>
            </a:r>
            <a:r>
              <a:rPr lang="en-US" sz="1100" dirty="0"/>
              <a:t> filter = </a:t>
            </a:r>
            <a:r>
              <a:rPr lang="en-US" sz="1100" dirty="0" err="1">
                <a:solidFill>
                  <a:srgbClr val="FF0000"/>
                </a:solidFill>
              </a:rPr>
              <a:t>ConnectedFilterType</a:t>
            </a:r>
            <a:r>
              <a:rPr lang="en-US" sz="1100" dirty="0"/>
              <a:t>::</a:t>
            </a:r>
            <a:r>
              <a:rPr lang="en-US" sz="1100" dirty="0">
                <a:solidFill>
                  <a:srgbClr val="00B050"/>
                </a:solidFill>
              </a:rPr>
              <a:t>New</a:t>
            </a:r>
            <a:r>
              <a:rPr lang="en-US" sz="1100" dirty="0"/>
              <a:t>();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 </a:t>
            </a:r>
            <a:r>
              <a:rPr lang="en-US" sz="1100" dirty="0" err="1"/>
              <a:t>typename</a:t>
            </a:r>
            <a:r>
              <a:rPr lang="en-US" sz="1100" dirty="0"/>
              <a:t> </a:t>
            </a:r>
            <a:r>
              <a:rPr lang="en-US" sz="1100" dirty="0" err="1">
                <a:solidFill>
                  <a:srgbClr val="FF0000"/>
                </a:solidFill>
              </a:rPr>
              <a:t>TImageType</a:t>
            </a:r>
            <a:r>
              <a:rPr lang="en-US" sz="1100" dirty="0"/>
              <a:t>::</a:t>
            </a:r>
            <a:r>
              <a:rPr lang="en-US" sz="1100" dirty="0" err="1">
                <a:solidFill>
                  <a:srgbClr val="00B050"/>
                </a:solidFill>
              </a:rPr>
              <a:t>IndexType</a:t>
            </a:r>
            <a:r>
              <a:rPr lang="en-US" sz="1100" dirty="0"/>
              <a:t> index;</a:t>
            </a:r>
          </a:p>
          <a:p>
            <a:pPr marL="0" indent="0">
              <a:buNone/>
            </a:pPr>
            <a:r>
              <a:rPr lang="en-US" sz="1100" dirty="0"/>
              <a:t>  </a:t>
            </a:r>
            <a:r>
              <a:rPr lang="en-US" sz="1100" dirty="0">
                <a:solidFill>
                  <a:srgbClr val="92D050"/>
                </a:solidFill>
              </a:rPr>
              <a:t>// place a random seed point </a:t>
            </a:r>
          </a:p>
          <a:p>
            <a:pPr marL="0" indent="0">
              <a:buNone/>
            </a:pPr>
            <a:r>
              <a:rPr lang="en-US" sz="1100" dirty="0"/>
              <a:t>  index[0] = 90;</a:t>
            </a:r>
          </a:p>
          <a:p>
            <a:pPr marL="0" indent="0">
              <a:buNone/>
            </a:pPr>
            <a:r>
              <a:rPr lang="en-US" sz="1100" dirty="0"/>
              <a:t>  index[1] = 120;</a:t>
            </a:r>
          </a:p>
          <a:p>
            <a:pPr marL="0" indent="0">
              <a:buNone/>
            </a:pPr>
            <a:r>
              <a:rPr lang="en-US" sz="1100" dirty="0"/>
              <a:t>  index[2] = 67;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00" dirty="0"/>
              <a:t>Place a seed point at a random location in the image (note that this is hard  coded for this particular example).</a:t>
            </a:r>
          </a:p>
        </p:txBody>
      </p:sp>
    </p:spTree>
    <p:extLst>
      <p:ext uri="{BB962C8B-B14F-4D97-AF65-F5344CB8AC3E}">
        <p14:creationId xmlns:p14="http://schemas.microsoft.com/office/powerpoint/2010/main" val="1726023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/>
              <a:t>  filter-&gt;</a:t>
            </a:r>
            <a:r>
              <a:rPr lang="en-US" sz="1100" dirty="0" err="1">
                <a:solidFill>
                  <a:srgbClr val="00B050"/>
                </a:solidFill>
              </a:rPr>
              <a:t>SetInput</a:t>
            </a:r>
            <a:r>
              <a:rPr lang="en-US" sz="1100" dirty="0"/>
              <a:t>( image );</a:t>
            </a:r>
          </a:p>
          <a:p>
            <a:pPr marL="0" indent="0">
              <a:buNone/>
            </a:pPr>
            <a:r>
              <a:rPr lang="en-US" sz="1100" dirty="0"/>
              <a:t>  filter-&gt;</a:t>
            </a:r>
            <a:r>
              <a:rPr lang="en-US" sz="1100" dirty="0" err="1">
                <a:solidFill>
                  <a:srgbClr val="00B050"/>
                </a:solidFill>
              </a:rPr>
              <a:t>SetReplaceValue</a:t>
            </a:r>
            <a:r>
              <a:rPr lang="en-US" sz="1100" dirty="0"/>
              <a:t>( 1000 );</a:t>
            </a:r>
          </a:p>
          <a:p>
            <a:pPr marL="0" indent="0">
              <a:buNone/>
            </a:pPr>
            <a:r>
              <a:rPr lang="en-US" sz="1100" dirty="0"/>
              <a:t>  filter-&gt;</a:t>
            </a:r>
            <a:r>
              <a:rPr lang="en-US" sz="1100" dirty="0" err="1">
                <a:solidFill>
                  <a:srgbClr val="00B050"/>
                </a:solidFill>
              </a:rPr>
              <a:t>SetLower</a:t>
            </a:r>
            <a:r>
              <a:rPr lang="en-US" sz="1100" dirty="0"/>
              <a:t>( 1100 );</a:t>
            </a:r>
          </a:p>
          <a:p>
            <a:pPr marL="0" indent="0">
              <a:buNone/>
            </a:pPr>
            <a:r>
              <a:rPr lang="en-US" sz="1100" dirty="0"/>
              <a:t>  filter-&gt;</a:t>
            </a:r>
            <a:r>
              <a:rPr lang="en-US" sz="1100" dirty="0" err="1">
                <a:solidFill>
                  <a:srgbClr val="00B050"/>
                </a:solidFill>
              </a:rPr>
              <a:t>SetUpper</a:t>
            </a:r>
            <a:r>
              <a:rPr lang="en-US" sz="1100" dirty="0"/>
              <a:t>( 2000 );</a:t>
            </a:r>
          </a:p>
          <a:p>
            <a:pPr marL="0" indent="0">
              <a:buNone/>
            </a:pPr>
            <a:r>
              <a:rPr lang="en-US" sz="1100" dirty="0"/>
              <a:t>  filter-&gt;</a:t>
            </a:r>
            <a:r>
              <a:rPr lang="en-US" sz="1100" dirty="0" err="1">
                <a:solidFill>
                  <a:srgbClr val="00B050"/>
                </a:solidFill>
              </a:rPr>
              <a:t>AddSeed</a:t>
            </a:r>
            <a:r>
              <a:rPr lang="en-US" sz="1100" dirty="0"/>
              <a:t>( index );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 filter-&gt;</a:t>
            </a:r>
            <a:r>
              <a:rPr lang="en-US" sz="1100" dirty="0">
                <a:solidFill>
                  <a:srgbClr val="00B050"/>
                </a:solidFill>
              </a:rPr>
              <a:t>Update</a:t>
            </a:r>
            <a:r>
              <a:rPr lang="en-US" sz="1100" dirty="0"/>
              <a:t>();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00" dirty="0"/>
              <a:t>Set the parameters for the filter:</a:t>
            </a:r>
          </a:p>
          <a:p>
            <a:pPr marL="0" indent="0">
              <a:buNone/>
            </a:pPr>
            <a:r>
              <a:rPr lang="en-US" sz="900" dirty="0"/>
              <a:t>	input image</a:t>
            </a:r>
          </a:p>
          <a:p>
            <a:pPr marL="0" indent="0">
              <a:buNone/>
            </a:pPr>
            <a:r>
              <a:rPr lang="en-US" sz="900" dirty="0"/>
              <a:t>	replacement value</a:t>
            </a:r>
          </a:p>
          <a:p>
            <a:pPr marL="0" indent="0">
              <a:buNone/>
            </a:pPr>
            <a:r>
              <a:rPr lang="en-US" sz="900" dirty="0"/>
              <a:t>	lower and upper values for threshold</a:t>
            </a:r>
          </a:p>
          <a:p>
            <a:pPr marL="0" indent="0">
              <a:buNone/>
            </a:pPr>
            <a:r>
              <a:rPr lang="en-US" sz="900" dirty="0"/>
              <a:t>	starting index for connected threshold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900" dirty="0"/>
              <a:t>And then update the filter.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49226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1126</Words>
  <Application>Microsoft Office PowerPoint</Application>
  <PresentationFormat>Widescreen</PresentationFormat>
  <Paragraphs>175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Custom Design</vt:lpstr>
      <vt:lpstr>CBICA S/W Dev Tutorials 06 – ITK Segmentation </vt:lpstr>
      <vt:lpstr>Segmentation Filter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Sarthak Pati</dc:creator>
  <cp:lastModifiedBy>Sarthak Pati</cp:lastModifiedBy>
  <cp:revision>15</cp:revision>
  <dcterms:created xsi:type="dcterms:W3CDTF">2016-03-11T15:32:15Z</dcterms:created>
  <dcterms:modified xsi:type="dcterms:W3CDTF">2016-03-23T15:42:03Z</dcterms:modified>
</cp:coreProperties>
</file>