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5"/>
  </p:notesMasterIdLst>
  <p:sldIdLst>
    <p:sldId id="256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20/Apr/2016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3687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338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20/Apr/2016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673" y="1690688"/>
            <a:ext cx="11638547" cy="4486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20/Apr/2016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673" y="1825625"/>
            <a:ext cx="576312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230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674" y="1681163"/>
            <a:ext cx="574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674" y="2505075"/>
            <a:ext cx="57409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7230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302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6673" y="264696"/>
            <a:ext cx="11638547" cy="14093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90688"/>
            <a:ext cx="6713620" cy="41766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74" y="1690688"/>
            <a:ext cx="4512176" cy="41845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6673" y="264696"/>
            <a:ext cx="11638547" cy="14093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90688"/>
            <a:ext cx="6712032" cy="41703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74" y="1690688"/>
            <a:ext cx="4515352" cy="4178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6673" y="264696"/>
            <a:ext cx="11638547" cy="14093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56673" y="264696"/>
            <a:ext cx="11638547" cy="1409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56673" y="1825625"/>
            <a:ext cx="11638547" cy="43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601841" y="6311900"/>
            <a:ext cx="7448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280363" y="6311900"/>
            <a:ext cx="581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2DD4-06ED-490A-84F1-7D33998F6EC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767" y="6369181"/>
            <a:ext cx="1285875" cy="404132"/>
          </a:xfrm>
          <a:prstGeom prst="rect">
            <a:avLst/>
          </a:prstGeom>
          <a:noFill/>
          <a:ln w="9525">
            <a:solidFill>
              <a:srgbClr val="002040"/>
            </a:solidFill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69181"/>
            <a:ext cx="2020660" cy="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k.org/Doxygen/html/group__ITKOptimizers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k.org/Doxygen/html/group__ITKRegistrationCommon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k.org/Doxygen/html/group__ImageInterpolators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k.org/Doxygen/html/group__RegistrationMetrics.html" TargetMode="External"/><Relationship Id="rId2" Type="http://schemas.openxmlformats.org/officeDocument/2006/relationships/hyperlink" Target="http://www.itk.org/Doxygen/html/group__ITKRegistrationComm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tk.org/Doxygen/html/group__ImageInterpolators.html" TargetMode="External"/><Relationship Id="rId4" Type="http://schemas.openxmlformats.org/officeDocument/2006/relationships/hyperlink" Target="http://www.itk.org/Doxygen/html/group__Optimizer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k.org/Doxygen/html/group__ITKTransform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/>
              <a:t>08 – ITK Registration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</p:txBody>
      </p:sp>
    </p:spTree>
    <p:extLst>
      <p:ext uri="{BB962C8B-B14F-4D97-AF65-F5344CB8AC3E}">
        <p14:creationId xmlns:p14="http://schemas.microsoft.com/office/powerpoint/2010/main" val="250098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ImageRegistrationMethod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::Pointer registration =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::AffineTransform&lt; double, 3&gt;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::Pointer transform =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RegularStepGradientDescentOptimizer </a:t>
            </a:r>
            <a:r>
              <a:rPr lang="en-US" sz="1200" dirty="0" err="1"/>
              <a:t>OptimizerType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err="1"/>
              <a:t>OptimizerType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optimizer = </a:t>
            </a:r>
            <a:r>
              <a:rPr lang="en-US" sz="1200" dirty="0" err="1"/>
              <a:t>OptimizerType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::MeanSquaresImageToImageMetric&lt;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::Pointer metric =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LinearInterpolateImageFunction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double&gt;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::Pointer interpolator =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::New(); ();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Define the registration optimization algorithm as a regular step gradient descent type.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 this case, the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b="1" dirty="0">
                <a:solidFill>
                  <a:srgbClr val="22337C"/>
                </a:solidFill>
              </a:rPr>
              <a:t>RegularStepGradientDescentOptimizer</a:t>
            </a:r>
            <a:r>
              <a:rPr lang="en-US" sz="1200" dirty="0"/>
              <a:t> </a:t>
            </a:r>
            <a:r>
              <a:rPr lang="en-US" sz="1200" baseline="30000" dirty="0"/>
              <a:t>[4]</a:t>
            </a:r>
            <a:r>
              <a:rPr lang="en-US" sz="1200" dirty="0"/>
              <a:t> defines the transformation to take place in the algorithm.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other optimizer types, please see </a:t>
            </a:r>
            <a:r>
              <a:rPr lang="en-US" sz="1200" dirty="0">
                <a:hlinkClick r:id="rId2"/>
              </a:rPr>
              <a:t>http://www.itk.org/Doxygen/html/group__ITKOptimizers.html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[4] http://www.itk.org/Doxygen/html/classitk_1_1RegularStepGradientDescentOptimizerv4.html</a:t>
            </a:r>
          </a:p>
        </p:txBody>
      </p:sp>
    </p:spTree>
    <p:extLst>
      <p:ext uri="{BB962C8B-B14F-4D97-AF65-F5344CB8AC3E}">
        <p14:creationId xmlns:p14="http://schemas.microsoft.com/office/powerpoint/2010/main" val="2900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ImageRegistrationMethod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::Pointer registration =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::AffineTransform&lt; double, 3&gt;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::Pointer transform =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::RegularStepGradientDescentOptimizer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::Pointer optimizer =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MeanSquaresImageToImageMetric</a:t>
            </a:r>
            <a:r>
              <a:rPr lang="en-US" sz="1200" dirty="0"/>
              <a:t>&lt;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&gt; </a:t>
            </a:r>
            <a:r>
              <a:rPr lang="en-US" sz="1200" dirty="0" err="1"/>
              <a:t>MetricType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MetricType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metric = </a:t>
            </a:r>
            <a:r>
              <a:rPr lang="en-US" sz="1200" dirty="0" err="1"/>
              <a:t>MetricType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LinearInterpolateImageFunction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double&gt;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::Pointer interpolator =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Define the registration metric type as mean squares image to image.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 this case, the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b="1" dirty="0">
                <a:solidFill>
                  <a:srgbClr val="22337C"/>
                </a:solidFill>
              </a:rPr>
              <a:t>MeanSquaresImageToImageMetric </a:t>
            </a:r>
            <a:r>
              <a:rPr lang="en-US" sz="1200" baseline="30000" dirty="0"/>
              <a:t>[5]</a:t>
            </a:r>
            <a:r>
              <a:rPr lang="en-US" sz="1200" dirty="0"/>
              <a:t> defines the transformation to take place in the algorithm.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other metric types, please see </a:t>
            </a:r>
            <a:r>
              <a:rPr lang="en-US" sz="1200" dirty="0">
                <a:hlinkClick r:id="rId2"/>
              </a:rPr>
              <a:t>http://www.itk.org/Doxygen/html/group__ITKRegistrationCommon.html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[5] http://www.itk.org/Doxygen/html/classitk_1_1MeanSquaresImageToImageMetric.html</a:t>
            </a:r>
          </a:p>
        </p:txBody>
      </p:sp>
    </p:spTree>
    <p:extLst>
      <p:ext uri="{BB962C8B-B14F-4D97-AF65-F5344CB8AC3E}">
        <p14:creationId xmlns:p14="http://schemas.microsoft.com/office/powerpoint/2010/main" val="217769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ImageRegistrationMethod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::Pointer registration =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::AffineTransform&lt; double, 3&gt;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::Pointer transform =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::RegularStepGradientDescentOptimizer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::Pointer optimizer =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::MeanSquaresImageToImageMetric&lt;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::Pointer metric =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LinearInterpolateImageFunction</a:t>
            </a:r>
            <a:r>
              <a:rPr lang="en-US" sz="1200" dirty="0"/>
              <a:t>&lt;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double</a:t>
            </a:r>
            <a:r>
              <a:rPr lang="en-US" sz="1200" dirty="0"/>
              <a:t>&gt; </a:t>
            </a:r>
            <a:r>
              <a:rPr lang="en-US" sz="1200" dirty="0" err="1"/>
              <a:t>InterpolatorType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InterpolatorType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interpolator = </a:t>
            </a:r>
            <a:r>
              <a:rPr lang="en-US" sz="1200" dirty="0" err="1"/>
              <a:t>InterpolatorType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Define the registration interpolation type as linear.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 this case, the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b="1" dirty="0" err="1">
                <a:solidFill>
                  <a:srgbClr val="22337C"/>
                </a:solidFill>
              </a:rPr>
              <a:t>LinearInterpolateImageFunction</a:t>
            </a:r>
            <a:r>
              <a:rPr lang="en-US" sz="1200" b="1" dirty="0">
                <a:solidFill>
                  <a:srgbClr val="22337C"/>
                </a:solidFill>
              </a:rPr>
              <a:t> </a:t>
            </a:r>
            <a:r>
              <a:rPr lang="en-US" sz="1200" baseline="30000" dirty="0"/>
              <a:t>[6]</a:t>
            </a:r>
            <a:r>
              <a:rPr lang="en-US" sz="1200" dirty="0"/>
              <a:t> defines the transformation to take place in the algorithm.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other interpolation types, please see </a:t>
            </a:r>
            <a:r>
              <a:rPr lang="en-US" sz="1200" dirty="0">
                <a:hlinkClick r:id="rId2"/>
              </a:rPr>
              <a:t>http://www.itk.org/Doxygen/html/group__ImageInterpolators.html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[6] http://www.itk.org/Doxygen/html/classitk_1_1LinearInterpolateImageFunction.html</a:t>
            </a:r>
          </a:p>
        </p:txBody>
      </p:sp>
    </p:spTree>
    <p:extLst>
      <p:ext uri="{BB962C8B-B14F-4D97-AF65-F5344CB8AC3E}">
        <p14:creationId xmlns:p14="http://schemas.microsoft.com/office/powerpoint/2010/main" val="321932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SetMetric</a:t>
            </a:r>
            <a:r>
              <a:rPr lang="en-US" sz="1200" dirty="0"/>
              <a:t>( metric );</a:t>
            </a:r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SetOptimizer</a:t>
            </a:r>
            <a:r>
              <a:rPr lang="en-US" sz="1200" dirty="0"/>
              <a:t>( optimizer );</a:t>
            </a:r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SetTransform</a:t>
            </a:r>
            <a:r>
              <a:rPr lang="en-US" sz="1200" dirty="0"/>
              <a:t>( transform );</a:t>
            </a:r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SetInterpolator</a:t>
            </a:r>
            <a:r>
              <a:rPr lang="en-US" sz="1200" dirty="0"/>
              <a:t>( interpolator 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SetFixedImage</a:t>
            </a:r>
            <a:r>
              <a:rPr lang="en-US" sz="1200" dirty="0"/>
              <a:t>( </a:t>
            </a:r>
            <a:r>
              <a:rPr lang="en-US" sz="1200" dirty="0" err="1"/>
              <a:t>fixedImage</a:t>
            </a:r>
            <a:r>
              <a:rPr lang="en-US" sz="1200" dirty="0"/>
              <a:t> );</a:t>
            </a:r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SetMovingImage</a:t>
            </a:r>
            <a:r>
              <a:rPr lang="en-US" sz="1200" dirty="0"/>
              <a:t>( </a:t>
            </a:r>
            <a:r>
              <a:rPr lang="en-US" sz="1200" dirty="0" err="1"/>
              <a:t>movingImage</a:t>
            </a:r>
            <a:r>
              <a:rPr lang="en-US" sz="1200" dirty="0"/>
              <a:t> );</a:t>
            </a:r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SetFixedImageRegion</a:t>
            </a:r>
            <a:r>
              <a:rPr lang="en-US" sz="1200" dirty="0"/>
              <a:t>( </a:t>
            </a:r>
            <a:r>
              <a:rPr lang="en-US" sz="1200" dirty="0" err="1"/>
              <a:t>fixedImage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GetLargestPossibleRegion</a:t>
            </a:r>
            <a:r>
              <a:rPr lang="en-US" sz="1200" dirty="0"/>
              <a:t>() 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Sets the various sub groups of registration (</a:t>
            </a:r>
            <a:r>
              <a:rPr lang="en-US" sz="1200" b="1" dirty="0">
                <a:solidFill>
                  <a:srgbClr val="22337C"/>
                </a:solidFill>
              </a:rPr>
              <a:t>metric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22337C"/>
                </a:solidFill>
              </a:rPr>
              <a:t>optimizer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22337C"/>
                </a:solidFill>
              </a:rPr>
              <a:t>transform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22337C"/>
                </a:solidFill>
              </a:rPr>
              <a:t>interpolator</a:t>
            </a:r>
            <a:r>
              <a:rPr lang="en-US" sz="1200" dirty="0"/>
              <a:t>) into the </a:t>
            </a:r>
            <a:r>
              <a:rPr lang="en-US" sz="1200" b="1" dirty="0">
                <a:solidFill>
                  <a:srgbClr val="22337C"/>
                </a:solidFill>
              </a:rPr>
              <a:t>registration</a:t>
            </a:r>
            <a:r>
              <a:rPr lang="en-US" sz="1200" dirty="0"/>
              <a:t> class.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Sets the input fixed and moving images to the </a:t>
            </a:r>
            <a:r>
              <a:rPr lang="en-US" sz="1200" b="1" dirty="0">
                <a:solidFill>
                  <a:srgbClr val="22337C"/>
                </a:solidFill>
              </a:rPr>
              <a:t>registration</a:t>
            </a:r>
            <a:r>
              <a:rPr lang="en-US" sz="1200" dirty="0"/>
              <a:t> class and defines the maximum region to process.</a:t>
            </a:r>
          </a:p>
        </p:txBody>
      </p:sp>
    </p:spTree>
    <p:extLst>
      <p:ext uri="{BB962C8B-B14F-4D97-AF65-F5344CB8AC3E}">
        <p14:creationId xmlns:p14="http://schemas.microsoft.com/office/powerpoint/2010/main" val="167258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RegistrationType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ParametersType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/>
              <a:t>initialParameters</a:t>
            </a:r>
            <a:r>
              <a:rPr lang="en-US" sz="1200" dirty="0"/>
              <a:t>( transform-&gt;</a:t>
            </a:r>
            <a:r>
              <a:rPr lang="en-US" sz="1200" dirty="0" err="1">
                <a:solidFill>
                  <a:srgbClr val="00B050"/>
                </a:solidFill>
              </a:rPr>
              <a:t>GetNumberOfParameters</a:t>
            </a:r>
            <a:r>
              <a:rPr lang="en-US" sz="1200" dirty="0"/>
              <a:t>() 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[0] = 1.0; </a:t>
            </a:r>
            <a:r>
              <a:rPr lang="en-US" sz="1200" dirty="0">
                <a:solidFill>
                  <a:srgbClr val="92D050"/>
                </a:solidFill>
              </a:rPr>
              <a:t>// rotation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[1]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[2]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[3]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[4] = 1.0;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[5]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[6]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[7]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[8] = 1.0;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[9] = 0.0; </a:t>
            </a:r>
            <a:r>
              <a:rPr lang="en-US" sz="1200" dirty="0">
                <a:solidFill>
                  <a:srgbClr val="92D050"/>
                </a:solidFill>
              </a:rPr>
              <a:t>// translation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[10]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[11] = 0.0;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SetInitialTransformParameters</a:t>
            </a:r>
            <a:r>
              <a:rPr lang="en-US" sz="1200" dirty="0"/>
              <a:t>( </a:t>
            </a:r>
            <a:r>
              <a:rPr lang="en-US" sz="1200" dirty="0" err="1"/>
              <a:t>initialParameters</a:t>
            </a:r>
            <a:r>
              <a:rPr lang="en-US" sz="1200" dirty="0"/>
              <a:t>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Sets the initial orientation (rotation and translation) for the </a:t>
            </a:r>
            <a:r>
              <a:rPr lang="en-US" sz="1200" b="1" dirty="0">
                <a:solidFill>
                  <a:srgbClr val="22337C"/>
                </a:solidFill>
              </a:rPr>
              <a:t>registration</a:t>
            </a:r>
            <a:r>
              <a:rPr lang="en-US" sz="1200" dirty="0"/>
              <a:t> class – this can be altered to an application-specific value.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 </a:t>
            </a:r>
            <a:r>
              <a:rPr lang="en-US" sz="1200" b="1" dirty="0">
                <a:solidFill>
                  <a:srgbClr val="6F2927"/>
                </a:solidFill>
              </a:rPr>
              <a:t>0</a:t>
            </a:r>
            <a:r>
              <a:rPr lang="en-US" sz="1200" dirty="0"/>
              <a:t>-rotation and </a:t>
            </a:r>
            <a:r>
              <a:rPr lang="en-US" sz="1200" b="1" dirty="0">
                <a:solidFill>
                  <a:srgbClr val="6F2927"/>
                </a:solidFill>
              </a:rPr>
              <a:t>0</a:t>
            </a:r>
            <a:r>
              <a:rPr lang="en-US" sz="1200" dirty="0"/>
              <a:t>-translation scenario is the most generic, which has been shown here.</a:t>
            </a:r>
          </a:p>
        </p:txBody>
      </p:sp>
    </p:spTree>
    <p:extLst>
      <p:ext uri="{BB962C8B-B14F-4D97-AF65-F5344CB8AC3E}">
        <p14:creationId xmlns:p14="http://schemas.microsoft.com/office/powerpoint/2010/main" val="175824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SetMaximumStepLength</a:t>
            </a:r>
            <a:r>
              <a:rPr lang="en-US" sz="1200" dirty="0"/>
              <a:t>( 0.25 );</a:t>
            </a:r>
          </a:p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SetMinimumStepLength</a:t>
            </a:r>
            <a:r>
              <a:rPr lang="en-US" sz="1200" dirty="0"/>
              <a:t>( 0.0001 );</a:t>
            </a:r>
          </a:p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SetNumberOfIterations</a:t>
            </a:r>
            <a:r>
              <a:rPr lang="en-US" sz="1200" dirty="0"/>
              <a:t>( 20 );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registration-&gt;Update();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ParametersType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finalParameters</a:t>
            </a:r>
            <a:r>
              <a:rPr lang="en-US" sz="1200" dirty="0">
                <a:solidFill>
                  <a:schemeClr val="bg1"/>
                </a:solidFill>
              </a:rPr>
              <a:t> = registration-&gt;</a:t>
            </a:r>
            <a:r>
              <a:rPr lang="en-US" sz="1200" dirty="0" err="1">
                <a:solidFill>
                  <a:schemeClr val="bg1"/>
                </a:solidFill>
              </a:rPr>
              <a:t>GetLastTransformParameters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cout</a:t>
            </a:r>
            <a:r>
              <a:rPr lang="en-US" sz="1200" dirty="0">
                <a:solidFill>
                  <a:schemeClr val="bg1"/>
                </a:solidFill>
              </a:rPr>
              <a:t> &lt;&lt; "Final parameters: " &lt;&lt; </a:t>
            </a:r>
            <a:r>
              <a:rPr lang="en-US" sz="1200" dirty="0" err="1">
                <a:solidFill>
                  <a:schemeClr val="bg1"/>
                </a:solidFill>
              </a:rPr>
              <a:t>finalParameters</a:t>
            </a:r>
            <a:r>
              <a:rPr lang="en-US" sz="1200" dirty="0">
                <a:solidFill>
                  <a:schemeClr val="bg1"/>
                </a:solidFill>
              </a:rPr>
              <a:t> &lt;&lt;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endl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err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Sets step length and iterations for the gradient descent optimizer.</a:t>
            </a:r>
          </a:p>
        </p:txBody>
      </p:sp>
    </p:spTree>
    <p:extLst>
      <p:ext uri="{BB962C8B-B14F-4D97-AF65-F5344CB8AC3E}">
        <p14:creationId xmlns:p14="http://schemas.microsoft.com/office/powerpoint/2010/main" val="16575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SetMaximumStepLength</a:t>
            </a:r>
            <a:r>
              <a:rPr lang="en-US" sz="1200" dirty="0"/>
              <a:t>( 0.25 );</a:t>
            </a:r>
          </a:p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SetMinimumStepLength</a:t>
            </a:r>
            <a:r>
              <a:rPr lang="en-US" sz="1200" dirty="0"/>
              <a:t>( 0.0001 );</a:t>
            </a:r>
          </a:p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SetNumberOfIterations</a:t>
            </a:r>
            <a:r>
              <a:rPr lang="en-US" sz="1200" dirty="0"/>
              <a:t>( 20 );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>
                <a:solidFill>
                  <a:srgbClr val="00B050"/>
                </a:solidFill>
              </a:rPr>
              <a:t>Update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typename</a:t>
            </a:r>
            <a:r>
              <a:rPr lang="en-US" sz="1200" dirty="0"/>
              <a:t> </a:t>
            </a:r>
            <a:r>
              <a:rPr lang="en-US" sz="1200" dirty="0" err="1"/>
              <a:t>RegistrationType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ParametersType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/>
              <a:t>finalParameters</a:t>
            </a:r>
            <a:r>
              <a:rPr lang="en-US" sz="1200" dirty="0"/>
              <a:t> = registration-&gt;</a:t>
            </a:r>
            <a:r>
              <a:rPr lang="en-US" sz="1200" dirty="0" err="1">
                <a:solidFill>
                  <a:srgbClr val="00B050"/>
                </a:solidFill>
              </a:rPr>
              <a:t>GetLastTransformParameters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"Final parameters: " &lt;&lt; </a:t>
            </a:r>
            <a:r>
              <a:rPr lang="en-US" sz="1200" dirty="0" err="1"/>
              <a:t>finalParameters</a:t>
            </a:r>
            <a:r>
              <a:rPr lang="en-US" sz="1200" dirty="0"/>
              <a:t> &lt;&lt;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err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Run the registration algorithm and output the final orientation parameters to the console (optional).</a:t>
            </a:r>
          </a:p>
        </p:txBody>
      </p:sp>
    </p:spTree>
    <p:extLst>
      <p:ext uri="{BB962C8B-B14F-4D97-AF65-F5344CB8AC3E}">
        <p14:creationId xmlns:p14="http://schemas.microsoft.com/office/powerpoint/2010/main" val="39999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ResampleImageFilter</a:t>
            </a:r>
            <a:r>
              <a:rPr lang="en-US" sz="1200" dirty="0"/>
              <a:t>&lt;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&gt; </a:t>
            </a:r>
            <a:r>
              <a:rPr lang="en-US" sz="1200" dirty="0" err="1"/>
              <a:t>ResampleFilterType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ResampleFilterType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</a:t>
            </a:r>
            <a:r>
              <a:rPr lang="en-US" sz="1200" dirty="0" err="1"/>
              <a:t>resampler</a:t>
            </a:r>
            <a:r>
              <a:rPr lang="en-US" sz="1200" dirty="0"/>
              <a:t> = </a:t>
            </a:r>
            <a:r>
              <a:rPr lang="en-US" sz="1200" dirty="0" err="1"/>
              <a:t>ResampleFilterType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SetTransform</a:t>
            </a:r>
            <a:r>
              <a:rPr lang="en-US" sz="1200" dirty="0">
                <a:solidFill>
                  <a:schemeClr val="bg1"/>
                </a:solidFill>
              </a:rPr>
              <a:t>( registration-&gt;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()-&gt;Get()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SetSize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().</a:t>
            </a:r>
            <a:r>
              <a:rPr lang="en-US" sz="1200" dirty="0" err="1">
                <a:solidFill>
                  <a:schemeClr val="bg1"/>
                </a:solidFill>
              </a:rPr>
              <a:t>GetSize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SetOutputOrigin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GetOrigin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SetOutputSpacing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GetSpacing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SetOutputDirection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GetDirection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SetDefaultPixelValue</a:t>
            </a:r>
            <a:r>
              <a:rPr lang="en-US" sz="1200" dirty="0">
                <a:solidFill>
                  <a:schemeClr val="bg1"/>
                </a:solidFill>
              </a:rPr>
              <a:t>( 0 );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SetInterpolator</a:t>
            </a:r>
            <a:r>
              <a:rPr lang="en-US" sz="1200" dirty="0">
                <a:solidFill>
                  <a:schemeClr val="bg1"/>
                </a:solidFill>
              </a:rPr>
              <a:t>( interpolator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ImageFileWriter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::Pointer writer =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SetFileName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outputFileName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writer-&gt;Update();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dirty="0"/>
              <a:t>Initialize the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b="1" dirty="0" err="1">
                <a:solidFill>
                  <a:srgbClr val="22337C"/>
                </a:solidFill>
              </a:rPr>
              <a:t>ResampleImageFilter</a:t>
            </a:r>
            <a:r>
              <a:rPr lang="en-US" sz="1200" dirty="0">
                <a:solidFill>
                  <a:srgbClr val="22337C"/>
                </a:solidFill>
              </a:rPr>
              <a:t> </a:t>
            </a:r>
            <a:r>
              <a:rPr lang="en-US" sz="1200" baseline="30000" dirty="0"/>
              <a:t>[7]</a:t>
            </a:r>
            <a:r>
              <a:rPr lang="en-US" sz="1200" dirty="0"/>
              <a:t> class, which applies the output orientation obtained by the </a:t>
            </a:r>
            <a:r>
              <a:rPr lang="en-US" sz="1200" b="1" dirty="0">
                <a:solidFill>
                  <a:srgbClr val="22337C"/>
                </a:solidFill>
              </a:rPr>
              <a:t>registration</a:t>
            </a:r>
            <a:r>
              <a:rPr lang="en-US" sz="1200" dirty="0"/>
              <a:t> class to the moving image.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[7] http://www.itk.org/Doxygen/html/classitk_1_1ResampleImageFilter.html</a:t>
            </a:r>
          </a:p>
        </p:txBody>
      </p:sp>
    </p:spTree>
    <p:extLst>
      <p:ext uri="{BB962C8B-B14F-4D97-AF65-F5344CB8AC3E}">
        <p14:creationId xmlns:p14="http://schemas.microsoft.com/office/powerpoint/2010/main" val="251058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ResampleImageFilter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SetInput</a:t>
            </a:r>
            <a:r>
              <a:rPr lang="en-US" sz="1200" dirty="0"/>
              <a:t>( </a:t>
            </a:r>
            <a:r>
              <a:rPr lang="en-US" sz="1200" dirty="0" err="1"/>
              <a:t>movingImage</a:t>
            </a:r>
            <a:r>
              <a:rPr lang="en-US" sz="1200" dirty="0"/>
              <a:t>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SetTransform</a:t>
            </a:r>
            <a:r>
              <a:rPr lang="en-US" sz="1200" dirty="0"/>
              <a:t>( registration-&gt;</a:t>
            </a:r>
            <a:r>
              <a:rPr lang="en-US" sz="1200" dirty="0" err="1">
                <a:solidFill>
                  <a:srgbClr val="00B050"/>
                </a:solidFill>
              </a:rPr>
              <a:t>GetOutput</a:t>
            </a:r>
            <a:r>
              <a:rPr lang="en-US" sz="1200" dirty="0"/>
              <a:t>()-&gt;</a:t>
            </a:r>
            <a:r>
              <a:rPr lang="en-US" sz="1200" dirty="0">
                <a:solidFill>
                  <a:srgbClr val="00B050"/>
                </a:solidFill>
              </a:rPr>
              <a:t>Get</a:t>
            </a:r>
            <a:r>
              <a:rPr lang="en-US" sz="1200" dirty="0"/>
              <a:t>()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SetSize</a:t>
            </a:r>
            <a:r>
              <a:rPr lang="en-US" sz="1200" dirty="0"/>
              <a:t>( </a:t>
            </a:r>
            <a:r>
              <a:rPr lang="en-US" sz="1200" dirty="0" err="1"/>
              <a:t>movingImage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GetLargestPossibleRegion</a:t>
            </a:r>
            <a:r>
              <a:rPr lang="en-US" sz="1200" dirty="0"/>
              <a:t>().</a:t>
            </a:r>
            <a:r>
              <a:rPr lang="en-US" sz="1200" dirty="0" err="1">
                <a:solidFill>
                  <a:srgbClr val="00B050"/>
                </a:solidFill>
              </a:rPr>
              <a:t>GetSize</a:t>
            </a:r>
            <a:r>
              <a:rPr lang="en-US" sz="1200" dirty="0"/>
              <a:t>()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SetOutputOrigin</a:t>
            </a:r>
            <a:r>
              <a:rPr lang="en-US" sz="1200" dirty="0"/>
              <a:t>( </a:t>
            </a:r>
            <a:r>
              <a:rPr lang="en-US" sz="1200" dirty="0" err="1"/>
              <a:t>movingImage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GetOrigin</a:t>
            </a:r>
            <a:r>
              <a:rPr lang="en-US" sz="1200" dirty="0"/>
              <a:t>()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SetOutputSpacing</a:t>
            </a:r>
            <a:r>
              <a:rPr lang="en-US" sz="1200" dirty="0"/>
              <a:t>( </a:t>
            </a:r>
            <a:r>
              <a:rPr lang="en-US" sz="1200" dirty="0" err="1"/>
              <a:t>movingImage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GetSpacing</a:t>
            </a:r>
            <a:r>
              <a:rPr lang="en-US" sz="1200" dirty="0"/>
              <a:t>());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SetOutputDirection</a:t>
            </a:r>
            <a:r>
              <a:rPr lang="en-US" sz="1200" dirty="0"/>
              <a:t>( </a:t>
            </a:r>
            <a:r>
              <a:rPr lang="en-US" sz="1200" dirty="0" err="1"/>
              <a:t>movingImage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GetDirection</a:t>
            </a:r>
            <a:r>
              <a:rPr lang="en-US" sz="1200" dirty="0"/>
              <a:t>()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SetDefaultPixelValue</a:t>
            </a:r>
            <a:r>
              <a:rPr lang="en-US" sz="1200" dirty="0"/>
              <a:t>( 0 );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SetInterpolator</a:t>
            </a:r>
            <a:r>
              <a:rPr lang="en-US" sz="1200" dirty="0"/>
              <a:t>( interpolator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ImageFileWriter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::Pointer writer =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SetFileName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outputFileName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writer-&gt;Update();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/>
              <a:t>Sets the </a:t>
            </a:r>
            <a:r>
              <a:rPr lang="en-US" sz="1200" b="1" dirty="0">
                <a:solidFill>
                  <a:srgbClr val="22337C"/>
                </a:solidFill>
              </a:rPr>
              <a:t>input </a:t>
            </a:r>
            <a:r>
              <a:rPr lang="en-US" sz="1200" dirty="0"/>
              <a:t>(the moving image), </a:t>
            </a:r>
            <a:r>
              <a:rPr lang="en-US" sz="1200" b="1" dirty="0">
                <a:solidFill>
                  <a:srgbClr val="22337C"/>
                </a:solidFill>
              </a:rPr>
              <a:t>new transform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22337C"/>
                </a:solidFill>
              </a:rPr>
              <a:t>size</a:t>
            </a:r>
            <a:r>
              <a:rPr lang="en-US" sz="1200" dirty="0"/>
              <a:t>, image parameters (</a:t>
            </a:r>
            <a:r>
              <a:rPr lang="en-US" sz="1200" b="1" dirty="0">
                <a:solidFill>
                  <a:srgbClr val="22337C"/>
                </a:solidFill>
              </a:rPr>
              <a:t>origin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22337C"/>
                </a:solidFill>
              </a:rPr>
              <a:t>spacing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22337C"/>
                </a:solidFill>
              </a:rPr>
              <a:t>direction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22337C"/>
                </a:solidFill>
              </a:rPr>
              <a:t>default value</a:t>
            </a:r>
            <a:r>
              <a:rPr lang="en-US" sz="1200" dirty="0"/>
              <a:t>) and interpolator for the </a:t>
            </a:r>
            <a:r>
              <a:rPr lang="en-US" sz="1200" b="1" dirty="0" err="1">
                <a:solidFill>
                  <a:srgbClr val="22337C"/>
                </a:solidFill>
              </a:rPr>
              <a:t>resampler</a:t>
            </a:r>
            <a:r>
              <a:rPr lang="en-US" sz="1200" dirty="0">
                <a:solidFill>
                  <a:srgbClr val="22337C"/>
                </a:solidFill>
              </a:rPr>
              <a:t> </a:t>
            </a:r>
            <a:r>
              <a:rPr lang="en-US" sz="1200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295772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ResampleImageFilter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SetTransform</a:t>
            </a:r>
            <a:r>
              <a:rPr lang="en-US" sz="1200" dirty="0">
                <a:solidFill>
                  <a:schemeClr val="bg1"/>
                </a:solidFill>
              </a:rPr>
              <a:t>( registration-&gt;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()-&gt;Get()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SetSize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().</a:t>
            </a:r>
            <a:r>
              <a:rPr lang="en-US" sz="1200" dirty="0" err="1">
                <a:solidFill>
                  <a:schemeClr val="bg1"/>
                </a:solidFill>
              </a:rPr>
              <a:t>GetSize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SetOutputOrigin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GetOrigin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SetOutputSpacing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GetSpacing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SetOutputDirection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GetDirection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SetDefaultPixelValue</a:t>
            </a:r>
            <a:r>
              <a:rPr lang="en-US" sz="1200" dirty="0">
                <a:solidFill>
                  <a:schemeClr val="bg1"/>
                </a:solidFill>
              </a:rPr>
              <a:t>( 0 );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SetInterpolator</a:t>
            </a:r>
            <a:r>
              <a:rPr lang="en-US" sz="1200" dirty="0">
                <a:solidFill>
                  <a:schemeClr val="bg1"/>
                </a:solidFill>
              </a:rPr>
              <a:t>( interpolator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>
                <a:solidFill>
                  <a:srgbClr val="00B050"/>
                </a:solidFill>
              </a:rPr>
              <a:t>Update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ImageFileWriter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::Pointer writer =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SetFileName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outputFileName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writer-&gt;Update();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/>
              <a:t>Run the algorithm after all parameters have been set.</a:t>
            </a:r>
          </a:p>
        </p:txBody>
      </p:sp>
    </p:spTree>
    <p:extLst>
      <p:ext uri="{BB962C8B-B14F-4D97-AF65-F5344CB8AC3E}">
        <p14:creationId xmlns:p14="http://schemas.microsoft.com/office/powerpoint/2010/main" val="328165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Classes demonstrated: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ImageRegistrationMethod</a:t>
            </a:r>
            <a:r>
              <a:rPr lang="en-US" dirty="0"/>
              <a:t> – Base registration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AffineTransform</a:t>
            </a:r>
            <a:r>
              <a:rPr lang="en-US" dirty="0"/>
              <a:t> – registration type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RegularStepGradientDescentOptimizer</a:t>
            </a:r>
            <a:r>
              <a:rPr lang="en-US" dirty="0">
                <a:solidFill>
                  <a:schemeClr val="bg1"/>
                </a:solidFill>
              </a:rPr>
              <a:t> – guess?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MeanSquaresImageToImageMetric</a:t>
            </a:r>
            <a:r>
              <a:rPr lang="en-US" dirty="0">
                <a:solidFill>
                  <a:schemeClr val="bg1"/>
                </a:solidFill>
              </a:rPr>
              <a:t> – guess?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LinearInterpolateImageFunction</a:t>
            </a:r>
            <a:r>
              <a:rPr lang="en-US" dirty="0">
                <a:solidFill>
                  <a:schemeClr val="bg1"/>
                </a:solidFill>
              </a:rPr>
              <a:t> – guess?</a:t>
            </a:r>
          </a:p>
        </p:txBody>
      </p:sp>
    </p:spTree>
    <p:extLst>
      <p:ext uri="{BB962C8B-B14F-4D97-AF65-F5344CB8AC3E}">
        <p14:creationId xmlns:p14="http://schemas.microsoft.com/office/powerpoint/2010/main" val="3758744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ResampleImageFilter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SetTransform</a:t>
            </a:r>
            <a:r>
              <a:rPr lang="en-US" sz="1200" dirty="0">
                <a:solidFill>
                  <a:schemeClr val="bg1"/>
                </a:solidFill>
              </a:rPr>
              <a:t>( registration-&gt;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()-&gt;Get()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SetSize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().</a:t>
            </a:r>
            <a:r>
              <a:rPr lang="en-US" sz="1200" dirty="0" err="1">
                <a:solidFill>
                  <a:schemeClr val="bg1"/>
                </a:solidFill>
              </a:rPr>
              <a:t>GetSize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SetOutputOrigin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GetOrigin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SetOutputSpacing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GetSpacing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SetOutputDirection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GetDirection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SetDefaultPixelValue</a:t>
            </a:r>
            <a:r>
              <a:rPr lang="en-US" sz="1200" dirty="0">
                <a:solidFill>
                  <a:schemeClr val="bg1"/>
                </a:solidFill>
              </a:rPr>
              <a:t>( 0 );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SetInterpolator</a:t>
            </a:r>
            <a:r>
              <a:rPr lang="en-US" sz="1200" dirty="0">
                <a:solidFill>
                  <a:schemeClr val="bg1"/>
                </a:solidFill>
              </a:rPr>
              <a:t>( interpolator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ImageFileWriter</a:t>
            </a:r>
            <a:r>
              <a:rPr lang="en-US" sz="1200" dirty="0"/>
              <a:t>&lt;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&gt; </a:t>
            </a:r>
            <a:r>
              <a:rPr lang="en-US" sz="1200" dirty="0" err="1"/>
              <a:t>WriterType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WriterType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writer = </a:t>
            </a:r>
            <a:r>
              <a:rPr lang="en-US" sz="1200" dirty="0" err="1"/>
              <a:t>WriterType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writer-&gt;</a:t>
            </a:r>
            <a:r>
              <a:rPr lang="en-US" sz="1200" dirty="0" err="1">
                <a:solidFill>
                  <a:srgbClr val="00B050"/>
                </a:solidFill>
              </a:rPr>
              <a:t>SetFileName</a:t>
            </a:r>
            <a:r>
              <a:rPr lang="en-US" sz="1200" dirty="0"/>
              <a:t>( </a:t>
            </a:r>
            <a:r>
              <a:rPr lang="en-US" sz="1200" dirty="0" err="1"/>
              <a:t>outputFileName</a:t>
            </a:r>
            <a:r>
              <a:rPr lang="en-US" sz="1200" dirty="0"/>
              <a:t> );</a:t>
            </a:r>
          </a:p>
          <a:p>
            <a:pPr marL="0" indent="0">
              <a:buNone/>
            </a:pPr>
            <a:r>
              <a:rPr lang="en-US" sz="1200" dirty="0"/>
              <a:t>writer-&gt;</a:t>
            </a:r>
            <a:r>
              <a:rPr lang="en-US" sz="1200" dirty="0" err="1">
                <a:solidFill>
                  <a:srgbClr val="00B050"/>
                </a:solidFill>
              </a:rPr>
              <a:t>SetInput</a:t>
            </a:r>
            <a:r>
              <a:rPr lang="en-US" sz="1200" dirty="0"/>
              <a:t>( </a:t>
            </a: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GetOutput</a:t>
            </a:r>
            <a:r>
              <a:rPr lang="en-US" sz="1200" dirty="0"/>
              <a:t>() );</a:t>
            </a:r>
          </a:p>
          <a:p>
            <a:pPr marL="0" indent="0">
              <a:buNone/>
            </a:pPr>
            <a:r>
              <a:rPr lang="en-US" sz="1200" dirty="0"/>
              <a:t>writer-&gt;</a:t>
            </a:r>
            <a:r>
              <a:rPr lang="en-US" sz="1200" dirty="0">
                <a:solidFill>
                  <a:srgbClr val="00B050"/>
                </a:solidFill>
              </a:rPr>
              <a:t>Update</a:t>
            </a:r>
            <a:r>
              <a:rPr lang="en-US" sz="1200" dirty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dirty="0"/>
              <a:t>Write the output of the </a:t>
            </a:r>
            <a:r>
              <a:rPr lang="en-US" sz="1200" b="1" dirty="0" err="1">
                <a:solidFill>
                  <a:srgbClr val="22337C"/>
                </a:solidFill>
              </a:rPr>
              <a:t>resampler</a:t>
            </a:r>
            <a:r>
              <a:rPr lang="en-US" sz="1200" dirty="0">
                <a:solidFill>
                  <a:srgbClr val="22337C"/>
                </a:solidFill>
              </a:rPr>
              <a:t> </a:t>
            </a:r>
            <a:r>
              <a:rPr lang="en-US" sz="1200" dirty="0"/>
              <a:t>class to the specified image file.</a:t>
            </a:r>
          </a:p>
        </p:txBody>
      </p:sp>
    </p:spTree>
    <p:extLst>
      <p:ext uri="{BB962C8B-B14F-4D97-AF65-F5344CB8AC3E}">
        <p14:creationId xmlns:p14="http://schemas.microsoft.com/office/powerpoint/2010/main" val="90931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http://www.itk.org/Doxygen/html/group__ITKRegistrationCommon.html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http://www.itk.org/Doxygen/html/group__RegistrationMetrics.html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http://www.itk.org/Doxygen/html/group__Optimizers.html</a:t>
            </a:r>
            <a:endParaRPr lang="en-US" dirty="0"/>
          </a:p>
          <a:p>
            <a:endParaRPr lang="en-US">
              <a:hlinkClick r:id="rId5"/>
            </a:endParaRPr>
          </a:p>
          <a:p>
            <a:r>
              <a:rPr lang="en-US">
                <a:hlinkClick r:id="rId5"/>
              </a:rPr>
              <a:t>http</a:t>
            </a:r>
            <a:r>
              <a:rPr lang="en-US" dirty="0">
                <a:hlinkClick r:id="rId5"/>
              </a:rPr>
              <a:t>://www.itk.org/Doxygen/html/group__ImageInterpolators.html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5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562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Classes demonstrated: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ImageRegistrationMethod</a:t>
            </a:r>
            <a:r>
              <a:rPr lang="en-US" dirty="0"/>
              <a:t> – Base registration </a:t>
            </a:r>
          </a:p>
          <a:p>
            <a:pPr marL="0" indent="0">
              <a:buNone/>
            </a:pPr>
            <a:r>
              <a:rPr lang="en-US" dirty="0" err="1"/>
              <a:t>AffineTransform</a:t>
            </a:r>
            <a:r>
              <a:rPr lang="en-US" dirty="0"/>
              <a:t> – registration type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RegularStepGradientDescentOptimizer</a:t>
            </a:r>
            <a:r>
              <a:rPr lang="en-US" dirty="0"/>
              <a:t> – guess?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MeanSquaresImageToImageMetric</a:t>
            </a:r>
            <a:r>
              <a:rPr lang="en-US" dirty="0"/>
              <a:t> – guess?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LinearInterpolateImageFunction</a:t>
            </a:r>
            <a:r>
              <a:rPr lang="en-US" dirty="0"/>
              <a:t> – guess?</a:t>
            </a:r>
          </a:p>
        </p:txBody>
      </p:sp>
    </p:spTree>
    <p:extLst>
      <p:ext uri="{BB962C8B-B14F-4D97-AF65-F5344CB8AC3E}">
        <p14:creationId xmlns:p14="http://schemas.microsoft.com/office/powerpoint/2010/main" val="228129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  reader-&gt;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/>
              <a:t>( </a:t>
            </a:r>
            <a:r>
              <a:rPr lang="en-US" dirty="0" err="1"/>
              <a:t>fName</a:t>
            </a:r>
            <a:r>
              <a:rPr lang="en-US" dirty="0"/>
              <a:t> );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endParaRPr lang="en-US" sz="300" dirty="0"/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  try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    reader-&gt;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endParaRPr lang="en-US" sz="300" dirty="0"/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  catch (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ExceptionObject</a:t>
            </a:r>
            <a:r>
              <a:rPr lang="en-US" dirty="0"/>
              <a:t>&amp; e)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cerr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&lt;&lt; "Exception caught: " &lt;&lt; </a:t>
            </a:r>
            <a:r>
              <a:rPr lang="en-US" dirty="0" err="1"/>
              <a:t>e.what</a:t>
            </a:r>
            <a:r>
              <a:rPr lang="en-US" dirty="0"/>
              <a:t>() ;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exit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EXIT_FAILURE</a:t>
            </a:r>
            <a:r>
              <a:rPr lang="en-US" dirty="0"/>
              <a:t> );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  image-&gt;</a:t>
            </a:r>
            <a:r>
              <a:rPr lang="en-US" dirty="0">
                <a:solidFill>
                  <a:srgbClr val="00B050"/>
                </a:solidFill>
              </a:rPr>
              <a:t>Graft</a:t>
            </a:r>
            <a:r>
              <a:rPr lang="en-US" dirty="0"/>
              <a:t>( reader-&gt;</a:t>
            </a:r>
            <a:r>
              <a:rPr lang="en-US" dirty="0" err="1">
                <a:solidFill>
                  <a:srgbClr val="00B050"/>
                </a:solidFill>
              </a:rPr>
              <a:t>GetOutput</a:t>
            </a:r>
            <a:r>
              <a:rPr lang="en-US" dirty="0"/>
              <a:t>() );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;</a:t>
            </a:r>
          </a:p>
          <a:p>
            <a:pPr marL="0" indent="0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Type safe code to read an image from supplied file name and throw an exception of there is an issue.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borrows from the first ITK tutorial where image reading is explained.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template</a:t>
            </a:r>
            <a:r>
              <a:rPr lang="en-US" sz="1200" dirty="0"/>
              <a:t> &lt;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TMaskImageType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void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22337C"/>
                </a:solidFill>
              </a:rPr>
              <a:t>registrationFilter</a:t>
            </a:r>
            <a:r>
              <a:rPr lang="en-US" sz="1200" dirty="0"/>
              <a:t>(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::Pointer </a:t>
            </a:r>
            <a:r>
              <a:rPr lang="en-US" sz="1200" dirty="0" err="1"/>
              <a:t>fixedImage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</a:t>
            </a:r>
            <a:r>
              <a:rPr lang="en-US" sz="1200" dirty="0" err="1"/>
              <a:t>movingImage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TMaskImageType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</a:t>
            </a:r>
            <a:r>
              <a:rPr lang="en-US" sz="1200" dirty="0" err="1"/>
              <a:t>maskImage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string</a:t>
            </a:r>
            <a:r>
              <a:rPr lang="en-US" sz="1200" dirty="0"/>
              <a:t> &amp;</a:t>
            </a:r>
            <a:r>
              <a:rPr lang="en-US" sz="1200" dirty="0" err="1"/>
              <a:t>outputFileName</a:t>
            </a:r>
            <a:r>
              <a:rPr lang="en-US" sz="1200" dirty="0"/>
              <a:t> 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CastImageFilter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maskImage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mask =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Initialize a new templated function which will handle the registration of two images; inputs are three ITK image pointers (fixed, moving and mask images) and an output file name to write the result.</a:t>
            </a:r>
          </a:p>
        </p:txBody>
      </p:sp>
    </p:spTree>
    <p:extLst>
      <p:ext uri="{BB962C8B-B14F-4D97-AF65-F5344CB8AC3E}">
        <p14:creationId xmlns:p14="http://schemas.microsoft.com/office/powerpoint/2010/main" val="41866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template &lt;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void </a:t>
            </a:r>
            <a:r>
              <a:rPr lang="en-US" sz="1200" b="1" dirty="0" err="1">
                <a:solidFill>
                  <a:schemeClr val="bg1"/>
                </a:solidFill>
              </a:rPr>
              <a:t>registrationFilter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fixedImage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maskImage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const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 &amp;</a:t>
            </a:r>
            <a:r>
              <a:rPr lang="en-US" sz="1200" dirty="0" err="1">
                <a:solidFill>
                  <a:schemeClr val="bg1"/>
                </a:solidFill>
              </a:rPr>
              <a:t>outputFileName</a:t>
            </a:r>
            <a:r>
              <a:rPr lang="en-US" sz="1200" dirty="0">
                <a:solidFill>
                  <a:schemeClr val="bg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CastImageFilter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TMaskImageType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&gt; </a:t>
            </a:r>
            <a:r>
              <a:rPr lang="en-US" sz="1200" dirty="0" err="1"/>
              <a:t>CastFilterType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CastFilterType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</a:t>
            </a:r>
            <a:r>
              <a:rPr lang="en-US" sz="1200" dirty="0" err="1"/>
              <a:t>cast_filter</a:t>
            </a:r>
            <a:r>
              <a:rPr lang="en-US" sz="1200" dirty="0"/>
              <a:t> = </a:t>
            </a:r>
            <a:r>
              <a:rPr lang="en-US" sz="1200" dirty="0" err="1"/>
              <a:t>CastFilterType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maskImage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mask =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Initialize the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/>
              <a:t>CastImageFilter</a:t>
            </a:r>
            <a:r>
              <a:rPr lang="en-US" sz="1200" dirty="0"/>
              <a:t> [1] which converts the mask image from its original type to the fixed/moving image type.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http://www.itk.org/Doxygen/html/classitk_1_1CastImageFilter.html</a:t>
            </a:r>
          </a:p>
        </p:txBody>
      </p:sp>
    </p:spTree>
    <p:extLst>
      <p:ext uri="{BB962C8B-B14F-4D97-AF65-F5344CB8AC3E}">
        <p14:creationId xmlns:p14="http://schemas.microsoft.com/office/powerpoint/2010/main" val="202810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template &lt;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void </a:t>
            </a:r>
            <a:r>
              <a:rPr lang="en-US" sz="1200" b="1" dirty="0" err="1">
                <a:solidFill>
                  <a:schemeClr val="bg1"/>
                </a:solidFill>
              </a:rPr>
              <a:t>registrationFilter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fixedImage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maskImage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const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 &amp;</a:t>
            </a:r>
            <a:r>
              <a:rPr lang="en-US" sz="1200" dirty="0" err="1">
                <a:solidFill>
                  <a:schemeClr val="bg1"/>
                </a:solidFill>
              </a:rPr>
              <a:t>outputFileName</a:t>
            </a:r>
            <a:r>
              <a:rPr lang="en-US" sz="1200" dirty="0">
                <a:solidFill>
                  <a:schemeClr val="bg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CastImageFilter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cast_filter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SetInput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/>
              <a:t>maskImage</a:t>
            </a:r>
            <a:r>
              <a:rPr lang="en-US" sz="1200" dirty="0"/>
              <a:t> 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cast_filter</a:t>
            </a:r>
            <a:r>
              <a:rPr lang="en-US" sz="1200" dirty="0"/>
              <a:t>-&gt;</a:t>
            </a:r>
            <a:r>
              <a:rPr lang="en-US" sz="1200" dirty="0">
                <a:solidFill>
                  <a:srgbClr val="00B050"/>
                </a:solidFill>
              </a:rPr>
              <a:t>Update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mask = </a:t>
            </a:r>
          </a:p>
          <a:p>
            <a:pPr marL="0" indent="0">
              <a:buNone/>
            </a:pPr>
            <a:r>
              <a:rPr lang="en-US" sz="1200" dirty="0" err="1"/>
              <a:t>cast_filter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GetOutput</a:t>
            </a:r>
            <a:r>
              <a:rPr lang="en-US" sz="1200" dirty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Self explanatory member functions.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itk</a:t>
            </a:r>
            <a:r>
              <a:rPr lang="en-US" sz="1200" dirty="0"/>
              <a:t>::Image </a:t>
            </a:r>
            <a:r>
              <a:rPr lang="en-US" sz="1200" b="1" dirty="0">
                <a:solidFill>
                  <a:srgbClr val="22337C"/>
                </a:solidFill>
              </a:rPr>
              <a:t>mask</a:t>
            </a:r>
            <a:r>
              <a:rPr lang="en-US" sz="1200" dirty="0"/>
              <a:t> contains the data-converted mask.</a:t>
            </a:r>
          </a:p>
        </p:txBody>
      </p:sp>
    </p:spTree>
    <p:extLst>
      <p:ext uri="{BB962C8B-B14F-4D97-AF65-F5344CB8AC3E}">
        <p14:creationId xmlns:p14="http://schemas.microsoft.com/office/powerpoint/2010/main" val="342530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ImageRegistrationMethod</a:t>
            </a:r>
            <a:r>
              <a:rPr lang="en-US" sz="1200" dirty="0"/>
              <a:t>&lt;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&gt; </a:t>
            </a:r>
            <a:r>
              <a:rPr lang="en-US" sz="1200" dirty="0" err="1"/>
              <a:t>RegistrationType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RegistrationType</a:t>
            </a:r>
            <a:r>
              <a:rPr lang="en-US" sz="1200" dirty="0"/>
              <a:t>::Pointer registration = </a:t>
            </a:r>
            <a:r>
              <a:rPr lang="en-US" sz="1200" dirty="0" err="1"/>
              <a:t>RegistrationType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::AffineTransform&lt; double, 3&gt;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::Pointer transform =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::RegularStepGradientDescentOptimizer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::Pointer optimizer =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::MeanSquaresImageToImageMetric&lt;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::Pointer metric =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LinearInterpolateImageFunction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double&gt;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::Pointer interpolator =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Initialize the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b="1" dirty="0" err="1">
                <a:solidFill>
                  <a:srgbClr val="22337C"/>
                </a:solidFill>
              </a:rPr>
              <a:t>ImageRegistrationMethod</a:t>
            </a:r>
            <a:r>
              <a:rPr lang="en-US" sz="1200" dirty="0">
                <a:solidFill>
                  <a:srgbClr val="22337C"/>
                </a:solidFill>
              </a:rPr>
              <a:t> </a:t>
            </a:r>
            <a:r>
              <a:rPr lang="en-US" sz="1200" dirty="0"/>
              <a:t>[2] class.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[2] http://www.itk.org/Doxygen/html/classitk_1_1ImageRegistrationMethod.html</a:t>
            </a:r>
          </a:p>
        </p:txBody>
      </p:sp>
    </p:spTree>
    <p:extLst>
      <p:ext uri="{BB962C8B-B14F-4D97-AF65-F5344CB8AC3E}">
        <p14:creationId xmlns:p14="http://schemas.microsoft.com/office/powerpoint/2010/main" val="153187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ImageRegistrationMethod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::Pointer registration =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AffineTransform</a:t>
            </a:r>
            <a:r>
              <a:rPr lang="en-US" sz="1200" dirty="0"/>
              <a:t>&lt; </a:t>
            </a:r>
            <a:r>
              <a:rPr lang="en-US" sz="1200" dirty="0">
                <a:solidFill>
                  <a:srgbClr val="FF0000"/>
                </a:solidFill>
              </a:rPr>
              <a:t>double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/>
              <a:t>&gt; </a:t>
            </a:r>
            <a:r>
              <a:rPr lang="en-US" sz="1200" dirty="0" err="1"/>
              <a:t>TransformType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TransformType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transform = </a:t>
            </a:r>
            <a:r>
              <a:rPr lang="en-US" sz="1200" dirty="0" err="1"/>
              <a:t>TransformType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::RegularStepGradientDescentOptimizer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::Pointer optimizer =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::MeanSquaresImageToImageMetric&lt;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::Pointer metric =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LinearInterpolateImageFunction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double&gt;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::Pointer interpolator =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New();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Define the registration type as affine using the transform type.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 this case, the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b="1" dirty="0">
                <a:solidFill>
                  <a:srgbClr val="22337C"/>
                </a:solidFill>
              </a:rPr>
              <a:t>AffineTransform </a:t>
            </a:r>
            <a:r>
              <a:rPr lang="en-US" sz="1200" baseline="30000" dirty="0"/>
              <a:t>[3]</a:t>
            </a:r>
            <a:r>
              <a:rPr lang="en-US" sz="1200" dirty="0"/>
              <a:t> defines the transformation to take place in the algorithm.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other registration types, please see </a:t>
            </a:r>
            <a:r>
              <a:rPr lang="en-US" sz="1200" dirty="0">
                <a:hlinkClick r:id="rId2"/>
              </a:rPr>
              <a:t>http://www.itk.org/Doxygen/html/group__ITKTransform.html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[3] http://www.itk.org/Doxygen/html/classitk_1_1AffineTransform.html</a:t>
            </a:r>
          </a:p>
        </p:txBody>
      </p:sp>
    </p:spTree>
    <p:extLst>
      <p:ext uri="{BB962C8B-B14F-4D97-AF65-F5344CB8AC3E}">
        <p14:creationId xmlns:p14="http://schemas.microsoft.com/office/powerpoint/2010/main" val="161003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2279</Words>
  <Application>Microsoft Office PowerPoint</Application>
  <PresentationFormat>Widescreen</PresentationFormat>
  <Paragraphs>313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Segoe UI Semibold</vt:lpstr>
      <vt:lpstr>Segoe UI Semilight</vt:lpstr>
      <vt:lpstr>Segoe UI Symbol</vt:lpstr>
      <vt:lpstr>Office Theme</vt:lpstr>
      <vt:lpstr>Custom Design</vt:lpstr>
      <vt:lpstr>CBICA S/W Dev Tutorials 08 – ITK Registration</vt:lpstr>
      <vt:lpstr>Registration Filter</vt:lpstr>
      <vt:lpstr>Registration Filter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More references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11</cp:revision>
  <dcterms:created xsi:type="dcterms:W3CDTF">2016-03-11T15:32:15Z</dcterms:created>
  <dcterms:modified xsi:type="dcterms:W3CDTF">2016-04-20T14:53:29Z</dcterms:modified>
</cp:coreProperties>
</file>