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9"/>
  </p:notesMasterIdLst>
  <p:sldIdLst>
    <p:sldId id="256" r:id="rId3"/>
    <p:sldId id="258" r:id="rId4"/>
    <p:sldId id="300" r:id="rId5"/>
    <p:sldId id="301" r:id="rId6"/>
    <p:sldId id="302" r:id="rId7"/>
    <p:sldId id="303" r:id="rId8"/>
    <p:sldId id="304" r:id="rId9"/>
    <p:sldId id="305" r:id="rId10"/>
    <p:sldId id="259" r:id="rId11"/>
    <p:sldId id="306" r:id="rId12"/>
    <p:sldId id="307" r:id="rId13"/>
    <p:sldId id="308" r:id="rId14"/>
    <p:sldId id="310" r:id="rId15"/>
    <p:sldId id="311" r:id="rId16"/>
    <p:sldId id="31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11/May/2016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assertions are used when you want to completely get out of the program</a:t>
            </a:r>
            <a:r>
              <a:rPr lang="en-US" baseline="0" dirty="0"/>
              <a:t> – this is can be invaluable in certain conditions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8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exceptions can be used to provide</a:t>
            </a:r>
            <a:r>
              <a:rPr lang="en-US" baseline="0" dirty="0"/>
              <a:t> useful debugging information in the event a particular function fails in </a:t>
            </a:r>
            <a:r>
              <a:rPr lang="en-US" baseline="0"/>
              <a:t>the program.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3687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338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11/May/2016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673" y="1690688"/>
            <a:ext cx="11638547" cy="4486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11/May/2016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673" y="1825625"/>
            <a:ext cx="576312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230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674" y="1681163"/>
            <a:ext cx="574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674" y="2505075"/>
            <a:ext cx="57409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7230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30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6673" y="264696"/>
            <a:ext cx="11638547" cy="1409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90688"/>
            <a:ext cx="6713620" cy="4176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74" y="1690688"/>
            <a:ext cx="4512176" cy="4184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6673" y="264696"/>
            <a:ext cx="11638547" cy="1409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90688"/>
            <a:ext cx="6712032" cy="41703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74" y="1690688"/>
            <a:ext cx="4515352" cy="4178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6673" y="264696"/>
            <a:ext cx="11638547" cy="14093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56673" y="264696"/>
            <a:ext cx="11638547" cy="1409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56673" y="1825625"/>
            <a:ext cx="11638547" cy="43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601841" y="6311900"/>
            <a:ext cx="7448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80363" y="6311900"/>
            <a:ext cx="581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DD4-06ED-490A-84F1-7D33998F6EC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67" y="6369181"/>
            <a:ext cx="1285875" cy="404132"/>
          </a:xfrm>
          <a:prstGeom prst="rect">
            <a:avLst/>
          </a:prstGeom>
          <a:noFill/>
          <a:ln w="9525">
            <a:solidFill>
              <a:srgbClr val="002040"/>
            </a:solidFill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69181"/>
            <a:ext cx="2020660" cy="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CBICA S/W Dev Tutorials</a:t>
            </a:r>
            <a:br>
              <a:rPr lang="it-IT"/>
            </a:br>
            <a:r>
              <a:rPr lang="it-IT"/>
              <a:t>11 </a:t>
            </a:r>
            <a:r>
              <a:rPr lang="it-IT" dirty="0"/>
              <a:t>– 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250098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assert.h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#include &lt;string&gt;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B050"/>
                </a:solidFill>
              </a:rPr>
              <a:t>// Tests a string to see if it is empty or longer than 2 characters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B0F0"/>
                </a:solidFill>
              </a:rPr>
              <a:t>void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/>
              <a:t>analyze_string</a:t>
            </a:r>
            <a:r>
              <a:rPr lang="en-US" sz="1100" dirty="0">
                <a:solidFill>
                  <a:srgbClr val="0070C0"/>
                </a:solidFill>
              </a:rPr>
              <a:t> ( </a:t>
            </a:r>
            <a:r>
              <a:rPr lang="en-US" sz="1100" dirty="0" err="1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>
                <a:solidFill>
                  <a:srgbClr val="00B0F0"/>
                </a:solidFill>
              </a:rPr>
              <a:t>string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>
                <a:solidFill>
                  <a:srgbClr val="0070C0"/>
                </a:solidFill>
              </a:rPr>
              <a:t>inputString</a:t>
            </a:r>
            <a:r>
              <a:rPr lang="en-US" sz="1100" dirty="0">
                <a:solidFill>
                  <a:srgbClr val="0070C0"/>
                </a:solidFill>
              </a:rPr>
              <a:t> )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>
                <a:solidFill>
                  <a:srgbClr val="7030A0"/>
                </a:solidFill>
              </a:rPr>
              <a:t>assert</a:t>
            </a:r>
            <a:r>
              <a:rPr lang="en-US" sz="1100" dirty="0">
                <a:solidFill>
                  <a:srgbClr val="0070C0"/>
                </a:solidFill>
              </a:rPr>
              <a:t> (</a:t>
            </a:r>
            <a:r>
              <a:rPr lang="en-US" sz="1100" dirty="0" err="1"/>
              <a:t>inputString</a:t>
            </a:r>
            <a:r>
              <a:rPr lang="en-US" sz="1100" dirty="0">
                <a:solidFill>
                  <a:srgbClr val="0070C0"/>
                </a:solidFill>
              </a:rPr>
              <a:t> != "");  </a:t>
            </a:r>
            <a:r>
              <a:rPr lang="en-US" sz="1100" dirty="0">
                <a:solidFill>
                  <a:srgbClr val="00B050"/>
                </a:solidFill>
              </a:rPr>
              <a:t>// Cannot be empty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>
                <a:solidFill>
                  <a:srgbClr val="7030A0"/>
                </a:solidFill>
              </a:rPr>
              <a:t>assert</a:t>
            </a:r>
            <a:r>
              <a:rPr lang="en-US" sz="1100" dirty="0">
                <a:solidFill>
                  <a:srgbClr val="0070C0"/>
                </a:solidFill>
              </a:rPr>
              <a:t> (</a:t>
            </a:r>
            <a:r>
              <a:rPr lang="en-US" sz="1100" dirty="0" err="1"/>
              <a:t>inputString</a:t>
            </a:r>
            <a:r>
              <a:rPr lang="en-US" sz="1100" dirty="0" err="1">
                <a:solidFill>
                  <a:srgbClr val="0070C0"/>
                </a:solidFill>
              </a:rPr>
              <a:t>.</a:t>
            </a:r>
            <a:r>
              <a:rPr lang="en-US" sz="1100" dirty="0" err="1">
                <a:solidFill>
                  <a:srgbClr val="00B0F0"/>
                </a:solidFill>
              </a:rPr>
              <a:t>length</a:t>
            </a:r>
            <a:r>
              <a:rPr lang="en-US" sz="1100" dirty="0">
                <a:solidFill>
                  <a:srgbClr val="0070C0"/>
                </a:solidFill>
              </a:rPr>
              <a:t>( ) &gt; 2); </a:t>
            </a:r>
            <a:r>
              <a:rPr lang="en-US" sz="1100" dirty="0">
                <a:solidFill>
                  <a:srgbClr val="00B050"/>
                </a:solidFill>
              </a:rPr>
              <a:t> // Length must exceed 2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00000"/>
              </a:lnSpc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bg1"/>
                </a:solidFill>
              </a:rPr>
              <a:t>asdasfaf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r">
              <a:spcBef>
                <a:spcPct val="20000"/>
              </a:spcBef>
            </a:pPr>
            <a:endParaRPr lang="en-US" sz="2000" dirty="0"/>
          </a:p>
          <a:p>
            <a:pPr marL="0" lvl="0" indent="0" algn="r">
              <a:spcBef>
                <a:spcPct val="20000"/>
              </a:spcBef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assert</a:t>
            </a:r>
            <a:r>
              <a:rPr lang="en-US" sz="2000" dirty="0"/>
              <a:t> function basically terminates program execution if the condition is not satisfied.</a:t>
            </a:r>
          </a:p>
          <a:p>
            <a:pPr marL="342900" lvl="0" indent="-342900" algn="r">
              <a:spcBef>
                <a:spcPct val="20000"/>
              </a:spcBef>
            </a:pPr>
            <a:endParaRPr lang="en-US" sz="2000" dirty="0"/>
          </a:p>
          <a:p>
            <a:pPr marL="0" lvl="0" indent="0" algn="r">
              <a:spcBef>
                <a:spcPct val="20000"/>
              </a:spcBef>
              <a:buNone/>
            </a:pPr>
            <a:r>
              <a:rPr lang="en-US" sz="2000" dirty="0"/>
              <a:t>These two assertions can be replaced with just the second.</a:t>
            </a:r>
          </a:p>
        </p:txBody>
      </p:sp>
    </p:spTree>
    <p:extLst>
      <p:ext uri="{BB962C8B-B14F-4D97-AF65-F5344CB8AC3E}">
        <p14:creationId xmlns:p14="http://schemas.microsoft.com/office/powerpoint/2010/main" val="336213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</a:rPr>
              <a:t>assert.h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#include &lt;string&gt;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B0F0"/>
                </a:solidFill>
              </a:rPr>
              <a:t>void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/>
              <a:t>analyze_string</a:t>
            </a:r>
            <a:r>
              <a:rPr lang="en-US" sz="1100" dirty="0">
                <a:solidFill>
                  <a:srgbClr val="0070C0"/>
                </a:solidFill>
              </a:rPr>
              <a:t> ( </a:t>
            </a:r>
            <a:r>
              <a:rPr lang="en-US" sz="1100" dirty="0" err="1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>
                <a:solidFill>
                  <a:srgbClr val="00B0F0"/>
                </a:solidFill>
              </a:rPr>
              <a:t>string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>
                <a:solidFill>
                  <a:srgbClr val="0070C0"/>
                </a:solidFill>
              </a:rPr>
              <a:t>inputString</a:t>
            </a:r>
            <a:r>
              <a:rPr lang="en-US" sz="1100" dirty="0">
                <a:solidFill>
                  <a:srgbClr val="0070C0"/>
                </a:solidFill>
              </a:rPr>
              <a:t> )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{  </a:t>
            </a:r>
            <a:r>
              <a:rPr lang="en-US" sz="1100" dirty="0">
                <a:solidFill>
                  <a:srgbClr val="00B050"/>
                </a:solidFill>
              </a:rPr>
              <a:t>/*code goes here*/</a:t>
            </a:r>
            <a:r>
              <a:rPr lang="en-US" sz="1100" dirty="0">
                <a:solidFill>
                  <a:srgbClr val="0070C0"/>
                </a:solidFill>
              </a:rPr>
              <a:t>  }</a:t>
            </a:r>
          </a:p>
          <a:p>
            <a:pPr>
              <a:lnSpc>
                <a:spcPct val="100000"/>
              </a:lnSpc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dirty="0" err="1">
                <a:solidFill>
                  <a:srgbClr val="00B0F0"/>
                </a:solidFill>
              </a:rPr>
              <a:t>int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main</a:t>
            </a:r>
            <a:r>
              <a:rPr lang="en-US" sz="1100" dirty="0">
                <a:solidFill>
                  <a:srgbClr val="0070C0"/>
                </a:solidFill>
              </a:rPr>
              <a:t> ( )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>
                <a:solidFill>
                  <a:srgbClr val="00B0F0"/>
                </a:solidFill>
              </a:rPr>
              <a:t>string</a:t>
            </a:r>
            <a:r>
              <a:rPr lang="en-US" sz="1100" dirty="0">
                <a:solidFill>
                  <a:srgbClr val="0070C0"/>
                </a:solidFill>
              </a:rPr>
              <a:t> test1 = </a:t>
            </a:r>
            <a:r>
              <a:rPr lang="en-US" sz="1100" dirty="0">
                <a:solidFill>
                  <a:srgbClr val="7030A0"/>
                </a:solidFill>
              </a:rPr>
              <a:t>"</a:t>
            </a:r>
            <a:r>
              <a:rPr lang="en-US" sz="1100" dirty="0" err="1">
                <a:solidFill>
                  <a:srgbClr val="7030A0"/>
                </a:solidFill>
              </a:rPr>
              <a:t>abc</a:t>
            </a:r>
            <a:r>
              <a:rPr lang="en-US" sz="1100" dirty="0">
                <a:solidFill>
                  <a:srgbClr val="7030A0"/>
                </a:solidFill>
              </a:rPr>
              <a:t>"</a:t>
            </a:r>
            <a:r>
              <a:rPr lang="en-US" sz="1100" dirty="0">
                <a:solidFill>
                  <a:srgbClr val="0070C0"/>
                </a:solidFill>
              </a:rPr>
              <a:t>, test3 = </a:t>
            </a:r>
            <a:r>
              <a:rPr lang="en-US" sz="1100" dirty="0">
                <a:solidFill>
                  <a:srgbClr val="7030A0"/>
                </a:solidFill>
              </a:rPr>
              <a:t>""</a:t>
            </a:r>
            <a:r>
              <a:rPr lang="en-US" sz="11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 err="1">
                <a:solidFill>
                  <a:srgbClr val="0070C0"/>
                </a:solidFill>
              </a:rPr>
              <a:t>cout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"Analyzing string '"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test1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"'\n'"</a:t>
            </a:r>
            <a:r>
              <a:rPr lang="en-US" sz="11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>
                <a:solidFill>
                  <a:srgbClr val="0070C0"/>
                </a:solidFill>
              </a:rPr>
              <a:t>analyze_string</a:t>
            </a:r>
            <a:r>
              <a:rPr lang="en-US" sz="1100" dirty="0">
                <a:solidFill>
                  <a:srgbClr val="0070C0"/>
                </a:solidFill>
              </a:rPr>
              <a:t> (</a:t>
            </a:r>
            <a:r>
              <a:rPr lang="en-US" sz="1100" dirty="0"/>
              <a:t>test1</a:t>
            </a:r>
            <a:r>
              <a:rPr lang="en-US" sz="1100" dirty="0">
                <a:solidFill>
                  <a:srgbClr val="0070C0"/>
                </a:solidFill>
              </a:rPr>
              <a:t>);</a:t>
            </a:r>
            <a:endParaRPr lang="en-US" sz="11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 err="1">
                <a:solidFill>
                  <a:srgbClr val="0070C0"/>
                </a:solidFill>
              </a:rPr>
              <a:t>cout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"Analyzing string '"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test3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"'\n'"</a:t>
            </a:r>
            <a:r>
              <a:rPr lang="en-US" sz="11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>
                <a:solidFill>
                  <a:srgbClr val="0070C0"/>
                </a:solidFill>
              </a:rPr>
              <a:t>analyze_string</a:t>
            </a:r>
            <a:r>
              <a:rPr lang="en-US" sz="1100" dirty="0">
                <a:solidFill>
                  <a:srgbClr val="0070C0"/>
                </a:solidFill>
              </a:rPr>
              <a:t> (</a:t>
            </a:r>
            <a:r>
              <a:rPr lang="en-US" sz="1100" dirty="0"/>
              <a:t>test3</a:t>
            </a:r>
            <a:r>
              <a:rPr lang="en-US" sz="1100" dirty="0">
                <a:solidFill>
                  <a:srgbClr val="0070C0"/>
                </a:solidFill>
              </a:rPr>
              <a:t>); </a:t>
            </a:r>
            <a:r>
              <a:rPr lang="en-US" sz="1100" dirty="0">
                <a:solidFill>
                  <a:srgbClr val="00B050"/>
                </a:solidFill>
              </a:rPr>
              <a:t>// assert obtained here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>
                <a:solidFill>
                  <a:srgbClr val="7030A0"/>
                </a:solidFill>
              </a:rPr>
              <a:t>return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EXIT_SUCCESS</a:t>
            </a:r>
            <a:r>
              <a:rPr lang="en-US" sz="11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1100" dirty="0">
                <a:solidFill>
                  <a:srgbClr val="0070C0"/>
                </a:solidFill>
              </a:rPr>
              <a:t>}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r">
              <a:spcBef>
                <a:spcPct val="20000"/>
              </a:spcBef>
            </a:pPr>
            <a:endParaRPr lang="en-US" sz="2000" dirty="0"/>
          </a:p>
          <a:p>
            <a:pPr marL="0" lvl="0" indent="0" algn="r">
              <a:spcBef>
                <a:spcPct val="20000"/>
              </a:spcBef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assert</a:t>
            </a:r>
            <a:r>
              <a:rPr lang="en-US" sz="2000" dirty="0"/>
              <a:t> function basically terminates program execution if the condition is not satisfied.</a:t>
            </a:r>
          </a:p>
          <a:p>
            <a:pPr marL="342900" lvl="0" indent="-342900" algn="r">
              <a:spcBef>
                <a:spcPct val="20000"/>
              </a:spcBef>
            </a:pPr>
            <a:endParaRPr lang="en-US" sz="2000" dirty="0"/>
          </a:p>
          <a:p>
            <a:pPr marL="0" lvl="0" indent="0" algn="r">
              <a:spcBef>
                <a:spcPct val="20000"/>
              </a:spcBef>
              <a:buNone/>
            </a:pPr>
            <a:r>
              <a:rPr lang="en-US" sz="2000" dirty="0"/>
              <a:t>These two assertions can be replaced with just the second.</a:t>
            </a:r>
          </a:p>
        </p:txBody>
      </p:sp>
    </p:spTree>
    <p:extLst>
      <p:ext uri="{BB962C8B-B14F-4D97-AF65-F5344CB8AC3E}">
        <p14:creationId xmlns:p14="http://schemas.microsoft.com/office/powerpoint/2010/main" val="147923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#include</a:t>
            </a:r>
            <a:r>
              <a:rPr lang="en-US" sz="1100" dirty="0"/>
              <a:t> &lt;</a:t>
            </a:r>
            <a:r>
              <a:rPr lang="en-US" sz="1100" dirty="0" err="1">
                <a:solidFill>
                  <a:srgbClr val="FF0000"/>
                </a:solidFill>
              </a:rPr>
              <a:t>iostream</a:t>
            </a:r>
            <a:r>
              <a:rPr lang="en-US" sz="1100" dirty="0"/>
              <a:t>&gt;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#include</a:t>
            </a:r>
            <a:r>
              <a:rPr lang="en-US" sz="1100" dirty="0"/>
              <a:t> &lt;</a:t>
            </a:r>
            <a:r>
              <a:rPr lang="en-US" sz="1100" dirty="0">
                <a:solidFill>
                  <a:srgbClr val="FF0000"/>
                </a:solidFill>
              </a:rPr>
              <a:t>string</a:t>
            </a:r>
            <a:r>
              <a:rPr lang="en-US" sz="1100" dirty="0"/>
              <a:t>&gt;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#include &lt;</a:t>
            </a:r>
            <a:r>
              <a:rPr lang="en-US" sz="1100" dirty="0">
                <a:solidFill>
                  <a:srgbClr val="FF0000"/>
                </a:solidFill>
              </a:rPr>
              <a:t>exception</a:t>
            </a:r>
            <a:r>
              <a:rPr lang="en-US" sz="1100" dirty="0">
                <a:solidFill>
                  <a:srgbClr val="0070C0"/>
                </a:solidFill>
              </a:rPr>
              <a:t>&gt;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 err="1">
                <a:solidFill>
                  <a:srgbClr val="00B0F0"/>
                </a:solidFill>
              </a:rPr>
              <a:t>int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main ( )</a:t>
            </a:r>
          </a:p>
          <a:p>
            <a:pPr>
              <a:buNone/>
            </a:pPr>
            <a:r>
              <a:rPr lang="en-US" sz="1100" dirty="0"/>
              <a:t>{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F0"/>
                </a:solidFill>
              </a:rPr>
              <a:t>string</a:t>
            </a:r>
            <a:r>
              <a:rPr lang="en-US" sz="1100" dirty="0"/>
              <a:t> test1 = </a:t>
            </a:r>
            <a:r>
              <a:rPr lang="en-US" sz="1100" dirty="0">
                <a:solidFill>
                  <a:srgbClr val="7030A0"/>
                </a:solidFill>
              </a:rPr>
              <a:t>"</a:t>
            </a:r>
            <a:r>
              <a:rPr lang="en-US" sz="1100" dirty="0" err="1">
                <a:solidFill>
                  <a:srgbClr val="7030A0"/>
                </a:solidFill>
              </a:rPr>
              <a:t>abc</a:t>
            </a:r>
            <a:r>
              <a:rPr lang="en-US" sz="1100" dirty="0">
                <a:solidFill>
                  <a:srgbClr val="7030A0"/>
                </a:solidFill>
              </a:rPr>
              <a:t>"</a:t>
            </a:r>
            <a:r>
              <a:rPr lang="en-US" sz="1100" dirty="0"/>
              <a:t>, test2 = </a:t>
            </a:r>
            <a:r>
              <a:rPr lang="en-US" sz="1100" dirty="0">
                <a:solidFill>
                  <a:srgbClr val="7030A0"/>
                </a:solidFill>
              </a:rPr>
              <a:t>"d"</a:t>
            </a:r>
            <a:r>
              <a:rPr lang="en-US" sz="1100" dirty="0"/>
              <a:t>;  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C00000"/>
                </a:solidFill>
              </a:rPr>
              <a:t>try</a:t>
            </a:r>
          </a:p>
          <a:p>
            <a:pPr>
              <a:buNone/>
            </a:pPr>
            <a:r>
              <a:rPr lang="en-US" sz="1100" dirty="0"/>
              <a:t>  {</a:t>
            </a:r>
          </a:p>
          <a:p>
            <a:pPr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cout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"Adding two strings: " </a:t>
            </a:r>
            <a:r>
              <a:rPr lang="en-US" sz="1100" dirty="0"/>
              <a:t>&lt;&lt; test1 + test2 &lt;&lt; </a:t>
            </a:r>
            <a:r>
              <a:rPr lang="en-US" sz="1100" dirty="0">
                <a:solidFill>
                  <a:srgbClr val="7030A0"/>
                </a:solidFill>
              </a:rPr>
              <a:t>"\n"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  }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C00000"/>
                </a:solidFill>
              </a:rPr>
              <a:t>catch</a:t>
            </a:r>
            <a:r>
              <a:rPr lang="en-US" sz="1100" dirty="0"/>
              <a:t> (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F0"/>
                </a:solidFill>
              </a:rPr>
              <a:t>exception</a:t>
            </a:r>
            <a:r>
              <a:rPr lang="en-US" sz="1100" dirty="0"/>
              <a:t> &amp;e) {</a:t>
            </a:r>
          </a:p>
          <a:p>
            <a:pPr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"Exception caught: " </a:t>
            </a:r>
            <a:r>
              <a:rPr lang="en-US" sz="1100" dirty="0"/>
              <a:t>&lt;&lt; </a:t>
            </a:r>
            <a:r>
              <a:rPr lang="en-US" sz="1100" dirty="0" err="1"/>
              <a:t>e.</a:t>
            </a:r>
            <a:r>
              <a:rPr lang="en-US" sz="1100" dirty="0" err="1">
                <a:solidFill>
                  <a:srgbClr val="00B0F0"/>
                </a:solidFill>
              </a:rPr>
              <a:t>what</a:t>
            </a:r>
            <a:r>
              <a:rPr lang="en-US" sz="1100" dirty="0"/>
              <a:t>() &lt;&lt; </a:t>
            </a:r>
            <a:r>
              <a:rPr lang="en-US" sz="1100" dirty="0">
                <a:solidFill>
                  <a:srgbClr val="7030A0"/>
                </a:solidFill>
              </a:rPr>
              <a:t>"\n"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EXIT_FAILURE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  }  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EXIT_SUCCESS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algn="r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>
                <a:solidFill>
                  <a:srgbClr val="00B0F0"/>
                </a:solidFill>
              </a:rPr>
              <a:t>cout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== regular console output</a:t>
            </a:r>
          </a:p>
          <a:p>
            <a:pPr marL="0" lvl="0" indent="0" algn="r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>
                <a:solidFill>
                  <a:srgbClr val="00B0F0"/>
                </a:solidFill>
              </a:rPr>
              <a:t>cerr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== console error output</a:t>
            </a:r>
          </a:p>
          <a:p>
            <a:pPr marL="0" lvl="0" indent="0" algn="r">
              <a:lnSpc>
                <a:spcPct val="110000"/>
              </a:lnSpc>
              <a:spcBef>
                <a:spcPct val="20000"/>
              </a:spcBef>
              <a:buNone/>
            </a:pPr>
            <a:endParaRPr lang="en-US" sz="2000" dirty="0"/>
          </a:p>
          <a:p>
            <a:pPr marL="0" lvl="0" indent="0" algn="r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>
                <a:solidFill>
                  <a:srgbClr val="00B0F0"/>
                </a:solidFill>
              </a:rPr>
              <a:t>exception</a:t>
            </a:r>
            <a:r>
              <a:rPr lang="en-US" sz="2000" dirty="0"/>
              <a:t> is a specialized class</a:t>
            </a:r>
          </a:p>
          <a:p>
            <a:pPr marL="0" lvl="0" indent="0" algn="r">
              <a:lnSpc>
                <a:spcPct val="110000"/>
              </a:lnSpc>
              <a:spcBef>
                <a:spcPct val="20000"/>
              </a:spcBef>
              <a:buNone/>
            </a:pPr>
            <a:endParaRPr lang="en-US" sz="2000" dirty="0"/>
          </a:p>
          <a:p>
            <a:pPr marL="0" lvl="0" indent="0" algn="r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>
                <a:solidFill>
                  <a:srgbClr val="00B0F0"/>
                </a:solidFill>
              </a:rPr>
              <a:t>exception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FF0000"/>
                </a:solidFill>
              </a:rPr>
              <a:t>what</a:t>
            </a:r>
            <a:r>
              <a:rPr lang="en-US" sz="2000" dirty="0"/>
              <a:t>( ) can be customized to give the output the developer wants (using </a:t>
            </a:r>
            <a:r>
              <a:rPr lang="en-US" sz="2000" dirty="0">
                <a:solidFill>
                  <a:srgbClr val="FF0000"/>
                </a:solidFill>
              </a:rPr>
              <a:t>throw </a:t>
            </a:r>
            <a:r>
              <a:rPr lang="en-US" sz="2000" baseline="30000" dirty="0"/>
              <a:t>[2]</a:t>
            </a:r>
            <a:r>
              <a:rPr lang="en-US" sz="2000" dirty="0"/>
              <a:t>) or a system-generated exception ID (for example, </a:t>
            </a:r>
            <a:r>
              <a:rPr lang="en-US" sz="2000" dirty="0" err="1">
                <a:solidFill>
                  <a:srgbClr val="00B0F0"/>
                </a:solidFill>
              </a:rPr>
              <a:t>bad_typeid</a:t>
            </a:r>
            <a:r>
              <a:rPr lang="en-US" sz="2000" dirty="0"/>
              <a:t>)</a:t>
            </a:r>
          </a:p>
          <a:p>
            <a:pPr marL="0" lvl="0" indent="0" algn="r">
              <a:lnSpc>
                <a:spcPct val="110000"/>
              </a:lnSpc>
              <a:spcBef>
                <a:spcPct val="20000"/>
              </a:spcBef>
              <a:buNone/>
            </a:pPr>
            <a:endParaRPr lang="en-US" sz="2000" dirty="0"/>
          </a:p>
          <a:p>
            <a:pPr marL="0" lvl="0" indent="0" algn="r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sz="2000" dirty="0" err="1"/>
              <a:t>itk</a:t>
            </a:r>
            <a:r>
              <a:rPr lang="en-US" sz="2000" dirty="0"/>
              <a:t>::</a:t>
            </a:r>
            <a:r>
              <a:rPr lang="en-US" sz="2000" dirty="0" err="1">
                <a:solidFill>
                  <a:srgbClr val="00B0F0"/>
                </a:solidFill>
              </a:rPr>
              <a:t>ExceptionObject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can handle </a:t>
            </a:r>
            <a:r>
              <a:rPr lang="en-US" sz="2000" dirty="0" err="1"/>
              <a:t>itk</a:t>
            </a:r>
            <a:r>
              <a:rPr lang="en-US" sz="2000" dirty="0"/>
              <a:t>-specific exceptions </a:t>
            </a:r>
            <a:r>
              <a:rPr lang="en-US" sz="2000" baseline="30000" dirty="0"/>
              <a:t>[3]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Throw Usage - http://www.cplusplus.com/doc/tutorial/exceptions/</a:t>
            </a:r>
          </a:p>
          <a:p>
            <a:r>
              <a:rPr lang="en-US" dirty="0"/>
              <a:t>[3] ITK Exception - http://itk.org/Doxygen/html/classitk_1_1ExceptionObject.html</a:t>
            </a:r>
          </a:p>
        </p:txBody>
      </p:sp>
    </p:spTree>
    <p:extLst>
      <p:ext uri="{BB962C8B-B14F-4D97-AF65-F5344CB8AC3E}">
        <p14:creationId xmlns:p14="http://schemas.microsoft.com/office/powerpoint/2010/main" val="129329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v/s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v/s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Asserts are used for critical errors where the program can </a:t>
            </a:r>
            <a:r>
              <a:rPr lang="en-US" b="1" dirty="0">
                <a:solidFill>
                  <a:srgbClr val="C00000"/>
                </a:solidFill>
              </a:rPr>
              <a:t>never</a:t>
            </a:r>
            <a:r>
              <a:rPr lang="en-US" dirty="0"/>
              <a:t> recover from and exceptions are used for solid debugging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7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v/s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Asserts are used for critical errors where the program can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never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recover from and exceptions are used for solid debugging</a:t>
            </a:r>
          </a:p>
          <a:p>
            <a:endParaRPr lang="en-US" dirty="0"/>
          </a:p>
          <a:p>
            <a:r>
              <a:rPr lang="en-US" dirty="0"/>
              <a:t>Use of exceptions is better during development and make better sense than to see a program </a:t>
            </a:r>
            <a:r>
              <a:rPr lang="en-US" b="1" dirty="0">
                <a:solidFill>
                  <a:srgbClr val="C00000"/>
                </a:solidFill>
              </a:rPr>
              <a:t>crash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72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0992"/>
            <a:ext cx="9144000" cy="4356016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1861" y="6311900"/>
            <a:ext cx="7448279" cy="365125"/>
          </a:xfrm>
        </p:spPr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  <p:extLst>
      <p:ext uri="{BB962C8B-B14F-4D97-AF65-F5344CB8AC3E}">
        <p14:creationId xmlns:p14="http://schemas.microsoft.com/office/powerpoint/2010/main" val="392562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[1] http://www.itk.org/Doxygen/html/classitk_1_1ImageRegionIterator.html</a:t>
            </a:r>
          </a:p>
        </p:txBody>
      </p:sp>
    </p:spTree>
    <p:extLst>
      <p:ext uri="{BB962C8B-B14F-4D97-AF65-F5344CB8AC3E}">
        <p14:creationId xmlns:p14="http://schemas.microsoft.com/office/powerpoint/2010/main" val="375874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process of responding to the occurrence of anomalous or </a:t>
            </a:r>
            <a:r>
              <a:rPr lang="en-US" i="1" dirty="0"/>
              <a:t>exceptional conditions</a:t>
            </a:r>
            <a:r>
              <a:rPr lang="en-US" dirty="0"/>
              <a:t> during computation 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fr-FR" dirty="0"/>
              <a:t>[1] Exception Wiki Article - https://en.wikipedia.org/wiki/Exception_handling</a:t>
            </a:r>
          </a:p>
        </p:txBody>
      </p:sp>
    </p:spTree>
    <p:extLst>
      <p:ext uri="{BB962C8B-B14F-4D97-AF65-F5344CB8AC3E}">
        <p14:creationId xmlns:p14="http://schemas.microsoft.com/office/powerpoint/2010/main" val="31286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process of responding to the occurrence of anomalous or </a:t>
            </a:r>
            <a:r>
              <a:rPr lang="en-US" i="1" dirty="0"/>
              <a:t>exceptional conditions</a:t>
            </a:r>
            <a:r>
              <a:rPr lang="en-US" dirty="0"/>
              <a:t> during computation </a:t>
            </a:r>
            <a:r>
              <a:rPr lang="en-US" baseline="30000" dirty="0"/>
              <a:t>[1]</a:t>
            </a:r>
          </a:p>
          <a:p>
            <a:endParaRPr lang="en-US" baseline="30000" dirty="0"/>
          </a:p>
          <a:p>
            <a:pPr lvl="1"/>
            <a:r>
              <a:rPr lang="en-US" dirty="0"/>
              <a:t>They require special processing, typically to avoid processor or memory related errors</a:t>
            </a:r>
          </a:p>
          <a:p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fr-FR" dirty="0"/>
              <a:t>[1] Exception Wiki Article - https://en.wikipedia.org/wiki/Exception_handling</a:t>
            </a:r>
          </a:p>
        </p:txBody>
      </p:sp>
    </p:spTree>
    <p:extLst>
      <p:ext uri="{BB962C8B-B14F-4D97-AF65-F5344CB8AC3E}">
        <p14:creationId xmlns:p14="http://schemas.microsoft.com/office/powerpoint/2010/main" val="126282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Meaningful Error Messages </a:t>
            </a:r>
          </a:p>
        </p:txBody>
      </p:sp>
      <p:pic>
        <p:nvPicPr>
          <p:cNvPr id="4" name="Content Placeholder 3" descr="C:\Users\patis\Downloads\Error_40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72" y="1825625"/>
            <a:ext cx="5622969" cy="43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7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Meaningful Error 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to make sure the user knows what to do next.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Meaningful Error 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Required to make sure the user knows what to do next.</a:t>
            </a:r>
          </a:p>
          <a:p>
            <a:endParaRPr lang="en-US" dirty="0"/>
          </a:p>
          <a:p>
            <a:r>
              <a:rPr lang="en-US" dirty="0"/>
              <a:t>Generate comprehensible system logs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80079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Meaningful Error Messages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Required to make sure the user knows what to do next.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Generate comprehensible system logs for developers</a:t>
            </a:r>
          </a:p>
          <a:p>
            <a:endParaRPr lang="en-US" dirty="0"/>
          </a:p>
          <a:p>
            <a:r>
              <a:rPr lang="en-US" dirty="0"/>
              <a:t>Make life easier all around</a:t>
            </a:r>
          </a:p>
        </p:txBody>
      </p:sp>
    </p:spTree>
    <p:extLst>
      <p:ext uri="{BB962C8B-B14F-4D97-AF65-F5344CB8AC3E}">
        <p14:creationId xmlns:p14="http://schemas.microsoft.com/office/powerpoint/2010/main" val="286644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#include</a:t>
            </a:r>
            <a:r>
              <a:rPr lang="en-US" sz="1100" dirty="0"/>
              <a:t> &lt;</a:t>
            </a:r>
            <a:r>
              <a:rPr lang="en-US" sz="1100" dirty="0" err="1">
                <a:solidFill>
                  <a:srgbClr val="FF0000"/>
                </a:solidFill>
              </a:rPr>
              <a:t>iostream</a:t>
            </a:r>
            <a:r>
              <a:rPr lang="en-US" sz="1100" dirty="0"/>
              <a:t>&gt;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#include</a:t>
            </a:r>
            <a:r>
              <a:rPr lang="en-US" sz="1100" dirty="0"/>
              <a:t> &lt;</a:t>
            </a:r>
            <a:r>
              <a:rPr lang="en-US" sz="1100" dirty="0" err="1">
                <a:solidFill>
                  <a:srgbClr val="FF0000"/>
                </a:solidFill>
              </a:rPr>
              <a:t>assert.h</a:t>
            </a:r>
            <a:r>
              <a:rPr lang="en-US" sz="1100" dirty="0"/>
              <a:t>&gt;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#include &lt;</a:t>
            </a:r>
            <a:r>
              <a:rPr lang="en-US" sz="1100" dirty="0">
                <a:solidFill>
                  <a:srgbClr val="FF0000"/>
                </a:solidFill>
              </a:rPr>
              <a:t>string</a:t>
            </a:r>
            <a:r>
              <a:rPr lang="en-US" sz="1100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algn="r">
              <a:spcBef>
                <a:spcPct val="20000"/>
              </a:spcBef>
              <a:buNone/>
            </a:pPr>
            <a:r>
              <a:rPr lang="en-US" sz="2000" dirty="0" err="1">
                <a:solidFill>
                  <a:srgbClr val="FF0000"/>
                </a:solidFill>
              </a:rPr>
              <a:t>assert.h</a:t>
            </a:r>
            <a:r>
              <a:rPr lang="en-US" sz="2000" dirty="0"/>
              <a:t> is the include required for the “assert” function</a:t>
            </a:r>
          </a:p>
        </p:txBody>
      </p:sp>
    </p:spTree>
    <p:extLst>
      <p:ext uri="{BB962C8B-B14F-4D97-AF65-F5344CB8AC3E}">
        <p14:creationId xmlns:p14="http://schemas.microsoft.com/office/powerpoint/2010/main" val="325876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700</Words>
  <Application>Microsoft Office PowerPoint</Application>
  <PresentationFormat>Widescreen</PresentationFormat>
  <Paragraphs>111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Segoe UI Semibold</vt:lpstr>
      <vt:lpstr>Segoe UI Semilight</vt:lpstr>
      <vt:lpstr>Segoe UI Symbol</vt:lpstr>
      <vt:lpstr>Office Theme</vt:lpstr>
      <vt:lpstr>Custom Design</vt:lpstr>
      <vt:lpstr>CBICA S/W Dev Tutorials 11 – Error Handling</vt:lpstr>
      <vt:lpstr>What is it?</vt:lpstr>
      <vt:lpstr>What is it?</vt:lpstr>
      <vt:lpstr>What is it?</vt:lpstr>
      <vt:lpstr>Giving Meaningful Error Messages </vt:lpstr>
      <vt:lpstr>Giving Meaningful Error Messages </vt:lpstr>
      <vt:lpstr>Giving Meaningful Error Messages </vt:lpstr>
      <vt:lpstr>Giving Meaningful Error Messages </vt:lpstr>
      <vt:lpstr>Assert</vt:lpstr>
      <vt:lpstr>Assert</vt:lpstr>
      <vt:lpstr>Assert</vt:lpstr>
      <vt:lpstr>Exception</vt:lpstr>
      <vt:lpstr>Assert v/s Exception</vt:lpstr>
      <vt:lpstr>Assert v/s Exception</vt:lpstr>
      <vt:lpstr>Assert v/s Exception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28</cp:revision>
  <dcterms:created xsi:type="dcterms:W3CDTF">2016-03-11T15:32:15Z</dcterms:created>
  <dcterms:modified xsi:type="dcterms:W3CDTF">2016-05-11T17:19:19Z</dcterms:modified>
</cp:coreProperties>
</file>