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9" r:id="rId11"/>
    <p:sldId id="264" r:id="rId12"/>
    <p:sldId id="267" r:id="rId13"/>
    <p:sldId id="270" r:id="rId14"/>
    <p:sldId id="271" r:id="rId15"/>
    <p:sldId id="280" r:id="rId16"/>
    <p:sldId id="28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65" r:id="rId27"/>
    <p:sldId id="283" r:id="rId28"/>
    <p:sldId id="266" r:id="rId29"/>
    <p:sldId id="284" r:id="rId30"/>
    <p:sldId id="285" r:id="rId31"/>
    <p:sldId id="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13-May-16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goes</a:t>
            </a:r>
            <a:r>
              <a:rPr lang="en-US" baseline="0" dirty="0"/>
              <a:t> a long way in making the code usable, stable and extensible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start the tests by comparing </a:t>
            </a:r>
            <a:r>
              <a:rPr lang="en-US" b="1" dirty="0" err="1"/>
              <a:t>outputImage</a:t>
            </a:r>
            <a:r>
              <a:rPr lang="en-US" dirty="0"/>
              <a:t> and </a:t>
            </a:r>
            <a:r>
              <a:rPr lang="en-US" b="1" dirty="0" err="1"/>
              <a:t>inputImage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13-May-16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90688"/>
            <a:ext cx="10515600" cy="44862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13-May-16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838199" y="1379622"/>
            <a:ext cx="5161547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9622"/>
            <a:ext cx="5181600" cy="46349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94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8438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24339"/>
            <a:ext cx="5157787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843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4339"/>
            <a:ext cx="5183188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395663"/>
            <a:ext cx="6172200" cy="4596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2" y="1395102"/>
            <a:ext cx="3932237" cy="4604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9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395662"/>
            <a:ext cx="6172200" cy="45960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95102"/>
            <a:ext cx="3932237" cy="46048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207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219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380792"/>
            <a:ext cx="10515600" cy="464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601841" y="6311900"/>
            <a:ext cx="74482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80363" y="6311900"/>
            <a:ext cx="581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F2DD4-06ED-490A-84F1-7D33998F6EC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767" y="6369181"/>
            <a:ext cx="1285875" cy="404132"/>
          </a:xfrm>
          <a:prstGeom prst="rect">
            <a:avLst/>
          </a:prstGeom>
          <a:noFill/>
          <a:ln w="9525">
            <a:solidFill>
              <a:srgbClr val="002040"/>
            </a:solidFill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69181"/>
            <a:ext cx="2020660" cy="40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/>
              <a:t>12 </a:t>
            </a:r>
            <a:r>
              <a:rPr lang="it-IT"/>
              <a:t>– 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173118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B050"/>
                </a:solidFill>
              </a:rPr>
              <a:t># initialize CMake code, add project, executable, set sources, etc.</a:t>
            </a:r>
          </a:p>
          <a:p>
            <a:pPr marL="0" indent="0"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this will tell CMake to enable unit testing on this project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ENABLE_TESTING( 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22337C"/>
                </a:solidFill>
              </a:rPr>
              <a:t>ADD_SUBDIRECTORY( </a:t>
            </a:r>
            <a:r>
              <a:rPr lang="en-US" sz="1300" dirty="0"/>
              <a:t>testing</a:t>
            </a:r>
            <a:r>
              <a:rPr lang="en-US" sz="1300" dirty="0">
                <a:solidFill>
                  <a:srgbClr val="22337C"/>
                </a:solidFill>
              </a:rPr>
              <a:t> )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Unit tests are enabled by the “</a:t>
            </a:r>
            <a:r>
              <a:rPr lang="en-US" b="1" dirty="0">
                <a:solidFill>
                  <a:srgbClr val="C00000"/>
                </a:solidFill>
              </a:rPr>
              <a:t>make test</a:t>
            </a:r>
            <a:r>
              <a:rPr lang="en-US" dirty="0"/>
              <a:t>” command for GCC.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In Visual Studio, the analogous in the </a:t>
            </a:r>
            <a:r>
              <a:rPr lang="en-US" b="1" dirty="0">
                <a:solidFill>
                  <a:srgbClr val="C00000"/>
                </a:solidFill>
              </a:rPr>
              <a:t>RUN_TESTS</a:t>
            </a:r>
            <a:r>
              <a:rPr lang="en-US" dirty="0"/>
              <a:t>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2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BasicApp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 err="1"/>
              <a:t>m_inputImage</a:t>
            </a:r>
            <a:r>
              <a:rPr lang="en-US" dirty="0"/>
              <a:t>, </a:t>
            </a:r>
            <a:r>
              <a:rPr lang="en-US" dirty="0" err="1"/>
              <a:t>m_outputImage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m_scaleFactor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//! Default Constructor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BasicApp</a:t>
            </a:r>
            <a:r>
              <a:rPr lang="en-US" dirty="0"/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m_inputImage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 =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//! Default Destructor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~</a:t>
            </a:r>
            <a:r>
              <a:rPr lang="en-US" dirty="0" err="1"/>
              <a:t>BasicApp</a:t>
            </a:r>
            <a:r>
              <a:rPr lang="en-US" dirty="0"/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What is going on here??? </a:t>
            </a:r>
            <a:r>
              <a:rPr lang="en-US" baseline="30000" dirty="0"/>
              <a:t>[3]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[3] Object Oriented Tutorial</a:t>
            </a:r>
          </a:p>
        </p:txBody>
      </p:sp>
    </p:spTree>
    <p:extLst>
      <p:ext uri="{BB962C8B-B14F-4D97-AF65-F5344CB8AC3E}">
        <p14:creationId xmlns:p14="http://schemas.microsoft.com/office/powerpoint/2010/main" val="16880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Sets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SetInputImage</a:t>
            </a:r>
            <a:r>
              <a:rPr lang="en-US" dirty="0"/>
              <a:t>(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 err="1"/>
              <a:t>inputImage</a:t>
            </a:r>
            <a:r>
              <a:rPr lang="en-US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get the pointer to the </a:t>
            </a:r>
            <a:r>
              <a:rPr lang="en-US" dirty="0" err="1">
                <a:solidFill>
                  <a:srgbClr val="00B050"/>
                </a:solidFill>
              </a:rPr>
              <a:t>inputImage</a:t>
            </a:r>
            <a:r>
              <a:rPr lang="en-US" dirty="0">
                <a:solidFill>
                  <a:srgbClr val="00B050"/>
                </a:solidFill>
              </a:rPr>
              <a:t> and copy it to the member variable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m_inputImage</a:t>
            </a:r>
            <a:r>
              <a:rPr lang="en-US" dirty="0"/>
              <a:t> = </a:t>
            </a:r>
            <a:r>
              <a:rPr lang="en-US" dirty="0" err="1"/>
              <a:t>inputImage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this is done so that the original image isn't accidentally modified, increases memory requirement; it is not needed if </a:t>
            </a:r>
            <a:r>
              <a:rPr lang="en-US" dirty="0" err="1">
                <a:solidFill>
                  <a:srgbClr val="00B050"/>
                </a:solidFill>
              </a:rPr>
              <a:t>ImageRegionConstIterator</a:t>
            </a:r>
            <a:r>
              <a:rPr lang="en-US" dirty="0">
                <a:solidFill>
                  <a:srgbClr val="00B050"/>
                </a:solidFill>
              </a:rPr>
              <a:t> is used for iteration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DisconnectPipeline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//! Sets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SetScale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 </a:t>
            </a:r>
            <a:r>
              <a:rPr lang="en-US" dirty="0" err="1"/>
              <a:t>inputScaleFactor</a:t>
            </a:r>
            <a:r>
              <a:rPr lang="en-US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m_scaleFactor</a:t>
            </a:r>
            <a:r>
              <a:rPr lang="en-US" dirty="0"/>
              <a:t> = </a:t>
            </a:r>
            <a:r>
              <a:rPr lang="en-US" dirty="0" err="1"/>
              <a:t>inputScaleFactor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 am setting the input image pointer to </a:t>
            </a:r>
            <a:r>
              <a:rPr lang="en-US" b="1" dirty="0" err="1">
                <a:solidFill>
                  <a:srgbClr val="C00000"/>
                </a:solidFill>
              </a:rPr>
              <a:t>m_inputImage</a:t>
            </a:r>
            <a:r>
              <a:rPr lang="en-US" dirty="0"/>
              <a:t> and scale factor to </a:t>
            </a:r>
            <a:r>
              <a:rPr lang="en-US" b="1" dirty="0" err="1">
                <a:solidFill>
                  <a:srgbClr val="C00000"/>
                </a:solidFill>
              </a:rPr>
              <a:t>m_scaleFactor</a:t>
            </a:r>
            <a:r>
              <a:rPr lang="en-US" dirty="0"/>
              <a:t> using the respective </a:t>
            </a: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dirty="0"/>
              <a:t>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248220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// set the buffer regions as the same for both in the input and output images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SetLargestPossibleRegion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GetLargestPossibleRegion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SetBufferedRegion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SetRequestedRegionToLargestPossibleRegion</a:t>
            </a:r>
            <a:r>
              <a:rPr lang="en-US" dirty="0">
                <a:solidFill>
                  <a:schemeClr val="bg1"/>
                </a:solidFill>
              </a:rPr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-&gt;Allocate(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ImageRegionConstIterator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outputIterator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Main computation part.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9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set the buffer regions as the same for both in the input and output images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SetSpacing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GetSpacing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SetOrigin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GetOrigin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SetLargestPossibleRegion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GetLargestPossibleRegion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SetBufferedRegion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SetRequestedRegionToLargestPossibleRegion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>
                <a:solidFill>
                  <a:srgbClr val="92D050"/>
                </a:solidFill>
              </a:rPr>
              <a:t>Allocate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ImageRegionConstIterator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outputIterator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Setting all properties of the output image as the same as the input image.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1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// set the buffer regions as the same for both in the input and output images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SetLargestPossibleRegion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GetLargestPossibleRegion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SetBufferedRegion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SetRequestedRegionToLargestPossibleRegion</a:t>
            </a:r>
            <a:r>
              <a:rPr lang="en-US" dirty="0">
                <a:solidFill>
                  <a:schemeClr val="bg1"/>
                </a:solidFill>
              </a:rPr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-&gt;Allocate(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FF0000"/>
                </a:solidFill>
              </a:rPr>
              <a:t>ImageRegionConstIterator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 &gt; </a:t>
            </a:r>
            <a:r>
              <a:rPr lang="en-US" dirty="0" err="1"/>
              <a:t>inputIterator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,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rgbClr val="00B050"/>
                </a:solidFill>
              </a:rPr>
              <a:t>const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FF0000"/>
                </a:solidFill>
              </a:rPr>
              <a:t>ImageRegionIterator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 &gt; </a:t>
            </a:r>
            <a:r>
              <a:rPr lang="en-US" dirty="0" err="1"/>
              <a:t>outputIterator</a:t>
            </a:r>
            <a:r>
              <a:rPr lang="en-US" dirty="0"/>
              <a:t>( </a:t>
            </a:r>
            <a:r>
              <a:rPr lang="en-US" dirty="0" err="1"/>
              <a:t>m_outputImage</a:t>
            </a:r>
            <a:r>
              <a:rPr lang="en-US" dirty="0"/>
              <a:t>,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Initialize iterators </a:t>
            </a:r>
            <a:r>
              <a:rPr lang="en-US" baseline="30000" dirty="0"/>
              <a:t>[2]</a:t>
            </a:r>
            <a:r>
              <a:rPr lang="en-US" dirty="0"/>
              <a:t> for input and output images.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For input image, a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-iterator</a:t>
            </a:r>
            <a:r>
              <a:rPr lang="en-US" dirty="0"/>
              <a:t> is used to ensure no accidental pixel value changes.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https://itk.org/Doxygen/html/ImageIteratorsPage.html</a:t>
            </a:r>
          </a:p>
        </p:txBody>
      </p:sp>
    </p:spTree>
    <p:extLst>
      <p:ext uri="{BB962C8B-B14F-4D97-AF65-F5344CB8AC3E}">
        <p14:creationId xmlns:p14="http://schemas.microsoft.com/office/powerpoint/2010/main" val="13145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iterate through every pixel value of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for (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GoToBegin</a:t>
            </a:r>
            <a:r>
              <a:rPr lang="en-US" dirty="0"/>
              <a:t>( ); !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IsAtEnd</a:t>
            </a:r>
            <a:r>
              <a:rPr lang="en-US" dirty="0"/>
              <a:t>( ); ++</a:t>
            </a:r>
            <a:r>
              <a:rPr lang="en-US" dirty="0" err="1"/>
              <a:t>inputIterator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// copy image index from </a:t>
            </a:r>
            <a:r>
              <a:rPr lang="en-US" dirty="0" err="1">
                <a:solidFill>
                  <a:srgbClr val="00B050"/>
                </a:solidFill>
              </a:rPr>
              <a:t>inputIterator</a:t>
            </a:r>
            <a:r>
              <a:rPr lang="en-US" dirty="0">
                <a:solidFill>
                  <a:srgbClr val="00B050"/>
                </a:solidFill>
              </a:rPr>
              <a:t> to the </a:t>
            </a:r>
            <a:r>
              <a:rPr lang="en-US" dirty="0" err="1">
                <a:solidFill>
                  <a:srgbClr val="00B050"/>
                </a:solidFill>
              </a:rPr>
              <a:t>outputIterator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outputIterator.</a:t>
            </a:r>
            <a:r>
              <a:rPr lang="en-US" dirty="0" err="1">
                <a:solidFill>
                  <a:srgbClr val="00B0F0"/>
                </a:solidFill>
              </a:rPr>
              <a:t>SetIndex</a:t>
            </a:r>
            <a:r>
              <a:rPr lang="en-US" dirty="0"/>
              <a:t>( 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GetIndex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outputIterator.Set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// set a pixel value to the index pointed at by the </a:t>
            </a:r>
            <a:r>
              <a:rPr lang="en-US" dirty="0" err="1">
                <a:solidFill>
                  <a:srgbClr val="00B050"/>
                </a:solidFill>
              </a:rPr>
              <a:t>outputIterator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static_cast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 err="1">
                <a:solidFill>
                  <a:srgbClr val="92D050"/>
                </a:solidFill>
              </a:rPr>
              <a:t>PixelType</a:t>
            </a:r>
            <a:r>
              <a:rPr lang="en-US" dirty="0"/>
              <a:t> &gt;( </a:t>
            </a:r>
            <a:r>
              <a:rPr lang="en-US" dirty="0">
                <a:solidFill>
                  <a:srgbClr val="00B050"/>
                </a:solidFill>
              </a:rPr>
              <a:t>// cast the result of the multiplication to the pixel type to circumvent errors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Get</a:t>
            </a:r>
            <a:r>
              <a:rPr lang="en-US" dirty="0"/>
              <a:t>( ) * </a:t>
            </a:r>
            <a:r>
              <a:rPr lang="en-US" dirty="0" err="1"/>
              <a:t>m_scaleFactor</a:t>
            </a:r>
            <a:r>
              <a:rPr lang="en-US" dirty="0">
                <a:solidFill>
                  <a:srgbClr val="00B050"/>
                </a:solidFill>
              </a:rPr>
              <a:t>) // multiply input image pixel by the scale factor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// at this point, the output is already populate with the </a:t>
            </a:r>
            <a:r>
              <a:rPr lang="en-US" dirty="0" err="1">
                <a:solidFill>
                  <a:srgbClr val="00B050"/>
                </a:solidFill>
              </a:rPr>
              <a:t>resule</a:t>
            </a:r>
            <a:r>
              <a:rPr lang="en-US" dirty="0">
                <a:solidFill>
                  <a:srgbClr val="00B050"/>
                </a:solidFill>
              </a:rPr>
              <a:t> we want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Iterating through an </a:t>
            </a:r>
            <a:r>
              <a:rPr lang="en-US" dirty="0" err="1"/>
              <a:t>itk</a:t>
            </a:r>
            <a:r>
              <a:rPr lang="en-US" dirty="0"/>
              <a:t>::Image is a serial procedure since the memory is stored serially.</a:t>
            </a:r>
            <a:endParaRPr lang="en-US" baseline="30000" dirty="0"/>
          </a:p>
          <a:p>
            <a:pPr marL="0" indent="0" algn="r">
              <a:buNone/>
            </a:pPr>
            <a:endParaRPr lang="en-US" baseline="30000" dirty="0"/>
          </a:p>
          <a:p>
            <a:pPr marL="0" indent="0" algn="r">
              <a:buNone/>
            </a:pPr>
            <a:r>
              <a:rPr lang="en-US" b="1" dirty="0" err="1">
                <a:solidFill>
                  <a:srgbClr val="C00000"/>
                </a:solidFill>
              </a:rPr>
              <a:t>GoToBegin</a:t>
            </a:r>
            <a:r>
              <a:rPr lang="en-US" b="1" dirty="0">
                <a:solidFill>
                  <a:srgbClr val="C00000"/>
                </a:solidFill>
              </a:rPr>
              <a:t>( 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C00000"/>
                </a:solidFill>
              </a:rPr>
              <a:t>IsAtEnd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inherit from standard STL </a:t>
            </a:r>
            <a:r>
              <a:rPr lang="en-US" baseline="30000" dirty="0"/>
              <a:t>[4]</a:t>
            </a:r>
            <a:r>
              <a:rPr lang="en-US" dirty="0"/>
              <a:t> functionality of C++.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[4] Standard Template Library Tutorial</a:t>
            </a:r>
          </a:p>
        </p:txBody>
      </p:sp>
    </p:spTree>
    <p:extLst>
      <p:ext uri="{BB962C8B-B14F-4D97-AF65-F5344CB8AC3E}">
        <p14:creationId xmlns:p14="http://schemas.microsoft.com/office/powerpoint/2010/main" val="213642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 err="1"/>
              <a:t>int</a:t>
            </a:r>
            <a:r>
              <a:rPr lang="en-US" sz="1300" dirty="0"/>
              <a:t> main(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argc</a:t>
            </a:r>
            <a:r>
              <a:rPr lang="en-US" sz="1300" dirty="0"/>
              <a:t>, char *</a:t>
            </a:r>
            <a:r>
              <a:rPr lang="en-US" sz="1300" dirty="0" err="1"/>
              <a:t>argv</a:t>
            </a:r>
            <a:r>
              <a:rPr lang="en-US" sz="13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 parser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(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 err="1"/>
              <a:t>argv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parser.addOptionalParameter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"r",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</a:t>
            </a:r>
            <a:r>
              <a:rPr lang="en-US" sz="1300" dirty="0" err="1">
                <a:solidFill>
                  <a:schemeClr val="bg1"/>
                </a:solidFill>
              </a:rPr>
              <a:t>runTest</a:t>
            </a:r>
            <a:r>
              <a:rPr lang="en-US" sz="1300" dirty="0">
                <a:solidFill>
                  <a:schemeClr val="bg1"/>
                </a:solidFill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::Parameter::FILE,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".nii.gz",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"This takes the input image file for testing“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rgbClr val="00B0F0"/>
                </a:solidFill>
              </a:rPr>
              <a:t>cbica</a:t>
            </a:r>
            <a:r>
              <a:rPr lang="en-US" b="1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CmdParser</a:t>
            </a:r>
            <a:r>
              <a:rPr lang="en-US" dirty="0"/>
              <a:t> is a class written internally which can be used to construct a nice command line parsing interface – it has CBICA copyright information, </a:t>
            </a:r>
            <a:r>
              <a:rPr lang="en-US" b="1" dirty="0" err="1">
                <a:solidFill>
                  <a:srgbClr val="00B050"/>
                </a:solidFill>
              </a:rPr>
              <a:t>echoHelp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echoUsage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echoVersion</a:t>
            </a:r>
            <a:r>
              <a:rPr lang="en-US" dirty="0"/>
              <a:t> functionality built-in (information taken from parent </a:t>
            </a:r>
            <a:r>
              <a:rPr lang="en-US" dirty="0" err="1"/>
              <a:t>CMakeList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80688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 err="1"/>
              <a:t>int</a:t>
            </a:r>
            <a:r>
              <a:rPr lang="en-US" sz="1300" dirty="0"/>
              <a:t> main(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argc</a:t>
            </a:r>
            <a:r>
              <a:rPr lang="en-US" sz="1300" dirty="0"/>
              <a:t>, char *</a:t>
            </a:r>
            <a:r>
              <a:rPr lang="en-US" sz="1300" dirty="0" err="1"/>
              <a:t>argv</a:t>
            </a:r>
            <a:r>
              <a:rPr lang="en-US" sz="13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 parser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(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 err="1"/>
              <a:t>argv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92D050"/>
                </a:solidFill>
              </a:rPr>
              <a:t>addOptionalParameter</a:t>
            </a:r>
            <a:r>
              <a:rPr lang="en-US" sz="13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	</a:t>
            </a:r>
            <a:r>
              <a:rPr lang="en-US" sz="1300" dirty="0">
                <a:solidFill>
                  <a:schemeClr val="bg1"/>
                </a:solidFill>
              </a:rPr>
              <a:t>"r",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</a:t>
            </a:r>
            <a:r>
              <a:rPr lang="en-US" sz="1300" dirty="0" err="1">
                <a:solidFill>
                  <a:schemeClr val="bg1"/>
                </a:solidFill>
              </a:rPr>
              <a:t>runTest</a:t>
            </a:r>
            <a:r>
              <a:rPr lang="en-US" sz="1300" dirty="0">
                <a:solidFill>
                  <a:schemeClr val="bg1"/>
                </a:solidFill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::Parameter::FILE,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".nii.gz",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"This takes the input image file for testing“ 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2 types of parameters can be added – optional and required; called using </a:t>
            </a:r>
            <a:r>
              <a:rPr lang="en-US" b="1" dirty="0" err="1">
                <a:solidFill>
                  <a:srgbClr val="00B050"/>
                </a:solidFill>
              </a:rPr>
              <a:t>addOptionalParameter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50"/>
                </a:solidFill>
              </a:rPr>
              <a:t>addRequiredParameter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272542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 err="1"/>
              <a:t>int</a:t>
            </a:r>
            <a:r>
              <a:rPr lang="en-US" sz="1300" dirty="0"/>
              <a:t> main(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argc</a:t>
            </a:r>
            <a:r>
              <a:rPr lang="en-US" sz="1300" dirty="0"/>
              <a:t>, char *</a:t>
            </a:r>
            <a:r>
              <a:rPr lang="en-US" sz="1300" dirty="0" err="1"/>
              <a:t>argv</a:t>
            </a:r>
            <a:r>
              <a:rPr lang="en-US" sz="13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 parser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(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 err="1"/>
              <a:t>argv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92D050"/>
                </a:solidFill>
              </a:rPr>
              <a:t>addOptionalParameter</a:t>
            </a:r>
            <a:r>
              <a:rPr lang="en-US" sz="13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	"r"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	"</a:t>
            </a:r>
            <a:r>
              <a:rPr lang="en-US" sz="1300" dirty="0" err="1">
                <a:solidFill>
                  <a:srgbClr val="FF0000"/>
                </a:solidFill>
              </a:rPr>
              <a:t>runTest</a:t>
            </a:r>
            <a:r>
              <a:rPr lang="en-US" sz="1300" dirty="0">
                <a:solidFill>
                  <a:srgbClr val="FF0000"/>
                </a:solidFill>
              </a:rPr>
              <a:t>"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cbica</a:t>
            </a:r>
            <a:r>
              <a:rPr lang="en-US" sz="1300" dirty="0"/>
              <a:t>::Parameter::</a:t>
            </a:r>
            <a:r>
              <a:rPr lang="en-US" sz="1300" dirty="0">
                <a:solidFill>
                  <a:srgbClr val="FF0000"/>
                </a:solidFill>
              </a:rPr>
              <a:t>FILE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FF0000"/>
                </a:solidFill>
              </a:rPr>
              <a:t>	".nii.gz"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	"This takes the input image file for testing“</a:t>
            </a:r>
            <a:r>
              <a:rPr lang="en-US" sz="1300" dirty="0"/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Each command line parameter should contain the following: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Laconic</a:t>
            </a:r>
            <a:r>
              <a:rPr lang="en-US" dirty="0"/>
              <a:t> call of parameter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Verbose</a:t>
            </a:r>
            <a:r>
              <a:rPr lang="en-US" dirty="0"/>
              <a:t> call of parameter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Data 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FILE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DIRECTORY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NONE</a:t>
            </a:r>
            <a:r>
              <a:rPr lang="en-US" dirty="0"/>
              <a:t>)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Data Range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Descriptions</a:t>
            </a:r>
            <a:r>
              <a:rPr lang="en-US" dirty="0"/>
              <a:t> (up to 5 lines)</a:t>
            </a:r>
          </a:p>
        </p:txBody>
      </p:sp>
    </p:spTree>
    <p:extLst>
      <p:ext uri="{BB962C8B-B14F-4D97-AF65-F5344CB8AC3E}">
        <p14:creationId xmlns:p14="http://schemas.microsoft.com/office/powerpoint/2010/main" val="284133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1841" y="6311900"/>
            <a:ext cx="7448279" cy="365125"/>
          </a:xfrm>
        </p:spPr>
        <p:txBody>
          <a:bodyPr/>
          <a:lstStyle/>
          <a:p>
            <a:r>
              <a:rPr lang="en-US" dirty="0"/>
              <a:t>[1] http://www.itk.org/Doxygen/html/classitk_1_1ImageRegionIterator.html</a:t>
            </a:r>
          </a:p>
        </p:txBody>
      </p:sp>
    </p:spTree>
    <p:extLst>
      <p:ext uri="{BB962C8B-B14F-4D97-AF65-F5344CB8AC3E}">
        <p14:creationId xmlns:p14="http://schemas.microsoft.com/office/powerpoint/2010/main" val="3764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std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string</a:t>
            </a:r>
            <a:r>
              <a:rPr lang="en-US" sz="1300" dirty="0"/>
              <a:t> </a:t>
            </a:r>
            <a:r>
              <a:rPr lang="en-US" sz="1300" dirty="0" err="1"/>
              <a:t>inputFile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parser.</a:t>
            </a:r>
            <a:r>
              <a:rPr lang="en-US" sz="1300" dirty="0" err="1">
                <a:solidFill>
                  <a:srgbClr val="92D050"/>
                </a:solidFill>
              </a:rPr>
              <a:t>getParameterValue</a:t>
            </a:r>
            <a:r>
              <a:rPr lang="en-US" sz="1300" dirty="0"/>
              <a:t>(</a:t>
            </a:r>
            <a:r>
              <a:rPr lang="en-US" sz="1300" dirty="0">
                <a:solidFill>
                  <a:srgbClr val="FF0000"/>
                </a:solidFill>
              </a:rPr>
              <a:t>"r"</a:t>
            </a:r>
            <a:r>
              <a:rPr lang="en-US" sz="1300" dirty="0"/>
              <a:t>, </a:t>
            </a:r>
            <a:r>
              <a:rPr lang="en-US" sz="1300" dirty="0" err="1"/>
              <a:t>inputFile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FF0000"/>
                </a:solidFill>
              </a:rPr>
              <a:t>const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00B0F0"/>
                </a:solidFill>
              </a:rPr>
              <a:t>unsigned </a:t>
            </a:r>
            <a:r>
              <a:rPr lang="en-US" sz="1300" dirty="0" err="1">
                <a:solidFill>
                  <a:srgbClr val="00B0F0"/>
                </a:solidFill>
              </a:rPr>
              <a:t>int</a:t>
            </a:r>
            <a:r>
              <a:rPr lang="en-US" sz="1300" dirty="0">
                <a:solidFill>
                  <a:srgbClr val="00B0F0"/>
                </a:solidFill>
              </a:rPr>
              <a:t> </a:t>
            </a:r>
            <a:r>
              <a:rPr lang="en-US" sz="1300" dirty="0"/>
              <a:t>Dimensions = 2;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00B050"/>
                </a:solidFill>
              </a:rPr>
              <a:t>typedef</a:t>
            </a:r>
            <a:r>
              <a:rPr lang="en-US" sz="1300" dirty="0"/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Image</a:t>
            </a:r>
            <a:r>
              <a:rPr lang="en-US" sz="1300" dirty="0"/>
              <a:t>&lt; float, Dimensions &gt; </a:t>
            </a:r>
            <a:r>
              <a:rPr lang="en-US" sz="1300" dirty="0" err="1"/>
              <a:t>ImageType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Pointer</a:t>
            </a:r>
            <a:r>
              <a:rPr lang="en-US" sz="1300" dirty="0"/>
              <a:t> </a:t>
            </a:r>
            <a:r>
              <a:rPr lang="en-US" sz="1300" dirty="0" err="1"/>
              <a:t>inputImage</a:t>
            </a:r>
            <a:r>
              <a:rPr lang="en-US" sz="1300" dirty="0"/>
              <a:t> = </a:t>
            </a:r>
            <a:r>
              <a:rPr lang="en-US" sz="1300" dirty="0" err="1"/>
              <a:t>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New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00B0F0"/>
                </a:solidFill>
              </a:rPr>
              <a:t>SafeReadImage</a:t>
            </a:r>
            <a:r>
              <a:rPr lang="en-US" sz="1300" dirty="0"/>
              <a:t>&lt;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&gt;(</a:t>
            </a:r>
            <a:r>
              <a:rPr lang="en-US" sz="1300" dirty="0" err="1"/>
              <a:t>inputImage</a:t>
            </a:r>
            <a:r>
              <a:rPr lang="en-US" sz="1300" dirty="0"/>
              <a:t>, </a:t>
            </a:r>
            <a:r>
              <a:rPr lang="en-US" sz="1300" dirty="0" err="1"/>
              <a:t>inputFile</a:t>
            </a:r>
            <a:r>
              <a:rPr lang="en-US" sz="13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Get corresponding value for the parameter </a:t>
            </a:r>
            <a:r>
              <a:rPr lang="en-US" dirty="0">
                <a:solidFill>
                  <a:srgbClr val="FF0000"/>
                </a:solidFill>
              </a:rPr>
              <a:t>“r”</a:t>
            </a:r>
            <a:r>
              <a:rPr lang="en-US" dirty="0"/>
              <a:t> passed in the command line.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Read that file as an image into </a:t>
            </a:r>
            <a:r>
              <a:rPr lang="en-US" b="1" dirty="0" err="1">
                <a:solidFill>
                  <a:srgbClr val="C00000"/>
                </a:solidFill>
              </a:rPr>
              <a:t>inputImage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6826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0070C0"/>
                </a:solidFill>
              </a:rPr>
              <a:t>BasicApp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 &gt; app = </a:t>
            </a:r>
            <a:r>
              <a:rPr lang="en-US" sz="1300" dirty="0" err="1">
                <a:solidFill>
                  <a:srgbClr val="0070C0"/>
                </a:solidFill>
              </a:rPr>
              <a:t>BasicApp</a:t>
            </a:r>
            <a:r>
              <a:rPr lang="en-US" sz="1300" dirty="0"/>
              <a:t>&lt; 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 &gt;();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app.</a:t>
            </a:r>
            <a:r>
              <a:rPr lang="en-US" sz="1300" dirty="0" err="1">
                <a:solidFill>
                  <a:srgbClr val="92D050"/>
                </a:solidFill>
              </a:rPr>
              <a:t>SetInputImage</a:t>
            </a:r>
            <a:r>
              <a:rPr lang="en-US" sz="1300" dirty="0"/>
              <a:t>( </a:t>
            </a:r>
            <a:r>
              <a:rPr lang="en-US" sz="1300" dirty="0" err="1"/>
              <a:t>inputImage</a:t>
            </a:r>
            <a:r>
              <a:rPr lang="en-US" sz="13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app.</a:t>
            </a:r>
            <a:r>
              <a:rPr lang="en-US" sz="1300" dirty="0" err="1">
                <a:solidFill>
                  <a:srgbClr val="92D050"/>
                </a:solidFill>
              </a:rPr>
              <a:t>SetScale</a:t>
            </a:r>
            <a:r>
              <a:rPr lang="en-US" sz="1300" dirty="0"/>
              <a:t>( 1 );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app.</a:t>
            </a:r>
            <a:r>
              <a:rPr lang="en-US" sz="1300" dirty="0" err="1">
                <a:solidFill>
                  <a:srgbClr val="92D050"/>
                </a:solidFill>
              </a:rPr>
              <a:t>Run</a:t>
            </a:r>
            <a:r>
              <a:rPr lang="en-US" sz="13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::</a:t>
            </a:r>
            <a:r>
              <a:rPr lang="en-US" sz="1300" dirty="0">
                <a:solidFill>
                  <a:srgbClr val="92D050"/>
                </a:solidFill>
              </a:rPr>
              <a:t>Pointer</a:t>
            </a:r>
            <a:r>
              <a:rPr lang="en-US" sz="1300" dirty="0"/>
              <a:t> </a:t>
            </a:r>
            <a:r>
              <a:rPr lang="en-US" sz="1300" dirty="0" err="1"/>
              <a:t>outputImage</a:t>
            </a:r>
            <a:r>
              <a:rPr lang="en-US" sz="1300" dirty="0"/>
              <a:t> = </a:t>
            </a:r>
            <a:r>
              <a:rPr lang="en-US" sz="1300" dirty="0" err="1"/>
              <a:t>app.</a:t>
            </a:r>
            <a:r>
              <a:rPr lang="en-US" sz="1300" dirty="0" err="1">
                <a:solidFill>
                  <a:srgbClr val="92D050"/>
                </a:solidFill>
              </a:rPr>
              <a:t>GetOutput</a:t>
            </a:r>
            <a:r>
              <a:rPr lang="en-US" sz="13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Set the input, scale (=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) and call </a:t>
            </a:r>
            <a:r>
              <a:rPr lang="en-US" dirty="0" err="1">
                <a:solidFill>
                  <a:srgbClr val="00B050"/>
                </a:solidFill>
              </a:rPr>
              <a:t>BasicApp</a:t>
            </a:r>
            <a:r>
              <a:rPr lang="en-US" dirty="0"/>
              <a:t>::</a:t>
            </a:r>
            <a:r>
              <a:rPr lang="en-US" dirty="0">
                <a:solidFill>
                  <a:srgbClr val="92D050"/>
                </a:solidFill>
              </a:rPr>
              <a:t>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9672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</a:t>
            </a:r>
            <a:r>
              <a:rPr lang="en-US" sz="1300" dirty="0">
                <a:solidFill>
                  <a:srgbClr val="00B050"/>
                </a:solidFill>
              </a:rPr>
              <a:t>// check overall size, spacing and origin of the images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>
                <a:solidFill>
                  <a:srgbClr val="00B0F0"/>
                </a:solidFill>
              </a:rPr>
              <a:t>size_t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 = 0; </a:t>
            </a:r>
            <a:r>
              <a:rPr lang="en-US" sz="1300" dirty="0" err="1"/>
              <a:t>i</a:t>
            </a:r>
            <a:r>
              <a:rPr lang="en-US" sz="1300" dirty="0"/>
              <a:t> &lt; Dimensions; </a:t>
            </a:r>
            <a:r>
              <a:rPr lang="en-US" sz="1300" dirty="0" err="1"/>
              <a:t>i</a:t>
            </a:r>
            <a:r>
              <a:rPr lang="en-US" sz="13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inputImage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().</a:t>
            </a:r>
            <a:r>
              <a:rPr lang="en-US" sz="1300" dirty="0" err="1">
                <a:solidFill>
                  <a:srgbClr val="00B0F0"/>
                </a:solidFill>
              </a:rPr>
              <a:t>GetSize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 != </a:t>
            </a:r>
            <a:r>
              <a:rPr lang="en-US" sz="1300" dirty="0" err="1"/>
              <a:t>outputImage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().</a:t>
            </a:r>
            <a:r>
              <a:rPr lang="en-US" sz="1300" dirty="0" err="1">
                <a:solidFill>
                  <a:srgbClr val="00B0F0"/>
                </a:solidFill>
              </a:rPr>
              <a:t>GetSize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  </a:t>
            </a:r>
            <a:r>
              <a:rPr lang="en-US" sz="1300" dirty="0">
                <a:solidFill>
                  <a:srgbClr val="00B0F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EXIT_FAILURE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inputImage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GetSpacing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 != </a:t>
            </a:r>
            <a:r>
              <a:rPr lang="en-US" sz="1300" dirty="0" err="1"/>
              <a:t>outputImage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GetSpacing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  </a:t>
            </a:r>
            <a:r>
              <a:rPr lang="en-US" sz="1300" dirty="0">
                <a:solidFill>
                  <a:srgbClr val="00B0F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EXIT_FAILURE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inputImage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GetOrigin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 != </a:t>
            </a:r>
            <a:r>
              <a:rPr lang="en-US" sz="1300" dirty="0" err="1"/>
              <a:t>outputImage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GetOrigin</a:t>
            </a:r>
            <a:r>
              <a:rPr lang="en-US" sz="1300" dirty="0"/>
              <a:t>()[</a:t>
            </a:r>
            <a:r>
              <a:rPr lang="en-US" sz="1300" dirty="0" err="1"/>
              <a:t>i</a:t>
            </a:r>
            <a:r>
              <a:rPr lang="en-US" sz="13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  </a:t>
            </a:r>
            <a:r>
              <a:rPr lang="en-US" sz="1300" dirty="0">
                <a:solidFill>
                  <a:srgbClr val="00B0F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EXIT_FAILURE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Loop through each dimension and ensure that the image size, pixel spacing and origins match.</a:t>
            </a:r>
          </a:p>
        </p:txBody>
      </p:sp>
    </p:spTree>
    <p:extLst>
      <p:ext uri="{BB962C8B-B14F-4D97-AF65-F5344CB8AC3E}">
        <p14:creationId xmlns:p14="http://schemas.microsoft.com/office/powerpoint/2010/main" val="358626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92D050"/>
                </a:solidFill>
              </a:rPr>
              <a:t>ImageRegionConstIterator</a:t>
            </a:r>
            <a:r>
              <a:rPr lang="en-US" sz="1300" dirty="0"/>
              <a:t>&lt;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&gt; </a:t>
            </a:r>
            <a:r>
              <a:rPr lang="en-US" sz="1300" dirty="0" err="1"/>
              <a:t>inputImageIterator</a:t>
            </a:r>
            <a:r>
              <a:rPr lang="en-US" sz="1300" dirty="0"/>
              <a:t>(</a:t>
            </a:r>
            <a:r>
              <a:rPr lang="en-US" sz="1300" dirty="0" err="1"/>
              <a:t>inputImage</a:t>
            </a:r>
            <a:r>
              <a:rPr lang="en-US" sz="1300" dirty="0"/>
              <a:t>, </a:t>
            </a:r>
            <a:r>
              <a:rPr lang="en-US" sz="1300" dirty="0" err="1"/>
              <a:t>inputImage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outputImageIterator</a:t>
            </a:r>
            <a:r>
              <a:rPr lang="en-US" sz="1300" dirty="0"/>
              <a:t>(</a:t>
            </a:r>
            <a:r>
              <a:rPr lang="en-US" sz="1300" dirty="0" err="1"/>
              <a:t>outputImage</a:t>
            </a:r>
            <a:r>
              <a:rPr lang="en-US" sz="1300" dirty="0"/>
              <a:t>, </a:t>
            </a:r>
            <a:r>
              <a:rPr lang="en-US" sz="1300" dirty="0" err="1"/>
              <a:t>outputImage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 check every single pixel/voxel location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FF0000"/>
                </a:solidFill>
              </a:rPr>
              <a:t>GoToBegin</a:t>
            </a:r>
            <a:r>
              <a:rPr lang="en-US" sz="1300" dirty="0"/>
              <a:t>(), 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FF0000"/>
                </a:solidFill>
              </a:rPr>
              <a:t>GoToBegin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!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FF0000"/>
                </a:solidFill>
              </a:rPr>
              <a:t>IsAtEnd</a:t>
            </a:r>
            <a:r>
              <a:rPr lang="en-US" sz="1300" dirty="0"/>
              <a:t>(),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!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FF0000"/>
                </a:solidFill>
              </a:rPr>
              <a:t>IsAtEnd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++</a:t>
            </a:r>
            <a:r>
              <a:rPr lang="en-US" sz="1300" dirty="0" err="1"/>
              <a:t>inputImageIterator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++</a:t>
            </a:r>
            <a:r>
              <a:rPr lang="en-US" sz="1300" dirty="0" err="1"/>
              <a:t>outputImageIterator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!= 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  </a:t>
            </a:r>
            <a:r>
              <a:rPr lang="en-US" sz="1300" dirty="0">
                <a:solidFill>
                  <a:srgbClr val="00B0F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EXIT_FAILURE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Iterate through the input and output images and ensure that each pixel value is the same (since the scale was set to 1).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Why are </a:t>
            </a:r>
            <a:r>
              <a:rPr lang="en-US" b="1" dirty="0" err="1">
                <a:solidFill>
                  <a:schemeClr val="bg1"/>
                </a:solidFill>
              </a:rPr>
              <a:t>const</a:t>
            </a:r>
            <a:r>
              <a:rPr lang="en-US" b="1" dirty="0">
                <a:solidFill>
                  <a:schemeClr val="bg1"/>
                </a:solidFill>
              </a:rPr>
              <a:t>-iterators used for both in this case?</a:t>
            </a:r>
          </a:p>
        </p:txBody>
      </p:sp>
    </p:spTree>
    <p:extLst>
      <p:ext uri="{BB962C8B-B14F-4D97-AF65-F5344CB8AC3E}">
        <p14:creationId xmlns:p14="http://schemas.microsoft.com/office/powerpoint/2010/main" val="61097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</a:t>
            </a:r>
            <a:r>
              <a:rPr lang="en-US" sz="1300" dirty="0" err="1"/>
              <a:t>itk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92D050"/>
                </a:solidFill>
              </a:rPr>
              <a:t>ImageRegionConstIterator</a:t>
            </a:r>
            <a:r>
              <a:rPr lang="en-US" sz="1300" dirty="0"/>
              <a:t>&lt;</a:t>
            </a:r>
            <a:r>
              <a:rPr lang="en-US" sz="1300" dirty="0" err="1">
                <a:solidFill>
                  <a:srgbClr val="FF0000"/>
                </a:solidFill>
              </a:rPr>
              <a:t>ImageType</a:t>
            </a:r>
            <a:r>
              <a:rPr lang="en-US" sz="1300" dirty="0"/>
              <a:t>&gt; </a:t>
            </a:r>
            <a:r>
              <a:rPr lang="en-US" sz="1300" dirty="0" err="1"/>
              <a:t>inputImageIterator</a:t>
            </a:r>
            <a:r>
              <a:rPr lang="en-US" sz="1300" dirty="0"/>
              <a:t>(</a:t>
            </a:r>
            <a:r>
              <a:rPr lang="en-US" sz="1300" dirty="0" err="1"/>
              <a:t>inputImage</a:t>
            </a:r>
            <a:r>
              <a:rPr lang="en-US" sz="1300" dirty="0"/>
              <a:t>, </a:t>
            </a:r>
            <a:r>
              <a:rPr lang="en-US" sz="1300" dirty="0" err="1"/>
              <a:t>inputImage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</a:t>
            </a:r>
            <a:r>
              <a:rPr lang="en-US" sz="1300" dirty="0" err="1"/>
              <a:t>outputImageIterator</a:t>
            </a:r>
            <a:r>
              <a:rPr lang="en-US" sz="1300" dirty="0"/>
              <a:t>(</a:t>
            </a:r>
            <a:r>
              <a:rPr lang="en-US" sz="1300" dirty="0" err="1"/>
              <a:t>outputImage</a:t>
            </a:r>
            <a:r>
              <a:rPr lang="en-US" sz="1300" dirty="0"/>
              <a:t>, </a:t>
            </a:r>
            <a:r>
              <a:rPr lang="en-US" sz="1300" dirty="0" err="1"/>
              <a:t>outputImage</a:t>
            </a:r>
            <a:r>
              <a:rPr lang="en-US" sz="1300" dirty="0"/>
              <a:t>-&gt;</a:t>
            </a:r>
            <a:r>
              <a:rPr lang="en-US" sz="1300" dirty="0" err="1">
                <a:solidFill>
                  <a:srgbClr val="92D050"/>
                </a:solidFill>
              </a:rPr>
              <a:t>GetBufferedRegion</a:t>
            </a:r>
            <a:r>
              <a:rPr lang="en-US" sz="13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  // check every single pixel/voxel location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for (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FF0000"/>
                </a:solidFill>
              </a:rPr>
              <a:t>GoToBegin</a:t>
            </a:r>
            <a:r>
              <a:rPr lang="en-US" sz="1300" dirty="0"/>
              <a:t>(), 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FF0000"/>
                </a:solidFill>
              </a:rPr>
              <a:t>GoToBegin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!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FF0000"/>
                </a:solidFill>
              </a:rPr>
              <a:t>IsAtEnd</a:t>
            </a:r>
            <a:r>
              <a:rPr lang="en-US" sz="1300" dirty="0"/>
              <a:t>(),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!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FF0000"/>
                </a:solidFill>
              </a:rPr>
              <a:t>IsAtEnd</a:t>
            </a:r>
            <a:r>
              <a:rPr lang="en-US" sz="13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++</a:t>
            </a:r>
            <a:r>
              <a:rPr lang="en-US" sz="1300" dirty="0" err="1"/>
              <a:t>inputImageIterator</a:t>
            </a:r>
            <a:r>
              <a:rPr lang="en-US" sz="13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++</a:t>
            </a:r>
            <a:r>
              <a:rPr lang="en-US" sz="1300" dirty="0" err="1"/>
              <a:t>outputImageIterator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if (</a:t>
            </a:r>
            <a:r>
              <a:rPr lang="en-US" sz="1300" dirty="0" err="1"/>
              <a:t>inputImageIterator.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 != </a:t>
            </a:r>
            <a:r>
              <a:rPr lang="en-US" sz="1300" dirty="0" err="1"/>
              <a:t>outputImageIterator.</a:t>
            </a:r>
            <a:r>
              <a:rPr lang="en-US" sz="1300" dirty="0" err="1">
                <a:solidFill>
                  <a:srgbClr val="92D050"/>
                </a:solidFill>
              </a:rPr>
              <a:t>Get</a:t>
            </a:r>
            <a:r>
              <a:rPr lang="en-US" sz="1300" dirty="0"/>
              <a:t>( 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  </a:t>
            </a:r>
            <a:r>
              <a:rPr lang="en-US" sz="1300" dirty="0">
                <a:solidFill>
                  <a:srgbClr val="00B0F0"/>
                </a:solidFill>
              </a:rPr>
              <a:t>return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EXIT_FAILURE</a:t>
            </a:r>
            <a:r>
              <a:rPr lang="en-US" sz="13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Iterate through the input and output images and ensure that each pixel value is the same (since the scale was set to 1).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Why are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-iterators used for both in this case?</a:t>
            </a:r>
          </a:p>
        </p:txBody>
      </p:sp>
    </p:spTree>
    <p:extLst>
      <p:ext uri="{BB962C8B-B14F-4D97-AF65-F5344CB8AC3E}">
        <p14:creationId xmlns:p14="http://schemas.microsoft.com/office/powerpoint/2010/main" val="365616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SET</a:t>
            </a:r>
            <a:r>
              <a:rPr lang="en-US" sz="1300" dirty="0"/>
              <a:t>( TEST_EXE_NAME </a:t>
            </a:r>
            <a:r>
              <a:rPr lang="en-US" sz="1300" dirty="0" err="1"/>
              <a:t>Test_BasicApp</a:t>
            </a:r>
            <a:r>
              <a:rPr lang="en-US" sz="1300" dirty="0"/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ADD_EXECUTABLE</a:t>
            </a:r>
            <a:r>
              <a:rPr lang="en-US" sz="1300" dirty="0"/>
              <a:t>( ${TEST_EXE_NAME} testExe.cxx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${</a:t>
            </a:r>
            <a:r>
              <a:rPr lang="en-US" sz="1300" dirty="0" err="1"/>
              <a:t>All_other_sources</a:t>
            </a:r>
            <a:r>
              <a:rPr lang="en-US" sz="13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00B0F0"/>
                </a:solidFill>
              </a:rPr>
              <a:t>DATA_DIR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${PROJECT_SOURCE_DIR}/data 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chemeClr val="bg1"/>
                </a:solidFill>
              </a:rPr>
              <a:t>ADD_TEST</a:t>
            </a:r>
            <a:r>
              <a:rPr lang="en-US" sz="1300" dirty="0">
                <a:solidFill>
                  <a:schemeClr val="bg1"/>
                </a:solidFill>
              </a:rPr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NAME </a:t>
            </a:r>
            <a:r>
              <a:rPr lang="en-US" sz="1300" dirty="0" err="1">
                <a:solidFill>
                  <a:schemeClr val="bg1"/>
                </a:solidFill>
              </a:rPr>
              <a:t>Project_Test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COMMAND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${TEST_EXE_NAME} -</a:t>
            </a:r>
            <a:r>
              <a:rPr lang="en-US" sz="1300" dirty="0" err="1">
                <a:solidFill>
                  <a:schemeClr val="bg1"/>
                </a:solidFill>
              </a:rPr>
              <a:t>runTest</a:t>
            </a:r>
            <a:r>
              <a:rPr lang="en-US" sz="1300" dirty="0">
                <a:solidFill>
                  <a:schemeClr val="bg1"/>
                </a:solidFill>
              </a:rPr>
              <a:t> ${DATA_DIR}/testImage.nii.gz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Add a new executable, called “</a:t>
            </a:r>
            <a:r>
              <a:rPr lang="en-US" b="1" dirty="0" err="1">
                <a:solidFill>
                  <a:srgbClr val="C00000"/>
                </a:solidFill>
              </a:rPr>
              <a:t>Test_BasicApp</a:t>
            </a:r>
            <a:r>
              <a:rPr lang="en-US" dirty="0"/>
              <a:t>” which uses testExe.cxx as its main file (this is done to ensure that the command line interface for the main application executable and tests remain independent).</a:t>
            </a:r>
          </a:p>
        </p:txBody>
      </p:sp>
    </p:spTree>
    <p:extLst>
      <p:ext uri="{BB962C8B-B14F-4D97-AF65-F5344CB8AC3E}">
        <p14:creationId xmlns:p14="http://schemas.microsoft.com/office/powerpoint/2010/main" val="27425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SET</a:t>
            </a:r>
            <a:r>
              <a:rPr lang="en-US" sz="1300" dirty="0"/>
              <a:t>( TEST_EXE_NAME </a:t>
            </a:r>
            <a:r>
              <a:rPr lang="en-US" sz="1300" dirty="0" err="1"/>
              <a:t>Test_BasicApp</a:t>
            </a:r>
            <a:r>
              <a:rPr lang="en-US" sz="1300" dirty="0"/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ADD_EXECUTABLE</a:t>
            </a:r>
            <a:r>
              <a:rPr lang="en-US" sz="1300" dirty="0"/>
              <a:t>( ${TEST_EXE_NAME} testExe.cxx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${</a:t>
            </a:r>
            <a:r>
              <a:rPr lang="en-US" sz="1300" dirty="0" err="1"/>
              <a:t>All_other_sources</a:t>
            </a:r>
            <a:r>
              <a:rPr lang="en-US" sz="13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)</a:t>
            </a: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00B0F0"/>
                </a:solidFill>
              </a:rPr>
              <a:t>DATA_DIR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${PROJECT_SOURCE_DIR}/data 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C00000"/>
                </a:solidFill>
              </a:rPr>
              <a:t>ADD_TEST</a:t>
            </a:r>
            <a:r>
              <a:rPr lang="en-US" sz="1300" dirty="0"/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</a:rPr>
              <a:t>	NAME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FF0000"/>
                </a:solidFill>
              </a:rPr>
              <a:t>Project_Test</a:t>
            </a:r>
            <a:r>
              <a:rPr lang="en-US" sz="13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COMMAND</a:t>
            </a:r>
            <a:r>
              <a:rPr lang="en-US" sz="13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${TEST_EXE_NAME} -</a:t>
            </a:r>
            <a:r>
              <a:rPr lang="en-US" sz="1300" dirty="0" err="1"/>
              <a:t>runTest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${DATA_DIR}/testImage.nii.gz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	</a:t>
            </a:r>
            <a:r>
              <a:rPr lang="en-US" sz="13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dirty="0"/>
              <a:t> is the test name which will be shown in the unit test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</a:rPr>
              <a:t>COMMAND</a:t>
            </a:r>
            <a:r>
              <a:rPr lang="en-US" dirty="0"/>
              <a:t> is the executable it will invoke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2062420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</a:rPr>
              <a:t>SET</a:t>
            </a:r>
            <a:r>
              <a:rPr lang="en-US" sz="1300" dirty="0"/>
              <a:t>( </a:t>
            </a:r>
            <a:r>
              <a:rPr lang="en-US" sz="1300" dirty="0">
                <a:solidFill>
                  <a:srgbClr val="00B0F0"/>
                </a:solidFill>
              </a:rPr>
              <a:t>DATA_DIR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${PROJECT_SOURCE_DIR}/data </a:t>
            </a:r>
            <a:r>
              <a:rPr lang="en-US" sz="13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B050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solidFill>
                  <a:srgbClr val="C00000"/>
                </a:solidFill>
              </a:rPr>
              <a:t>ADD_TEST</a:t>
            </a:r>
            <a:r>
              <a:rPr lang="en-US" sz="1300" dirty="0"/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0070C0"/>
                </a:solidFill>
              </a:rPr>
              <a:t>	NAME</a:t>
            </a:r>
            <a:r>
              <a:rPr lang="en-US" sz="1300" dirty="0"/>
              <a:t> </a:t>
            </a:r>
            <a:r>
              <a:rPr lang="en-US" sz="1300" dirty="0" err="1">
                <a:solidFill>
                  <a:srgbClr val="FF0000"/>
                </a:solidFill>
              </a:rPr>
              <a:t>Project_Test</a:t>
            </a:r>
            <a:r>
              <a:rPr lang="en-US" sz="13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	</a:t>
            </a:r>
            <a:r>
              <a:rPr lang="en-US" sz="1300" dirty="0">
                <a:solidFill>
                  <a:srgbClr val="0070C0"/>
                </a:solidFill>
              </a:rPr>
              <a:t>COMMAND</a:t>
            </a:r>
            <a:r>
              <a:rPr lang="en-US" sz="13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/>
              <a:t>${TEST_EXE_NAME} -</a:t>
            </a:r>
            <a:r>
              <a:rPr lang="en-US" sz="1300" dirty="0" err="1"/>
              <a:t>runTest</a:t>
            </a:r>
            <a:r>
              <a:rPr lang="en-US" sz="1300" dirty="0"/>
              <a:t> </a:t>
            </a:r>
            <a:r>
              <a:rPr lang="en-US" sz="1300" dirty="0">
                <a:solidFill>
                  <a:srgbClr val="7030A0"/>
                </a:solidFill>
              </a:rPr>
              <a:t>${DATA_DIR}/testImage.nii.gz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7030A0"/>
                </a:solidFill>
              </a:rPr>
              <a:t>	</a:t>
            </a:r>
            <a:r>
              <a:rPr lang="en-US" sz="13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79622"/>
            <a:ext cx="572302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5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ITK Testing Module </a:t>
            </a:r>
            <a:r>
              <a:rPr lang="en-US" baseline="30000" dirty="0"/>
              <a:t>[5]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ComparisonImageFilter</a:t>
            </a:r>
            <a:endParaRPr lang="en-US" dirty="0"/>
          </a:p>
          <a:p>
            <a:pPr lvl="1"/>
            <a:r>
              <a:rPr lang="en-US" dirty="0" err="1"/>
              <a:t>ExtractImageSliceFilter</a:t>
            </a:r>
            <a:endParaRPr lang="en-US" dirty="0"/>
          </a:p>
          <a:p>
            <a:pPr lvl="1"/>
            <a:r>
              <a:rPr lang="en-US" dirty="0" err="1"/>
              <a:t>HashImageFilter</a:t>
            </a:r>
            <a:endParaRPr lang="en-US" dirty="0"/>
          </a:p>
          <a:p>
            <a:pPr lvl="1"/>
            <a:r>
              <a:rPr lang="en-US" dirty="0" err="1"/>
              <a:t>StretchIntensityImageFilter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ITK Testing Module </a:t>
            </a:r>
            <a:r>
              <a:rPr lang="en-US" baseline="30000" dirty="0">
                <a:solidFill>
                  <a:schemeClr val="bg1"/>
                </a:solidFill>
              </a:rPr>
              <a:t>[5]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ComparisonImageFilter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ExtractImageSliceFilter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HashImageFilter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StretchIntensityImageFilter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[5] https://itk.org/Doxygen/html/namespaceitk_1_1Testing.html</a:t>
            </a:r>
          </a:p>
        </p:txBody>
      </p:sp>
    </p:spTree>
    <p:extLst>
      <p:ext uri="{BB962C8B-B14F-4D97-AF65-F5344CB8AC3E}">
        <p14:creationId xmlns:p14="http://schemas.microsoft.com/office/powerpoint/2010/main" val="760143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ITK Testing Module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[5]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ITK Image Compare Module </a:t>
            </a:r>
            <a:r>
              <a:rPr lang="en-US" baseline="30000" dirty="0"/>
              <a:t>[6]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AbsoluteValueDifferenceFilter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CheckerBoardImageFilter</a:t>
            </a:r>
            <a:endParaRPr lang="en-US" dirty="0"/>
          </a:p>
          <a:p>
            <a:pPr lvl="1"/>
            <a:r>
              <a:rPr lang="en-US" dirty="0" err="1"/>
              <a:t>SimilarityIndexImageFilter</a:t>
            </a:r>
            <a:endParaRPr lang="en-US" dirty="0"/>
          </a:p>
          <a:p>
            <a:pPr lvl="1"/>
            <a:r>
              <a:rPr lang="en-US" dirty="0" err="1"/>
              <a:t>SquaredDifferenceImageFilter</a:t>
            </a:r>
            <a:endParaRPr lang="en-US" dirty="0"/>
          </a:p>
          <a:p>
            <a:pPr lvl="1"/>
            <a:r>
              <a:rPr lang="en-US" dirty="0" err="1"/>
              <a:t>STAPLEImageFilter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[6] https://itk.org/Doxygen/html/group__ITKImageCompare.html</a:t>
            </a:r>
          </a:p>
        </p:txBody>
      </p:sp>
    </p:spTree>
    <p:extLst>
      <p:ext uri="{BB962C8B-B14F-4D97-AF65-F5344CB8AC3E}">
        <p14:creationId xmlns:p14="http://schemas.microsoft.com/office/powerpoint/2010/main" val="27605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process of checking if the algorithms in the constructed program do what they mean to do using pre-determined values.</a:t>
            </a:r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42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71861" y="6311900"/>
            <a:ext cx="7448279" cy="365125"/>
          </a:xfrm>
        </p:spPr>
        <p:txBody>
          <a:bodyPr/>
          <a:lstStyle/>
          <a:p>
            <a:r>
              <a:rPr lang="en-US" dirty="0"/>
              <a:t>tutorials@cbica.upenn.edu </a:t>
            </a:r>
          </a:p>
        </p:txBody>
      </p:sp>
    </p:spTree>
    <p:extLst>
      <p:ext uri="{BB962C8B-B14F-4D97-AF65-F5344CB8AC3E}">
        <p14:creationId xmlns:p14="http://schemas.microsoft.com/office/powerpoint/2010/main" val="39811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program debugging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3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/>
          </a:p>
          <a:p>
            <a:r>
              <a:rPr lang="en-US" dirty="0"/>
              <a:t>Ensure adherence to changing facilities and tools being used</a:t>
            </a:r>
          </a:p>
        </p:txBody>
      </p:sp>
    </p:spTree>
    <p:extLst>
      <p:ext uri="{BB962C8B-B14F-4D97-AF65-F5344CB8AC3E}">
        <p14:creationId xmlns:p14="http://schemas.microsoft.com/office/powerpoint/2010/main" val="253240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Ensure adherence to changing facilities and tools being used</a:t>
            </a:r>
          </a:p>
          <a:p>
            <a:endParaRPr lang="en-US" dirty="0"/>
          </a:p>
          <a:p>
            <a:r>
              <a:rPr lang="en-US" dirty="0"/>
              <a:t>Simplified integration into bigger projects</a:t>
            </a:r>
          </a:p>
        </p:txBody>
      </p:sp>
    </p:spTree>
    <p:extLst>
      <p:ext uri="{BB962C8B-B14F-4D97-AF65-F5344CB8AC3E}">
        <p14:creationId xmlns:p14="http://schemas.microsoft.com/office/powerpoint/2010/main" val="148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Ensure adherence to changing facilities and tools being used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Simplified integration into bigger projects</a:t>
            </a:r>
          </a:p>
          <a:p>
            <a:endParaRPr lang="en-US" dirty="0"/>
          </a:p>
          <a:p>
            <a:r>
              <a:rPr lang="en-US" dirty="0"/>
              <a:t>Documentation of code and changes,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15535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Classes/Functions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CTest</a:t>
            </a:r>
            <a:r>
              <a:rPr lang="en-US" dirty="0"/>
              <a:t> </a:t>
            </a:r>
            <a:r>
              <a:rPr lang="en-US" baseline="30000" dirty="0"/>
              <a:t>[1]</a:t>
            </a:r>
            <a:r>
              <a:rPr lang="en-US" dirty="0"/>
              <a:t> framework – it is an integral part of CMake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https://cmake.org/Wiki/CMake/Testing_With_CTest</a:t>
            </a:r>
          </a:p>
        </p:txBody>
      </p:sp>
    </p:spTree>
    <p:extLst>
      <p:ext uri="{BB962C8B-B14F-4D97-AF65-F5344CB8AC3E}">
        <p14:creationId xmlns:p14="http://schemas.microsoft.com/office/powerpoint/2010/main" val="43163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Classes/Functions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CTest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[1]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</a:t>
            </a:r>
          </a:p>
          <a:p>
            <a:endParaRPr lang="en-US" dirty="0"/>
          </a:p>
          <a:p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ImageIterator</a:t>
            </a:r>
            <a:r>
              <a:rPr lang="en-US" dirty="0"/>
              <a:t> </a:t>
            </a:r>
            <a:r>
              <a:rPr lang="en-US" baseline="30000" dirty="0"/>
              <a:t>[2] </a:t>
            </a:r>
            <a:r>
              <a:rPr lang="en-US" dirty="0"/>
              <a:t>– This is used to traverse an </a:t>
            </a:r>
            <a:r>
              <a:rPr lang="en-US" dirty="0" err="1"/>
              <a:t>itk</a:t>
            </a:r>
            <a:r>
              <a:rPr lang="en-US" dirty="0"/>
              <a:t>::Image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https://itk.org/Doxygen/html/ImageIteratorsPage.html</a:t>
            </a:r>
          </a:p>
        </p:txBody>
      </p:sp>
    </p:spTree>
    <p:extLst>
      <p:ext uri="{BB962C8B-B14F-4D97-AF65-F5344CB8AC3E}">
        <p14:creationId xmlns:p14="http://schemas.microsoft.com/office/powerpoint/2010/main" val="365883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1932</Words>
  <Application>Microsoft Office PowerPoint</Application>
  <PresentationFormat>Widescreen</PresentationFormat>
  <Paragraphs>364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Segoe UI Semibold</vt:lpstr>
      <vt:lpstr>Segoe UI Semilight</vt:lpstr>
      <vt:lpstr>Segoe UI Symbol</vt:lpstr>
      <vt:lpstr>Office Theme</vt:lpstr>
      <vt:lpstr>Custom Design</vt:lpstr>
      <vt:lpstr>CBICA S/W Dev Tutorials 12 – Unit Testing</vt:lpstr>
      <vt:lpstr>What is it?</vt:lpstr>
      <vt:lpstr>What is it?</vt:lpstr>
      <vt:lpstr>Benefits</vt:lpstr>
      <vt:lpstr>Benefits</vt:lpstr>
      <vt:lpstr>Benefits</vt:lpstr>
      <vt:lpstr>Benefits</vt:lpstr>
      <vt:lpstr>Classes/Functions Demonstrated</vt:lpstr>
      <vt:lpstr>Classes/Functions Demonstrated</vt:lpstr>
      <vt:lpstr>/code/CMakeLists.txt</vt:lpstr>
      <vt:lpstr>/code/src/BasicApp.h</vt:lpstr>
      <vt:lpstr>/code/src/BasicApp.h</vt:lpstr>
      <vt:lpstr>/code/src/BasicApp.h</vt:lpstr>
      <vt:lpstr>/code/src/BasicApp.h</vt:lpstr>
      <vt:lpstr>/code/src/BasicApp.h</vt:lpstr>
      <vt:lpstr>/code/src/BasicApp.h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/code/CMakeLists.txt</vt:lpstr>
      <vt:lpstr>/code/CMakeLists.txt</vt:lpstr>
      <vt:lpstr>/code/CMakeLists.txt</vt:lpstr>
      <vt:lpstr>More Resources</vt:lpstr>
      <vt:lpstr>More Resources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Sarthak Pati</cp:lastModifiedBy>
  <cp:revision>22</cp:revision>
  <dcterms:created xsi:type="dcterms:W3CDTF">2016-03-11T15:32:15Z</dcterms:created>
  <dcterms:modified xsi:type="dcterms:W3CDTF">2016-05-13T12:47:47Z</dcterms:modified>
</cp:coreProperties>
</file>