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37"/>
  </p:notesMasterIdLst>
  <p:sldIdLst>
    <p:sldId id="256" r:id="rId3"/>
    <p:sldId id="264" r:id="rId4"/>
    <p:sldId id="271" r:id="rId5"/>
    <p:sldId id="265" r:id="rId6"/>
    <p:sldId id="297" r:id="rId7"/>
    <p:sldId id="301" r:id="rId8"/>
    <p:sldId id="321" r:id="rId9"/>
    <p:sldId id="322" r:id="rId10"/>
    <p:sldId id="323" r:id="rId11"/>
    <p:sldId id="299" r:id="rId12"/>
    <p:sldId id="300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1" r:id="rId22"/>
    <p:sldId id="312" r:id="rId23"/>
    <p:sldId id="314" r:id="rId24"/>
    <p:sldId id="313" r:id="rId25"/>
    <p:sldId id="315" r:id="rId26"/>
    <p:sldId id="316" r:id="rId27"/>
    <p:sldId id="317" r:id="rId28"/>
    <p:sldId id="291" r:id="rId29"/>
    <p:sldId id="292" r:id="rId30"/>
    <p:sldId id="293" r:id="rId31"/>
    <p:sldId id="294" r:id="rId32"/>
    <p:sldId id="295" r:id="rId33"/>
    <p:sldId id="296" r:id="rId34"/>
    <p:sldId id="324" r:id="rId35"/>
    <p:sldId id="26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6E460-515B-405C-84D9-50DA61025AFE}" type="datetimeFigureOut">
              <a:rPr lang="en-US" smtClean="0"/>
              <a:t>18/May/2016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91ACA-80DB-4208-9575-4D193C167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79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04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53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23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0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77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sortedSubjectsAndFiles</a:t>
            </a:r>
            <a:r>
              <a:rPr lang="en-US" baseline="0" dirty="0"/>
              <a:t> is the output of </a:t>
            </a:r>
            <a:r>
              <a:rPr lang="en-US" baseline="0" dirty="0" err="1"/>
              <a:t>cbica</a:t>
            </a:r>
            <a:r>
              <a:rPr lang="en-US" baseline="0" dirty="0"/>
              <a:t>::</a:t>
            </a:r>
            <a:r>
              <a:rPr lang="en-US" baseline="0" dirty="0" err="1"/>
              <a:t>parseCSV</a:t>
            </a:r>
            <a:r>
              <a:rPr lang="en-US" baseline="0" dirty="0"/>
              <a:t>(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30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0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86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26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9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55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82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99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817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18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76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045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428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30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735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8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echoUsage</a:t>
            </a:r>
            <a:r>
              <a:rPr lang="en-US" dirty="0"/>
              <a:t>(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28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echoHelp</a:t>
            </a:r>
            <a:r>
              <a:rPr lang="en-US" dirty="0"/>
              <a:t>(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46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echoVersion</a:t>
            </a:r>
            <a:r>
              <a:rPr lang="en-US" baseline="0" dirty="0"/>
              <a:t>( ) – default version </a:t>
            </a:r>
            <a:r>
              <a:rPr lang="en-US" baseline="0"/>
              <a:t>number applied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36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per-voxel labels</a:t>
            </a:r>
            <a:r>
              <a:rPr lang="en-US" baseline="0" dirty="0"/>
              <a:t> (as given in this example), the label image is passed as an </a:t>
            </a:r>
            <a:r>
              <a:rPr lang="en-US" baseline="0" dirty="0" err="1"/>
              <a:t>inputImageColumn</a:t>
            </a:r>
            <a:r>
              <a:rPr lang="en-US" baseline="0" dirty="0"/>
              <a:t> and processing is done based on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2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labels can be assigned</a:t>
            </a:r>
            <a:r>
              <a:rPr lang="en-US" baseline="0" dirty="0"/>
              <a:t> per subject. For this example (</a:t>
            </a:r>
            <a:r>
              <a:rPr lang="en-US" b="1" baseline="0" dirty="0"/>
              <a:t>/code/data/</a:t>
            </a:r>
            <a:r>
              <a:rPr lang="en-US" b="1" baseline="0" dirty="0" err="1"/>
              <a:t>machine_learning</a:t>
            </a:r>
            <a:r>
              <a:rPr lang="en-US" b="1" baseline="0" dirty="0"/>
              <a:t>/list.csv</a:t>
            </a:r>
            <a:r>
              <a:rPr lang="en-US" baseline="0" dirty="0"/>
              <a:t>), both AGE and NORMAL can be passed as labels.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26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1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25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3886200"/>
            <a:ext cx="12192000" cy="2971800"/>
            <a:chOff x="0" y="3886200"/>
            <a:chExt cx="12192000" cy="29718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886200"/>
              <a:ext cx="12192000" cy="297180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1767" y="6369181"/>
              <a:ext cx="1285875" cy="404132"/>
            </a:xfrm>
            <a:prstGeom prst="rect">
              <a:avLst/>
            </a:prstGeom>
            <a:noFill/>
            <a:ln w="9525">
              <a:solidFill>
                <a:srgbClr val="002040"/>
              </a:solidFill>
              <a:miter lim="800000"/>
              <a:headEnd/>
              <a:tailEnd/>
            </a:ln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6089" y="6369181"/>
              <a:ext cx="2020660" cy="404132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 userDrawn="1"/>
        </p:nvSpPr>
        <p:spPr>
          <a:xfrm>
            <a:off x="0" y="3174"/>
            <a:ext cx="12192000" cy="2968626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2443"/>
            <a:ext cx="9144000" cy="2387600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4443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6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3A58E68A-A204-413D-96F6-8F1149D77122}" type="datetimeFigureOut">
              <a:rPr lang="en-US" smtClean="0"/>
              <a:pPr/>
              <a:t>18/May/2016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1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90688"/>
            <a:ext cx="10515600" cy="44862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</p:spPr>
        <p:txBody>
          <a:bodyPr/>
          <a:lstStyle/>
          <a:p>
            <a:fld id="{3A58E68A-A204-413D-96F6-8F1149D77122}" type="datetimeFigureOut">
              <a:rPr lang="en-US" smtClean="0"/>
              <a:t>18/May/2016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1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250992"/>
            <a:ext cx="9144000" cy="4356016"/>
          </a:xfrm>
          <a:ln>
            <a:noFill/>
          </a:ln>
          <a:effectLst/>
        </p:spPr>
        <p:txBody>
          <a:bodyPr anchor="ctr">
            <a:noAutofit/>
          </a:bodyPr>
          <a:lstStyle>
            <a:lvl1pPr algn="ctr">
              <a:defRPr sz="41300">
                <a:ln w="15875">
                  <a:solidFill>
                    <a:schemeClr val="bg1"/>
                  </a:solidFill>
                </a:ln>
                <a:effectLst/>
              </a:defRPr>
            </a:lvl1pPr>
          </a:lstStyle>
          <a:p>
            <a:r>
              <a:rPr lang="en-US" dirty="0"/>
              <a:t>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379192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1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838199" y="1379622"/>
            <a:ext cx="5161547" cy="46349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79622"/>
            <a:ext cx="5181600" cy="46349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201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2094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8438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24339"/>
            <a:ext cx="5157787" cy="37914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8438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24339"/>
            <a:ext cx="5183188" cy="37914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7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1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2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395663"/>
            <a:ext cx="6172200" cy="4596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2" y="1395102"/>
            <a:ext cx="3932237" cy="46047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094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379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395662"/>
            <a:ext cx="6172200" cy="45960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395102"/>
            <a:ext cx="3932237" cy="46048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207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561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38200" y="0"/>
            <a:ext cx="105156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380792"/>
            <a:ext cx="10515600" cy="4641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601841" y="6311900"/>
            <a:ext cx="74482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280363" y="6311900"/>
            <a:ext cx="5815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F2DD4-06ED-490A-84F1-7D33998F6EC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1767" y="6369181"/>
            <a:ext cx="1285875" cy="404132"/>
          </a:xfrm>
          <a:prstGeom prst="rect">
            <a:avLst/>
          </a:prstGeom>
          <a:noFill/>
          <a:ln w="9525">
            <a:solidFill>
              <a:srgbClr val="002040"/>
            </a:solidFill>
            <a:miter lim="800000"/>
            <a:headEnd/>
            <a:tailEnd/>
          </a:ln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089" y="6369181"/>
            <a:ext cx="2020660" cy="40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8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Semibold" panose="020B07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3886200"/>
            <a:ext cx="12192000" cy="2971800"/>
            <a:chOff x="0" y="3886200"/>
            <a:chExt cx="12192000" cy="29718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3886200"/>
              <a:ext cx="12192000" cy="297180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1767" y="6369181"/>
              <a:ext cx="1285875" cy="404132"/>
            </a:xfrm>
            <a:prstGeom prst="rect">
              <a:avLst/>
            </a:prstGeom>
            <a:noFill/>
            <a:ln w="9525">
              <a:solidFill>
                <a:srgbClr val="002040"/>
              </a:solidFill>
              <a:miter lim="800000"/>
              <a:headEnd/>
              <a:tailEnd/>
            </a:ln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6089" y="6369181"/>
              <a:ext cx="2020660" cy="404132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 userDrawn="1"/>
        </p:nvSpPr>
        <p:spPr>
          <a:xfrm>
            <a:off x="0" y="3174"/>
            <a:ext cx="12192000" cy="2968626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9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3.1.0/d1/d1e/group__cuda.html" TargetMode="External"/><Relationship Id="rId2" Type="http://schemas.openxmlformats.org/officeDocument/2006/relationships/hyperlink" Target="http://docs.opencv.org/3.1.0/dd/ded/group__ml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CBICA S/W Dev Tutorials</a:t>
            </a:r>
            <a:br>
              <a:rPr lang="it-IT" dirty="0"/>
            </a:br>
            <a:r>
              <a:rPr lang="it-IT" dirty="0"/>
              <a:t>11 – ITK +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Sarthak Pati</a:t>
            </a:r>
          </a:p>
        </p:txBody>
      </p:sp>
    </p:spTree>
    <p:extLst>
      <p:ext uri="{BB962C8B-B14F-4D97-AF65-F5344CB8AC3E}">
        <p14:creationId xmlns:p14="http://schemas.microsoft.com/office/powerpoint/2010/main" val="173118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intelligent CSV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 err="1">
                <a:solidFill>
                  <a:srgbClr val="00B0F0"/>
                </a:solidFill>
              </a:rPr>
              <a:t>struct</a:t>
            </a:r>
            <a:r>
              <a:rPr lang="en-US" sz="1300" dirty="0"/>
              <a:t> </a:t>
            </a:r>
            <a:r>
              <a:rPr lang="en-US" sz="1300" b="1" dirty="0" err="1">
                <a:solidFill>
                  <a:srgbClr val="7030A0"/>
                </a:solidFill>
              </a:rPr>
              <a:t>CSVDict</a:t>
            </a:r>
            <a:endParaRPr lang="en-US" sz="1300" b="1" dirty="0">
              <a:solidFill>
                <a:srgbClr val="7030A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B050"/>
                </a:solidFill>
              </a:rPr>
              <a:t>  //! Contains input image file names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</a:t>
            </a:r>
            <a:r>
              <a:rPr lang="en-US" sz="1300" dirty="0" err="1"/>
              <a:t>std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00B0F0"/>
                </a:solidFill>
              </a:rPr>
              <a:t>vector</a:t>
            </a:r>
            <a:r>
              <a:rPr lang="en-US" sz="1300" dirty="0"/>
              <a:t>&lt; </a:t>
            </a:r>
            <a:r>
              <a:rPr lang="en-US" sz="1300" dirty="0" err="1"/>
              <a:t>std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FF0000"/>
                </a:solidFill>
              </a:rPr>
              <a:t>string</a:t>
            </a:r>
            <a:r>
              <a:rPr lang="en-US" sz="1300" dirty="0"/>
              <a:t> &gt; </a:t>
            </a:r>
            <a:r>
              <a:rPr lang="en-US" sz="1300" dirty="0" err="1"/>
              <a:t>inputImages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B050"/>
                </a:solidFill>
              </a:rPr>
              <a:t>  //! Contains Labels that correspond to each file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</a:t>
            </a:r>
            <a:r>
              <a:rPr lang="en-US" sz="1300" dirty="0" err="1"/>
              <a:t>std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00B0F0"/>
                </a:solidFill>
              </a:rPr>
              <a:t>vector</a:t>
            </a:r>
            <a:r>
              <a:rPr lang="en-US" sz="1300" dirty="0"/>
              <a:t>&lt; double &gt; </a:t>
            </a:r>
            <a:r>
              <a:rPr lang="en-US" sz="1300" dirty="0" err="1"/>
              <a:t>inputLabels</a:t>
            </a:r>
            <a:r>
              <a:rPr lang="en-US" sz="1300" dirty="0"/>
              <a:t>;</a:t>
            </a:r>
            <a:r>
              <a:rPr lang="en-US" sz="1300" dirty="0">
                <a:solidFill>
                  <a:schemeClr val="bg1"/>
                </a:solidFill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 err="1">
                <a:solidFill>
                  <a:schemeClr val="bg1"/>
                </a:solidFill>
              </a:rPr>
              <a:t>std</a:t>
            </a:r>
            <a:r>
              <a:rPr lang="en-US" sz="1300" dirty="0">
                <a:solidFill>
                  <a:schemeClr val="bg1"/>
                </a:solidFill>
              </a:rPr>
              <a:t>::vector&lt; </a:t>
            </a:r>
            <a:r>
              <a:rPr lang="en-US" sz="1300" dirty="0" err="1">
                <a:solidFill>
                  <a:schemeClr val="bg1"/>
                </a:solidFill>
              </a:rPr>
              <a:t>CSVDict</a:t>
            </a:r>
            <a:r>
              <a:rPr lang="en-US" sz="1300" dirty="0">
                <a:solidFill>
                  <a:schemeClr val="bg1"/>
                </a:solidFill>
              </a:rPr>
              <a:t> &gt; </a:t>
            </a:r>
            <a:r>
              <a:rPr lang="en-US" sz="1300" b="1" dirty="0" err="1">
                <a:solidFill>
                  <a:schemeClr val="bg1"/>
                </a:solidFill>
              </a:rPr>
              <a:t>parseCSVFile</a:t>
            </a:r>
            <a:r>
              <a:rPr lang="en-US" sz="1300" dirty="0">
                <a:solidFill>
                  <a:schemeClr val="bg1"/>
                </a:solidFill>
              </a:rPr>
              <a:t>(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</a:t>
            </a:r>
            <a:r>
              <a:rPr lang="en-US" sz="1300" dirty="0" err="1">
                <a:solidFill>
                  <a:schemeClr val="bg1"/>
                </a:solidFill>
              </a:rPr>
              <a:t>const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std</a:t>
            </a:r>
            <a:r>
              <a:rPr lang="en-US" sz="1300" dirty="0">
                <a:solidFill>
                  <a:schemeClr val="bg1"/>
                </a:solidFill>
              </a:rPr>
              <a:t>::string &amp;</a:t>
            </a:r>
            <a:r>
              <a:rPr lang="en-US" sz="1300" dirty="0" err="1">
                <a:solidFill>
                  <a:schemeClr val="bg1"/>
                </a:solidFill>
              </a:rPr>
              <a:t>csvFileName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</a:t>
            </a:r>
            <a:r>
              <a:rPr lang="en-US" sz="1300" dirty="0" err="1">
                <a:solidFill>
                  <a:schemeClr val="bg1"/>
                </a:solidFill>
              </a:rPr>
              <a:t>const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std</a:t>
            </a:r>
            <a:r>
              <a:rPr lang="en-US" sz="1300" dirty="0">
                <a:solidFill>
                  <a:schemeClr val="bg1"/>
                </a:solidFill>
              </a:rPr>
              <a:t>::string &amp;</a:t>
            </a:r>
            <a:r>
              <a:rPr lang="en-US" sz="1300" dirty="0" err="1">
                <a:solidFill>
                  <a:schemeClr val="bg1"/>
                </a:solidFill>
              </a:rPr>
              <a:t>inputColumns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</a:t>
            </a:r>
            <a:r>
              <a:rPr lang="en-US" sz="1300" dirty="0" err="1">
                <a:solidFill>
                  <a:schemeClr val="bg1"/>
                </a:solidFill>
              </a:rPr>
              <a:t>const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std</a:t>
            </a:r>
            <a:r>
              <a:rPr lang="en-US" sz="1300" dirty="0">
                <a:solidFill>
                  <a:schemeClr val="bg1"/>
                </a:solidFill>
              </a:rPr>
              <a:t>::string &amp;</a:t>
            </a:r>
            <a:r>
              <a:rPr lang="en-US" sz="1300" dirty="0" err="1">
                <a:solidFill>
                  <a:schemeClr val="bg1"/>
                </a:solidFill>
              </a:rPr>
              <a:t>inputLabels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</a:t>
            </a:r>
            <a:r>
              <a:rPr lang="en-US" sz="1300" dirty="0" err="1">
                <a:solidFill>
                  <a:schemeClr val="bg1"/>
                </a:solidFill>
              </a:rPr>
              <a:t>const</a:t>
            </a:r>
            <a:r>
              <a:rPr lang="en-US" sz="1300" dirty="0">
                <a:solidFill>
                  <a:schemeClr val="bg1"/>
                </a:solidFill>
              </a:rPr>
              <a:t> bool </a:t>
            </a:r>
            <a:r>
              <a:rPr lang="en-US" sz="1300" dirty="0" err="1">
                <a:solidFill>
                  <a:schemeClr val="bg1"/>
                </a:solidFill>
              </a:rPr>
              <a:t>checkFile</a:t>
            </a:r>
            <a:r>
              <a:rPr lang="en-US" sz="1300" dirty="0">
                <a:solidFill>
                  <a:schemeClr val="bg1"/>
                </a:solidFill>
              </a:rPr>
              <a:t> = true,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</a:t>
            </a:r>
            <a:r>
              <a:rPr lang="en-US" sz="1300" dirty="0" err="1">
                <a:solidFill>
                  <a:schemeClr val="bg1"/>
                </a:solidFill>
              </a:rPr>
              <a:t>const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std</a:t>
            </a:r>
            <a:r>
              <a:rPr lang="en-US" sz="1300" dirty="0">
                <a:solidFill>
                  <a:schemeClr val="bg1"/>
                </a:solidFill>
              </a:rPr>
              <a:t>::string &amp;</a:t>
            </a:r>
            <a:r>
              <a:rPr lang="en-US" sz="1300" dirty="0" err="1">
                <a:solidFill>
                  <a:schemeClr val="bg1"/>
                </a:solidFill>
              </a:rPr>
              <a:t>rowsDelimiter</a:t>
            </a:r>
            <a:r>
              <a:rPr lang="en-US" sz="1300" dirty="0">
                <a:solidFill>
                  <a:schemeClr val="bg1"/>
                </a:solidFill>
              </a:rPr>
              <a:t> = "\n",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</a:t>
            </a:r>
            <a:r>
              <a:rPr lang="en-US" sz="1300" dirty="0" err="1">
                <a:solidFill>
                  <a:schemeClr val="bg1"/>
                </a:solidFill>
              </a:rPr>
              <a:t>const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std</a:t>
            </a:r>
            <a:r>
              <a:rPr lang="en-US" sz="1300" dirty="0">
                <a:solidFill>
                  <a:schemeClr val="bg1"/>
                </a:solidFill>
              </a:rPr>
              <a:t>::string &amp;</a:t>
            </a:r>
            <a:r>
              <a:rPr lang="en-US" sz="1300" dirty="0" err="1">
                <a:solidFill>
                  <a:schemeClr val="bg1"/>
                </a:solidFill>
              </a:rPr>
              <a:t>colsDelimiter</a:t>
            </a:r>
            <a:r>
              <a:rPr lang="en-US" sz="1300" dirty="0">
                <a:solidFill>
                  <a:schemeClr val="bg1"/>
                </a:solidFill>
              </a:rPr>
              <a:t> = ",",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</a:t>
            </a:r>
            <a:r>
              <a:rPr lang="en-US" sz="1300" dirty="0" err="1">
                <a:solidFill>
                  <a:schemeClr val="bg1"/>
                </a:solidFill>
              </a:rPr>
              <a:t>const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std</a:t>
            </a:r>
            <a:r>
              <a:rPr lang="en-US" sz="1300" dirty="0">
                <a:solidFill>
                  <a:schemeClr val="bg1"/>
                </a:solidFill>
              </a:rPr>
              <a:t>::string &amp;</a:t>
            </a:r>
            <a:r>
              <a:rPr lang="en-US" sz="1300" dirty="0" err="1">
                <a:solidFill>
                  <a:schemeClr val="bg1"/>
                </a:solidFill>
              </a:rPr>
              <a:t>optionsDelimiter</a:t>
            </a:r>
            <a:r>
              <a:rPr lang="en-US" sz="1300" dirty="0">
                <a:solidFill>
                  <a:schemeClr val="bg1"/>
                </a:solidFill>
              </a:rPr>
              <a:t> = ",");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This is a basic structure which holds the input images and labels per subject (assuming one subject per row).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Labels are always assumed to be per-subject labels.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For multiple subjects, a vector of </a:t>
            </a:r>
            <a:r>
              <a:rPr lang="en-US" sz="2000" dirty="0" err="1"/>
              <a:t>CSVDict</a:t>
            </a:r>
            <a:r>
              <a:rPr lang="en-US" sz="2000" dirty="0"/>
              <a:t> can be initialized .</a:t>
            </a:r>
          </a:p>
        </p:txBody>
      </p:sp>
    </p:spTree>
    <p:extLst>
      <p:ext uri="{BB962C8B-B14F-4D97-AF65-F5344CB8AC3E}">
        <p14:creationId xmlns:p14="http://schemas.microsoft.com/office/powerpoint/2010/main" val="3949363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intelligent CSV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 err="1">
                <a:solidFill>
                  <a:srgbClr val="00B0F0"/>
                </a:solidFill>
              </a:rPr>
              <a:t>struct</a:t>
            </a:r>
            <a:r>
              <a:rPr lang="en-US" sz="1300" dirty="0"/>
              <a:t> </a:t>
            </a:r>
            <a:r>
              <a:rPr lang="en-US" sz="1300" b="1" dirty="0" err="1">
                <a:solidFill>
                  <a:srgbClr val="7030A0"/>
                </a:solidFill>
              </a:rPr>
              <a:t>CSVDict</a:t>
            </a:r>
            <a:endParaRPr lang="en-US" sz="1300" b="1" dirty="0">
              <a:solidFill>
                <a:srgbClr val="7030A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B050"/>
                </a:solidFill>
              </a:rPr>
              <a:t>  //! Contains input image file names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</a:t>
            </a:r>
            <a:r>
              <a:rPr lang="en-US" sz="1300" dirty="0" err="1"/>
              <a:t>std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00B0F0"/>
                </a:solidFill>
              </a:rPr>
              <a:t>vector</a:t>
            </a:r>
            <a:r>
              <a:rPr lang="en-US" sz="1300" dirty="0"/>
              <a:t>&lt; </a:t>
            </a:r>
            <a:r>
              <a:rPr lang="en-US" sz="1300" dirty="0" err="1"/>
              <a:t>std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FF0000"/>
                </a:solidFill>
              </a:rPr>
              <a:t>string</a:t>
            </a:r>
            <a:r>
              <a:rPr lang="en-US" sz="1300" dirty="0"/>
              <a:t> &gt; </a:t>
            </a:r>
            <a:r>
              <a:rPr lang="en-US" sz="1300" dirty="0" err="1"/>
              <a:t>inputImages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B050"/>
                </a:solidFill>
              </a:rPr>
              <a:t>  //! Contains Labels that correspond to each file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</a:t>
            </a:r>
            <a:r>
              <a:rPr lang="en-US" sz="1300" dirty="0" err="1"/>
              <a:t>std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00B0F0"/>
                </a:solidFill>
              </a:rPr>
              <a:t>vector</a:t>
            </a:r>
            <a:r>
              <a:rPr lang="en-US" sz="1300" dirty="0"/>
              <a:t>&lt; double &gt; </a:t>
            </a:r>
            <a:r>
              <a:rPr lang="en-US" sz="1300" dirty="0" err="1"/>
              <a:t>inputLabels</a:t>
            </a:r>
            <a:r>
              <a:rPr lang="en-US" sz="1300" dirty="0"/>
              <a:t>;</a:t>
            </a:r>
            <a:r>
              <a:rPr lang="en-US" sz="1300" dirty="0">
                <a:solidFill>
                  <a:schemeClr val="bg1"/>
                </a:solidFill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 err="1"/>
              <a:t>std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00B0F0"/>
                </a:solidFill>
              </a:rPr>
              <a:t>vector</a:t>
            </a:r>
            <a:r>
              <a:rPr lang="en-US" sz="1300" dirty="0"/>
              <a:t>&lt; </a:t>
            </a:r>
            <a:r>
              <a:rPr lang="en-US" sz="1300" dirty="0" err="1">
                <a:solidFill>
                  <a:srgbClr val="7030A0"/>
                </a:solidFill>
              </a:rPr>
              <a:t>CSVDict</a:t>
            </a:r>
            <a:r>
              <a:rPr lang="en-US" sz="1300" dirty="0"/>
              <a:t> &gt; </a:t>
            </a:r>
            <a:r>
              <a:rPr lang="en-US" sz="1300" b="1" dirty="0" err="1">
                <a:solidFill>
                  <a:srgbClr val="C00000"/>
                </a:solidFill>
              </a:rPr>
              <a:t>parseCSVFile</a:t>
            </a:r>
            <a:r>
              <a:rPr lang="en-US" sz="1300" dirty="0"/>
              <a:t>(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</a:t>
            </a:r>
            <a:r>
              <a:rPr lang="en-US" sz="1300" dirty="0" err="1"/>
              <a:t>const</a:t>
            </a:r>
            <a:r>
              <a:rPr lang="en-US" sz="1300" dirty="0"/>
              <a:t> </a:t>
            </a:r>
            <a:r>
              <a:rPr lang="en-US" sz="1300" dirty="0" err="1"/>
              <a:t>std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FF0000"/>
                </a:solidFill>
              </a:rPr>
              <a:t>string</a:t>
            </a:r>
            <a:r>
              <a:rPr lang="en-US" sz="1300" dirty="0"/>
              <a:t> &amp;</a:t>
            </a:r>
            <a:r>
              <a:rPr lang="en-US" sz="1300" dirty="0" err="1"/>
              <a:t>csvFileName</a:t>
            </a:r>
            <a:r>
              <a:rPr lang="en-US" sz="1300" dirty="0"/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</a:t>
            </a:r>
            <a:r>
              <a:rPr lang="en-US" sz="1300" dirty="0" err="1"/>
              <a:t>const</a:t>
            </a:r>
            <a:r>
              <a:rPr lang="en-US" sz="1300" dirty="0"/>
              <a:t> </a:t>
            </a:r>
            <a:r>
              <a:rPr lang="en-US" sz="1300" dirty="0" err="1"/>
              <a:t>std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FF0000"/>
                </a:solidFill>
              </a:rPr>
              <a:t>string</a:t>
            </a:r>
            <a:r>
              <a:rPr lang="en-US" sz="1300" dirty="0"/>
              <a:t> &amp;</a:t>
            </a:r>
            <a:r>
              <a:rPr lang="en-US" sz="1300" dirty="0" err="1"/>
              <a:t>inputColumns</a:t>
            </a:r>
            <a:r>
              <a:rPr lang="en-US" sz="1300" dirty="0"/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</a:t>
            </a:r>
            <a:r>
              <a:rPr lang="en-US" sz="1300" dirty="0" err="1"/>
              <a:t>const</a:t>
            </a:r>
            <a:r>
              <a:rPr lang="en-US" sz="1300" dirty="0"/>
              <a:t> </a:t>
            </a:r>
            <a:r>
              <a:rPr lang="en-US" sz="1300" dirty="0" err="1"/>
              <a:t>std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FF0000"/>
                </a:solidFill>
              </a:rPr>
              <a:t>string</a:t>
            </a:r>
            <a:r>
              <a:rPr lang="en-US" sz="1300" dirty="0"/>
              <a:t> &amp;</a:t>
            </a:r>
            <a:r>
              <a:rPr lang="en-US" sz="1300" dirty="0" err="1"/>
              <a:t>inputLabels</a:t>
            </a:r>
            <a:r>
              <a:rPr lang="en-US" sz="1300" dirty="0"/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</a:t>
            </a:r>
            <a:r>
              <a:rPr lang="en-US" sz="1300" dirty="0" err="1"/>
              <a:t>const</a:t>
            </a:r>
            <a:r>
              <a:rPr lang="en-US" sz="1300" dirty="0"/>
              <a:t> </a:t>
            </a:r>
            <a:r>
              <a:rPr lang="en-US" sz="1300" dirty="0">
                <a:solidFill>
                  <a:srgbClr val="FF0000"/>
                </a:solidFill>
              </a:rPr>
              <a:t>bool</a:t>
            </a:r>
            <a:r>
              <a:rPr lang="en-US" sz="1300" dirty="0"/>
              <a:t> </a:t>
            </a:r>
            <a:r>
              <a:rPr lang="en-US" sz="1300" dirty="0" err="1"/>
              <a:t>checkFile</a:t>
            </a:r>
            <a:r>
              <a:rPr lang="en-US" sz="1300" dirty="0"/>
              <a:t> = </a:t>
            </a:r>
            <a:r>
              <a:rPr lang="en-US" sz="1300" dirty="0">
                <a:solidFill>
                  <a:srgbClr val="7030A0"/>
                </a:solidFill>
              </a:rPr>
              <a:t>true</a:t>
            </a:r>
            <a:r>
              <a:rPr lang="en-US" sz="1300" dirty="0"/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</a:t>
            </a:r>
            <a:r>
              <a:rPr lang="en-US" sz="1300" dirty="0" err="1"/>
              <a:t>const</a:t>
            </a:r>
            <a:r>
              <a:rPr lang="en-US" sz="1300" dirty="0"/>
              <a:t> </a:t>
            </a:r>
            <a:r>
              <a:rPr lang="en-US" sz="1300" dirty="0" err="1"/>
              <a:t>std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FF0000"/>
                </a:solidFill>
              </a:rPr>
              <a:t>string</a:t>
            </a:r>
            <a:r>
              <a:rPr lang="en-US" sz="1300" dirty="0"/>
              <a:t> &amp;</a:t>
            </a:r>
            <a:r>
              <a:rPr lang="en-US" sz="1300" dirty="0" err="1"/>
              <a:t>rowsDelimiter</a:t>
            </a:r>
            <a:r>
              <a:rPr lang="en-US" sz="1300" dirty="0"/>
              <a:t> = </a:t>
            </a:r>
            <a:r>
              <a:rPr lang="en-US" sz="1300" dirty="0">
                <a:solidFill>
                  <a:srgbClr val="7030A0"/>
                </a:solidFill>
              </a:rPr>
              <a:t>"\n"</a:t>
            </a:r>
            <a:r>
              <a:rPr lang="en-US" sz="1300" dirty="0"/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</a:t>
            </a:r>
            <a:r>
              <a:rPr lang="en-US" sz="1300" dirty="0" err="1"/>
              <a:t>const</a:t>
            </a:r>
            <a:r>
              <a:rPr lang="en-US" sz="1300" dirty="0"/>
              <a:t> </a:t>
            </a:r>
            <a:r>
              <a:rPr lang="en-US" sz="1300" dirty="0" err="1"/>
              <a:t>std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FF0000"/>
                </a:solidFill>
              </a:rPr>
              <a:t>string</a:t>
            </a:r>
            <a:r>
              <a:rPr lang="en-US" sz="1300" dirty="0"/>
              <a:t> &amp;</a:t>
            </a:r>
            <a:r>
              <a:rPr lang="en-US" sz="1300" dirty="0" err="1"/>
              <a:t>colsDelimiter</a:t>
            </a:r>
            <a:r>
              <a:rPr lang="en-US" sz="1300" dirty="0"/>
              <a:t> = </a:t>
            </a:r>
            <a:r>
              <a:rPr lang="en-US" sz="1300" dirty="0">
                <a:solidFill>
                  <a:srgbClr val="7030A0"/>
                </a:solidFill>
              </a:rPr>
              <a:t>","</a:t>
            </a:r>
            <a:r>
              <a:rPr lang="en-US" sz="1300" dirty="0"/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</a:t>
            </a:r>
            <a:r>
              <a:rPr lang="en-US" sz="1300" dirty="0" err="1"/>
              <a:t>const</a:t>
            </a:r>
            <a:r>
              <a:rPr lang="en-US" sz="1300" dirty="0"/>
              <a:t> </a:t>
            </a:r>
            <a:r>
              <a:rPr lang="en-US" sz="1300" dirty="0" err="1"/>
              <a:t>std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FF0000"/>
                </a:solidFill>
              </a:rPr>
              <a:t>string</a:t>
            </a:r>
            <a:r>
              <a:rPr lang="en-US" sz="1300" dirty="0"/>
              <a:t> &amp;</a:t>
            </a:r>
            <a:r>
              <a:rPr lang="en-US" sz="1300" dirty="0" err="1"/>
              <a:t>optionsDelimiter</a:t>
            </a:r>
            <a:r>
              <a:rPr lang="en-US" sz="1300" dirty="0"/>
              <a:t> = </a:t>
            </a:r>
            <a:r>
              <a:rPr lang="en-US" sz="1300" dirty="0">
                <a:solidFill>
                  <a:srgbClr val="7030A0"/>
                </a:solidFill>
              </a:rPr>
              <a:t>","</a:t>
            </a:r>
            <a:r>
              <a:rPr lang="en-US" sz="1300" dirty="0"/>
              <a:t>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solidFill>
                  <a:srgbClr val="002060"/>
                </a:solidFill>
              </a:rPr>
              <a:t>csvFileName</a:t>
            </a:r>
            <a:r>
              <a:rPr lang="en-US" sz="2000" dirty="0"/>
              <a:t> – input file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solidFill>
                  <a:srgbClr val="002060"/>
                </a:solidFill>
              </a:rPr>
              <a:t>inputColumns</a:t>
            </a:r>
            <a:r>
              <a:rPr lang="en-US" sz="2000" dirty="0"/>
              <a:t> – Columns in above file which are to be considered as “images”, i.e., are populated in </a:t>
            </a:r>
            <a:r>
              <a:rPr lang="en-US" sz="2000" dirty="0" err="1">
                <a:solidFill>
                  <a:srgbClr val="C00000"/>
                </a:solidFill>
              </a:rPr>
              <a:t>CSVDict</a:t>
            </a:r>
            <a:r>
              <a:rPr lang="en-US" sz="2000" dirty="0"/>
              <a:t>::</a:t>
            </a:r>
            <a:r>
              <a:rPr lang="en-US" sz="2000" b="1" dirty="0" err="1">
                <a:solidFill>
                  <a:srgbClr val="002060"/>
                </a:solidFill>
              </a:rPr>
              <a:t>inputImages</a:t>
            </a:r>
            <a:r>
              <a:rPr lang="en-US" sz="2000" dirty="0"/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solidFill>
                  <a:srgbClr val="002060"/>
                </a:solidFill>
              </a:rPr>
              <a:t>inputLabels</a:t>
            </a:r>
            <a:r>
              <a:rPr lang="en-US" sz="2000" dirty="0"/>
              <a:t> – Columns in above file which are to be considered as “labels”, i.e., are populated in </a:t>
            </a:r>
            <a:r>
              <a:rPr lang="en-US" sz="2000" dirty="0" err="1">
                <a:solidFill>
                  <a:srgbClr val="C00000"/>
                </a:solidFill>
              </a:rPr>
              <a:t>CSVDict</a:t>
            </a:r>
            <a:r>
              <a:rPr lang="en-US" sz="2000" dirty="0"/>
              <a:t>::</a:t>
            </a:r>
            <a:r>
              <a:rPr lang="en-US" sz="2000" b="1" dirty="0" err="1">
                <a:solidFill>
                  <a:srgbClr val="002060"/>
                </a:solidFill>
              </a:rPr>
              <a:t>inputLabels</a:t>
            </a:r>
            <a:endParaRPr lang="en-US" sz="2000" b="1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The Default delimiter for both is </a:t>
            </a:r>
            <a:r>
              <a:rPr lang="en-US" sz="2000" dirty="0">
                <a:solidFill>
                  <a:srgbClr val="7030A0"/>
                </a:solidFill>
              </a:rPr>
              <a:t>“,”</a:t>
            </a:r>
            <a:r>
              <a:rPr lang="en-US" sz="2000" dirty="0"/>
              <a:t> but can be changed using the </a:t>
            </a:r>
            <a:r>
              <a:rPr lang="en-US" sz="2000" b="1" dirty="0" err="1">
                <a:solidFill>
                  <a:srgbClr val="002060"/>
                </a:solidFill>
              </a:rPr>
              <a:t>optionsDelimiter</a:t>
            </a:r>
            <a:r>
              <a:rPr lang="en-US" sz="2000" dirty="0"/>
              <a:t> input.</a:t>
            </a:r>
            <a:endParaRPr lang="en-US" sz="2000" b="1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780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 err="1">
                <a:solidFill>
                  <a:srgbClr val="FF0000"/>
                </a:solidFill>
              </a:rPr>
              <a:t>int</a:t>
            </a:r>
            <a:r>
              <a:rPr lang="en-US" sz="1300" dirty="0">
                <a:solidFill>
                  <a:srgbClr val="FF0000"/>
                </a:solidFill>
              </a:rPr>
              <a:t> </a:t>
            </a:r>
            <a:r>
              <a:rPr lang="en-US" sz="1300" dirty="0"/>
              <a:t>main( </a:t>
            </a:r>
            <a:r>
              <a:rPr lang="en-US" sz="1300" dirty="0" err="1">
                <a:solidFill>
                  <a:srgbClr val="FF0000"/>
                </a:solidFill>
              </a:rPr>
              <a:t>int</a:t>
            </a:r>
            <a:r>
              <a:rPr lang="en-US" sz="1300" dirty="0">
                <a:solidFill>
                  <a:srgbClr val="FF0000"/>
                </a:solidFill>
              </a:rPr>
              <a:t> </a:t>
            </a:r>
            <a:r>
              <a:rPr lang="en-US" sz="1300" dirty="0" err="1"/>
              <a:t>argc</a:t>
            </a:r>
            <a:r>
              <a:rPr lang="en-US" sz="1300" dirty="0"/>
              <a:t>, </a:t>
            </a:r>
            <a:r>
              <a:rPr lang="en-US" sz="1300" dirty="0">
                <a:solidFill>
                  <a:srgbClr val="FF0000"/>
                </a:solidFill>
              </a:rPr>
              <a:t>char</a:t>
            </a:r>
            <a:r>
              <a:rPr lang="en-US" sz="1300" dirty="0"/>
              <a:t> **</a:t>
            </a:r>
            <a:r>
              <a:rPr lang="en-US" sz="1300" dirty="0" err="1"/>
              <a:t>argv</a:t>
            </a:r>
            <a:r>
              <a:rPr lang="en-US" sz="1300" dirty="0"/>
              <a:t> )</a:t>
            </a:r>
          </a:p>
          <a:p>
            <a:pPr marL="0" indent="0">
              <a:buNone/>
            </a:pPr>
            <a:r>
              <a:rPr lang="en-US" sz="1300" dirty="0"/>
              <a:t>{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</a:rPr>
              <a:t>// command line parsing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dirty="0"/>
              <a:t>  </a:t>
            </a:r>
            <a:r>
              <a:rPr lang="en-US" sz="1300" dirty="0" err="1"/>
              <a:t>std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FF0000"/>
                </a:solidFill>
              </a:rPr>
              <a:t>string</a:t>
            </a:r>
            <a:r>
              <a:rPr lang="en-US" sz="1300" dirty="0"/>
              <a:t> </a:t>
            </a:r>
            <a:r>
              <a:rPr lang="en-US" sz="1300" dirty="0" err="1"/>
              <a:t>csvFile</a:t>
            </a:r>
            <a:r>
              <a:rPr lang="en-US" sz="1300" dirty="0"/>
              <a:t>, </a:t>
            </a:r>
            <a:r>
              <a:rPr lang="en-US" sz="1300" dirty="0" err="1"/>
              <a:t>inputImageCols</a:t>
            </a:r>
            <a:r>
              <a:rPr lang="en-US" sz="1300" dirty="0"/>
              <a:t>, </a:t>
            </a:r>
            <a:r>
              <a:rPr lang="en-US" sz="1300" dirty="0" err="1"/>
              <a:t>saveFile</a:t>
            </a:r>
            <a:r>
              <a:rPr lang="en-US" sz="1300" dirty="0"/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F0"/>
                </a:solidFill>
              </a:rPr>
              <a:t>  </a:t>
            </a:r>
            <a:r>
              <a:rPr lang="en-US" sz="1300" dirty="0" err="1"/>
              <a:t>parser.</a:t>
            </a:r>
            <a:r>
              <a:rPr lang="en-US" sz="1300" dirty="0" err="1">
                <a:solidFill>
                  <a:srgbClr val="00B050"/>
                </a:solidFill>
              </a:rPr>
              <a:t>getParameterValue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7030A0"/>
                </a:solidFill>
              </a:rPr>
              <a:t>"</a:t>
            </a:r>
            <a:r>
              <a:rPr lang="en-US" sz="1300" dirty="0" err="1">
                <a:solidFill>
                  <a:srgbClr val="7030A0"/>
                </a:solidFill>
              </a:rPr>
              <a:t>csvFile</a:t>
            </a:r>
            <a:r>
              <a:rPr lang="en-US" sz="1300" dirty="0">
                <a:solidFill>
                  <a:srgbClr val="7030A0"/>
                </a:solidFill>
              </a:rPr>
              <a:t>"</a:t>
            </a:r>
            <a:r>
              <a:rPr lang="en-US" sz="1300" dirty="0"/>
              <a:t>, </a:t>
            </a:r>
            <a:r>
              <a:rPr lang="en-US" sz="1300" dirty="0" err="1"/>
              <a:t>csvFile</a:t>
            </a:r>
            <a:r>
              <a:rPr lang="en-US" sz="1300" dirty="0"/>
              <a:t>);</a:t>
            </a:r>
          </a:p>
          <a:p>
            <a:pPr marL="0" indent="0">
              <a:buNone/>
            </a:pPr>
            <a:r>
              <a:rPr lang="en-US" sz="1300" dirty="0"/>
              <a:t>  </a:t>
            </a:r>
            <a:r>
              <a:rPr lang="en-US" sz="1300" dirty="0" err="1"/>
              <a:t>parser.</a:t>
            </a:r>
            <a:r>
              <a:rPr lang="en-US" sz="1300" dirty="0" err="1">
                <a:solidFill>
                  <a:srgbClr val="00B050"/>
                </a:solidFill>
              </a:rPr>
              <a:t>getParameterValue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7030A0"/>
                </a:solidFill>
              </a:rPr>
              <a:t>"images"</a:t>
            </a:r>
            <a:r>
              <a:rPr lang="en-US" sz="1300" dirty="0"/>
              <a:t>, </a:t>
            </a:r>
            <a:r>
              <a:rPr lang="en-US" sz="1300" dirty="0" err="1"/>
              <a:t>inputImageCols</a:t>
            </a:r>
            <a:r>
              <a:rPr lang="en-US" sz="1300" dirty="0"/>
              <a:t>);</a:t>
            </a:r>
          </a:p>
          <a:p>
            <a:pPr marL="0" indent="0">
              <a:buNone/>
            </a:pPr>
            <a:r>
              <a:rPr lang="en-US" sz="1300" dirty="0"/>
              <a:t>  </a:t>
            </a:r>
            <a:r>
              <a:rPr lang="en-US" sz="1300" dirty="0" err="1"/>
              <a:t>parser.</a:t>
            </a:r>
            <a:r>
              <a:rPr lang="en-US" sz="1300" dirty="0" err="1">
                <a:solidFill>
                  <a:srgbClr val="00B050"/>
                </a:solidFill>
              </a:rPr>
              <a:t>getParameterValue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7030A0"/>
                </a:solidFill>
              </a:rPr>
              <a:t>"</a:t>
            </a:r>
            <a:r>
              <a:rPr lang="en-US" sz="1300" dirty="0" err="1">
                <a:solidFill>
                  <a:srgbClr val="7030A0"/>
                </a:solidFill>
              </a:rPr>
              <a:t>saveFile</a:t>
            </a:r>
            <a:r>
              <a:rPr lang="en-US" sz="1300" dirty="0">
                <a:solidFill>
                  <a:srgbClr val="7030A0"/>
                </a:solidFill>
              </a:rPr>
              <a:t>"</a:t>
            </a:r>
            <a:r>
              <a:rPr lang="en-US" sz="1300" dirty="0"/>
              <a:t>, </a:t>
            </a:r>
            <a:r>
              <a:rPr lang="en-US" sz="1300" dirty="0" err="1"/>
              <a:t>saveFile</a:t>
            </a:r>
            <a:r>
              <a:rPr lang="en-US" sz="1300" dirty="0"/>
              <a:t>);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dirty="0"/>
              <a:t>  </a:t>
            </a:r>
            <a:r>
              <a:rPr lang="en-US" sz="1300" dirty="0" err="1"/>
              <a:t>std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FF0000"/>
                </a:solidFill>
              </a:rPr>
              <a:t>vector</a:t>
            </a:r>
            <a:r>
              <a:rPr lang="en-US" sz="1300" dirty="0"/>
              <a:t>&lt; </a:t>
            </a:r>
            <a:r>
              <a:rPr lang="en-US" sz="1300" dirty="0" err="1">
                <a:solidFill>
                  <a:srgbClr val="7030A0"/>
                </a:solidFill>
              </a:rPr>
              <a:t>CSVDict</a:t>
            </a:r>
            <a:r>
              <a:rPr lang="en-US" sz="1300" dirty="0"/>
              <a:t> &gt; </a:t>
            </a:r>
            <a:r>
              <a:rPr lang="en-US" sz="1300" dirty="0" err="1"/>
              <a:t>sortedSubjectsAndFiles</a:t>
            </a:r>
            <a:r>
              <a:rPr lang="en-US" sz="1300" dirty="0"/>
              <a:t> = </a:t>
            </a:r>
            <a:r>
              <a:rPr lang="en-US" sz="1300" dirty="0" err="1"/>
              <a:t>cbica</a:t>
            </a:r>
            <a:r>
              <a:rPr lang="en-US" sz="1300" dirty="0"/>
              <a:t>::</a:t>
            </a:r>
            <a:r>
              <a:rPr lang="en-US" sz="1300" dirty="0" err="1">
                <a:solidFill>
                  <a:srgbClr val="00B0F0"/>
                </a:solidFill>
              </a:rPr>
              <a:t>parseCSVFile</a:t>
            </a:r>
            <a:r>
              <a:rPr lang="en-US" sz="1300" dirty="0"/>
              <a:t>(</a:t>
            </a:r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300" dirty="0" err="1"/>
              <a:t>csvFile</a:t>
            </a:r>
            <a:r>
              <a:rPr lang="en-US" sz="1300" dirty="0"/>
              <a:t>, </a:t>
            </a:r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300" dirty="0" err="1"/>
              <a:t>inputImageCols</a:t>
            </a:r>
            <a:r>
              <a:rPr lang="en-US" sz="1300" dirty="0"/>
              <a:t>, 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FF0000"/>
                </a:solidFill>
              </a:rPr>
              <a:t>	""</a:t>
            </a:r>
            <a:r>
              <a:rPr lang="en-US" sz="1300" dirty="0"/>
              <a:t>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this case, the </a:t>
            </a:r>
            <a:r>
              <a:rPr lang="en-US" sz="2000" dirty="0" err="1"/>
              <a:t>csvFile</a:t>
            </a:r>
            <a:r>
              <a:rPr lang="en-US" sz="2000" dirty="0"/>
              <a:t> and </a:t>
            </a:r>
            <a:r>
              <a:rPr lang="en-US" sz="2000" dirty="0" err="1"/>
              <a:t>inputImageCols</a:t>
            </a:r>
            <a:r>
              <a:rPr lang="en-US" sz="2000" dirty="0"/>
              <a:t> are passed. The command line parameters used are: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--</a:t>
            </a:r>
            <a:r>
              <a:rPr lang="en-US" sz="2000" dirty="0" err="1">
                <a:solidFill>
                  <a:srgbClr val="C00000"/>
                </a:solidFill>
              </a:rPr>
              <a:t>csvFile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7030A0"/>
                </a:solidFill>
              </a:rPr>
              <a:t>C:/Tutorials/13_ITK-5_ML/code/data/machine_learning/list.csv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--images </a:t>
            </a:r>
            <a:r>
              <a:rPr lang="en-US" sz="2000" dirty="0">
                <a:solidFill>
                  <a:srgbClr val="7030A0"/>
                </a:solidFill>
              </a:rPr>
              <a:t>“T1,T2,FL,PD,MANUAL,FOREGROUND”</a:t>
            </a: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/>
              <a:t>Labels are blank because they are defined on a per-voxel basis rather than a per-subject basis.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[2] Referring to Command Line Parsing description in Unit Test Tutorial</a:t>
            </a:r>
          </a:p>
        </p:txBody>
      </p:sp>
    </p:spTree>
    <p:extLst>
      <p:ext uri="{BB962C8B-B14F-4D97-AF65-F5344CB8AC3E}">
        <p14:creationId xmlns:p14="http://schemas.microsoft.com/office/powerpoint/2010/main" val="3663553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</a:t>
            </a:r>
            <a:r>
              <a:rPr lang="en-US" sz="1300" dirty="0" err="1"/>
              <a:t>std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FF0000"/>
                </a:solidFill>
              </a:rPr>
              <a:t>vector</a:t>
            </a:r>
            <a:r>
              <a:rPr lang="en-US" sz="1300" dirty="0"/>
              <a:t>&lt; </a:t>
            </a:r>
            <a:r>
              <a:rPr lang="en-US" sz="1300" dirty="0" err="1"/>
              <a:t>std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FF0000"/>
                </a:solidFill>
              </a:rPr>
              <a:t>string</a:t>
            </a:r>
            <a:r>
              <a:rPr lang="en-US" sz="1300" dirty="0"/>
              <a:t> &gt; </a:t>
            </a:r>
            <a:r>
              <a:rPr lang="en-US" sz="1300" dirty="0" err="1"/>
              <a:t>inputImageCols_vector</a:t>
            </a:r>
            <a:r>
              <a:rPr lang="en-US" sz="1300" dirty="0"/>
              <a:t> = </a:t>
            </a:r>
            <a:r>
              <a:rPr lang="en-US" sz="1300" dirty="0" err="1"/>
              <a:t>cbica</a:t>
            </a:r>
            <a:r>
              <a:rPr lang="en-US" sz="1300" dirty="0"/>
              <a:t>::</a:t>
            </a:r>
            <a:r>
              <a:rPr lang="en-US" sz="1300" dirty="0" err="1">
                <a:solidFill>
                  <a:srgbClr val="00B0F0"/>
                </a:solidFill>
              </a:rPr>
              <a:t>stringSplit</a:t>
            </a:r>
            <a:r>
              <a:rPr lang="en-US" sz="1300" dirty="0"/>
              <a:t>( </a:t>
            </a:r>
            <a:r>
              <a:rPr lang="en-US" sz="1300" dirty="0" err="1"/>
              <a:t>inputImageCols</a:t>
            </a:r>
            <a:r>
              <a:rPr lang="en-US" sz="1300" dirty="0"/>
              <a:t>, </a:t>
            </a:r>
            <a:r>
              <a:rPr lang="en-US" sz="1300" dirty="0">
                <a:solidFill>
                  <a:srgbClr val="7030A0"/>
                </a:solidFill>
              </a:rPr>
              <a:t>","</a:t>
            </a:r>
            <a:r>
              <a:rPr lang="en-US" sz="13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</a:t>
            </a:r>
            <a:r>
              <a:rPr lang="en-US" sz="1300" dirty="0" err="1"/>
              <a:t>size_t</a:t>
            </a:r>
            <a:r>
              <a:rPr lang="en-US" sz="1300" dirty="0"/>
              <a:t> </a:t>
            </a:r>
            <a:r>
              <a:rPr lang="en-US" sz="1300" dirty="0" err="1"/>
              <a:t>maskLocation</a:t>
            </a:r>
            <a:r>
              <a:rPr lang="en-US" sz="1300" dirty="0"/>
              <a:t>, </a:t>
            </a:r>
            <a:r>
              <a:rPr lang="en-US" sz="1300" dirty="0" err="1"/>
              <a:t>lesionLocation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for (</a:t>
            </a:r>
            <a:r>
              <a:rPr lang="en-US" sz="1300" dirty="0" err="1"/>
              <a:t>size_t</a:t>
            </a:r>
            <a:r>
              <a:rPr lang="en-US" sz="1300" dirty="0"/>
              <a:t> </a:t>
            </a:r>
            <a:r>
              <a:rPr lang="en-US" sz="1300" dirty="0" err="1"/>
              <a:t>i</a:t>
            </a:r>
            <a:r>
              <a:rPr lang="en-US" sz="1300" dirty="0"/>
              <a:t> = 0; </a:t>
            </a:r>
            <a:r>
              <a:rPr lang="en-US" sz="1300" dirty="0" err="1"/>
              <a:t>i</a:t>
            </a:r>
            <a:r>
              <a:rPr lang="en-US" sz="1300" dirty="0"/>
              <a:t> &lt; </a:t>
            </a:r>
            <a:r>
              <a:rPr lang="en-US" sz="1300" dirty="0" err="1"/>
              <a:t>inputImageCols_vector.</a:t>
            </a:r>
            <a:r>
              <a:rPr lang="en-US" sz="1300" dirty="0" err="1">
                <a:solidFill>
                  <a:srgbClr val="92D050"/>
                </a:solidFill>
              </a:rPr>
              <a:t>size</a:t>
            </a:r>
            <a:r>
              <a:rPr lang="en-US" sz="1300" dirty="0"/>
              <a:t>(); </a:t>
            </a:r>
            <a:r>
              <a:rPr lang="en-US" sz="1300" dirty="0" err="1"/>
              <a:t>i</a:t>
            </a:r>
            <a:r>
              <a:rPr lang="en-US" sz="1300" dirty="0"/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  </a:t>
            </a:r>
            <a:r>
              <a:rPr lang="en-US" sz="1300" dirty="0" err="1">
                <a:solidFill>
                  <a:schemeClr val="bg1"/>
                </a:solidFill>
              </a:rPr>
              <a:t>std</a:t>
            </a:r>
            <a:r>
              <a:rPr lang="en-US" sz="1300" dirty="0">
                <a:solidFill>
                  <a:schemeClr val="bg1"/>
                </a:solidFill>
              </a:rPr>
              <a:t>::string </a:t>
            </a:r>
            <a:r>
              <a:rPr lang="en-US" sz="1300" dirty="0" err="1">
                <a:solidFill>
                  <a:schemeClr val="bg1"/>
                </a:solidFill>
              </a:rPr>
              <a:t>tempString</a:t>
            </a:r>
            <a:r>
              <a:rPr lang="en-US" sz="1300" dirty="0">
                <a:solidFill>
                  <a:schemeClr val="bg1"/>
                </a:solidFill>
              </a:rPr>
              <a:t> = </a:t>
            </a:r>
            <a:r>
              <a:rPr lang="en-US" sz="1300" dirty="0" err="1">
                <a:solidFill>
                  <a:schemeClr val="bg1"/>
                </a:solidFill>
              </a:rPr>
              <a:t>inputImageCols_vector</a:t>
            </a:r>
            <a:r>
              <a:rPr lang="en-US" sz="1300" dirty="0">
                <a:solidFill>
                  <a:schemeClr val="bg1"/>
                </a:solidFill>
              </a:rPr>
              <a:t>[</a:t>
            </a:r>
            <a:r>
              <a:rPr lang="en-US" sz="1300" dirty="0" err="1">
                <a:solidFill>
                  <a:schemeClr val="bg1"/>
                </a:solidFill>
              </a:rPr>
              <a:t>i</a:t>
            </a:r>
            <a:r>
              <a:rPr lang="en-US" sz="1300" dirty="0">
                <a:solidFill>
                  <a:schemeClr val="bg1"/>
                </a:solidFill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  </a:t>
            </a:r>
            <a:r>
              <a:rPr lang="en-US" sz="1300" dirty="0" err="1">
                <a:solidFill>
                  <a:schemeClr val="bg1"/>
                </a:solidFill>
              </a:rPr>
              <a:t>std</a:t>
            </a:r>
            <a:r>
              <a:rPr lang="en-US" sz="1300" dirty="0">
                <a:solidFill>
                  <a:schemeClr val="bg1"/>
                </a:solidFill>
              </a:rPr>
              <a:t>::transform(</a:t>
            </a:r>
            <a:r>
              <a:rPr lang="en-US" sz="1300" dirty="0" err="1">
                <a:solidFill>
                  <a:schemeClr val="bg1"/>
                </a:solidFill>
              </a:rPr>
              <a:t>tempString.begin</a:t>
            </a:r>
            <a:r>
              <a:rPr lang="en-US" sz="1300" dirty="0">
                <a:solidFill>
                  <a:schemeClr val="bg1"/>
                </a:solidFill>
              </a:rPr>
              <a:t>(), </a:t>
            </a:r>
            <a:r>
              <a:rPr lang="en-US" sz="1300" dirty="0" err="1">
                <a:solidFill>
                  <a:schemeClr val="bg1"/>
                </a:solidFill>
              </a:rPr>
              <a:t>tempString.end</a:t>
            </a:r>
            <a:r>
              <a:rPr lang="en-US" sz="1300" dirty="0">
                <a:solidFill>
                  <a:schemeClr val="bg1"/>
                </a:solidFill>
              </a:rPr>
              <a:t>(), </a:t>
            </a:r>
            <a:r>
              <a:rPr lang="en-US" sz="1300" dirty="0" err="1">
                <a:solidFill>
                  <a:schemeClr val="bg1"/>
                </a:solidFill>
              </a:rPr>
              <a:t>tempString.begin</a:t>
            </a:r>
            <a:r>
              <a:rPr lang="en-US" sz="1300" dirty="0">
                <a:solidFill>
                  <a:schemeClr val="bg1"/>
                </a:solidFill>
              </a:rPr>
              <a:t>(), ::</a:t>
            </a:r>
            <a:r>
              <a:rPr lang="en-US" sz="1300" dirty="0" err="1">
                <a:solidFill>
                  <a:schemeClr val="bg1"/>
                </a:solidFill>
              </a:rPr>
              <a:t>tolower</a:t>
            </a:r>
            <a:r>
              <a:rPr lang="en-US" sz="1300" dirty="0">
                <a:solidFill>
                  <a:schemeClr val="bg1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  if (</a:t>
            </a:r>
            <a:r>
              <a:rPr lang="en-US" sz="1300" dirty="0" err="1">
                <a:solidFill>
                  <a:schemeClr val="bg1"/>
                </a:solidFill>
              </a:rPr>
              <a:t>tempString</a:t>
            </a:r>
            <a:r>
              <a:rPr lang="en-US" sz="1300" dirty="0">
                <a:solidFill>
                  <a:schemeClr val="bg1"/>
                </a:solidFill>
              </a:rPr>
              <a:t> == "manual")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    </a:t>
            </a:r>
            <a:r>
              <a:rPr lang="en-US" sz="1300" dirty="0" err="1">
                <a:solidFill>
                  <a:schemeClr val="bg1"/>
                </a:solidFill>
              </a:rPr>
              <a:t>maskLocation</a:t>
            </a:r>
            <a:r>
              <a:rPr lang="en-US" sz="1300" dirty="0">
                <a:solidFill>
                  <a:schemeClr val="bg1"/>
                </a:solidFill>
              </a:rPr>
              <a:t> = </a:t>
            </a:r>
            <a:r>
              <a:rPr lang="en-US" sz="1300" dirty="0" err="1">
                <a:solidFill>
                  <a:schemeClr val="bg1"/>
                </a:solidFill>
              </a:rPr>
              <a:t>i</a:t>
            </a:r>
            <a:r>
              <a:rPr lang="en-US" sz="1300" dirty="0">
                <a:solidFill>
                  <a:schemeClr val="bg1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  else if (</a:t>
            </a:r>
            <a:r>
              <a:rPr lang="en-US" sz="1300" dirty="0" err="1">
                <a:solidFill>
                  <a:schemeClr val="bg1"/>
                </a:solidFill>
              </a:rPr>
              <a:t>tempString</a:t>
            </a:r>
            <a:r>
              <a:rPr lang="en-US" sz="1300" dirty="0">
                <a:solidFill>
                  <a:schemeClr val="bg1"/>
                </a:solidFill>
              </a:rPr>
              <a:t> == "foreground")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    </a:t>
            </a:r>
            <a:r>
              <a:rPr lang="en-US" sz="1300" dirty="0" err="1">
                <a:solidFill>
                  <a:schemeClr val="bg1"/>
                </a:solidFill>
              </a:rPr>
              <a:t>lesionLocation</a:t>
            </a:r>
            <a:r>
              <a:rPr lang="en-US" sz="1300" dirty="0">
                <a:solidFill>
                  <a:schemeClr val="bg1"/>
                </a:solidFill>
              </a:rPr>
              <a:t> = </a:t>
            </a:r>
            <a:r>
              <a:rPr lang="en-US" sz="1300" dirty="0" err="1">
                <a:solidFill>
                  <a:schemeClr val="bg1"/>
                </a:solidFill>
              </a:rPr>
              <a:t>i</a:t>
            </a:r>
            <a:r>
              <a:rPr lang="en-US" sz="1300" dirty="0">
                <a:solidFill>
                  <a:schemeClr val="bg1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  }</a:t>
            </a:r>
            <a:endParaRPr lang="en-US" sz="1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 am splitting the input image columns into a vector of strings so that I can parse the mask and labels locations in the CSV file.</a:t>
            </a:r>
          </a:p>
        </p:txBody>
      </p:sp>
    </p:spTree>
    <p:extLst>
      <p:ext uri="{BB962C8B-B14F-4D97-AF65-F5344CB8AC3E}">
        <p14:creationId xmlns:p14="http://schemas.microsoft.com/office/powerpoint/2010/main" val="607120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</a:t>
            </a:r>
            <a:r>
              <a:rPr lang="en-US" sz="1300" dirty="0" err="1"/>
              <a:t>std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FF0000"/>
                </a:solidFill>
              </a:rPr>
              <a:t>vector</a:t>
            </a:r>
            <a:r>
              <a:rPr lang="en-US" sz="1300" dirty="0"/>
              <a:t>&lt; </a:t>
            </a:r>
            <a:r>
              <a:rPr lang="en-US" sz="1300" dirty="0" err="1"/>
              <a:t>std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FF0000"/>
                </a:solidFill>
              </a:rPr>
              <a:t>string</a:t>
            </a:r>
            <a:r>
              <a:rPr lang="en-US" sz="1300" dirty="0"/>
              <a:t> &gt; </a:t>
            </a:r>
            <a:r>
              <a:rPr lang="en-US" sz="1300" dirty="0" err="1"/>
              <a:t>inputImageCols_vector</a:t>
            </a:r>
            <a:r>
              <a:rPr lang="en-US" sz="1300" dirty="0"/>
              <a:t> = </a:t>
            </a:r>
            <a:r>
              <a:rPr lang="en-US" sz="1300" dirty="0" err="1"/>
              <a:t>cbica</a:t>
            </a:r>
            <a:r>
              <a:rPr lang="en-US" sz="1300" dirty="0"/>
              <a:t>::</a:t>
            </a:r>
            <a:r>
              <a:rPr lang="en-US" sz="1300" dirty="0" err="1">
                <a:solidFill>
                  <a:srgbClr val="00B0F0"/>
                </a:solidFill>
              </a:rPr>
              <a:t>stringSplit</a:t>
            </a:r>
            <a:r>
              <a:rPr lang="en-US" sz="1300" dirty="0"/>
              <a:t>( </a:t>
            </a:r>
            <a:r>
              <a:rPr lang="en-US" sz="1300" dirty="0" err="1"/>
              <a:t>inputImageCols</a:t>
            </a:r>
            <a:r>
              <a:rPr lang="en-US" sz="1300" dirty="0"/>
              <a:t>, </a:t>
            </a:r>
            <a:r>
              <a:rPr lang="en-US" sz="1300" dirty="0">
                <a:solidFill>
                  <a:srgbClr val="7030A0"/>
                </a:solidFill>
              </a:rPr>
              <a:t>","</a:t>
            </a:r>
            <a:r>
              <a:rPr lang="en-US" sz="13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</a:t>
            </a:r>
            <a:r>
              <a:rPr lang="en-US" sz="1300" dirty="0" err="1"/>
              <a:t>size_t</a:t>
            </a:r>
            <a:r>
              <a:rPr lang="en-US" sz="1300" dirty="0"/>
              <a:t> </a:t>
            </a:r>
            <a:r>
              <a:rPr lang="en-US" sz="1300" dirty="0" err="1"/>
              <a:t>maskLocation</a:t>
            </a:r>
            <a:r>
              <a:rPr lang="en-US" sz="1300" dirty="0"/>
              <a:t>, </a:t>
            </a:r>
            <a:r>
              <a:rPr lang="en-US" sz="1300" dirty="0" err="1"/>
              <a:t>lesionLocation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for (</a:t>
            </a:r>
            <a:r>
              <a:rPr lang="en-US" sz="1300" dirty="0" err="1"/>
              <a:t>size_t</a:t>
            </a:r>
            <a:r>
              <a:rPr lang="en-US" sz="1300" dirty="0"/>
              <a:t> </a:t>
            </a:r>
            <a:r>
              <a:rPr lang="en-US" sz="1300" dirty="0" err="1"/>
              <a:t>i</a:t>
            </a:r>
            <a:r>
              <a:rPr lang="en-US" sz="1300" dirty="0"/>
              <a:t> = 0; </a:t>
            </a:r>
            <a:r>
              <a:rPr lang="en-US" sz="1300" dirty="0" err="1"/>
              <a:t>i</a:t>
            </a:r>
            <a:r>
              <a:rPr lang="en-US" sz="1300" dirty="0"/>
              <a:t> &lt; </a:t>
            </a:r>
            <a:r>
              <a:rPr lang="en-US" sz="1300" dirty="0" err="1"/>
              <a:t>inputImageCols_vector.</a:t>
            </a:r>
            <a:r>
              <a:rPr lang="en-US" sz="1300" dirty="0" err="1">
                <a:solidFill>
                  <a:srgbClr val="92D050"/>
                </a:solidFill>
              </a:rPr>
              <a:t>size</a:t>
            </a:r>
            <a:r>
              <a:rPr lang="en-US" sz="1300" dirty="0"/>
              <a:t>(); </a:t>
            </a:r>
            <a:r>
              <a:rPr lang="en-US" sz="1300" dirty="0" err="1"/>
              <a:t>i</a:t>
            </a:r>
            <a:r>
              <a:rPr lang="en-US" sz="1300" dirty="0"/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 err="1"/>
              <a:t>std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FF0000"/>
                </a:solidFill>
              </a:rPr>
              <a:t>string</a:t>
            </a:r>
            <a:r>
              <a:rPr lang="en-US" sz="1300" dirty="0"/>
              <a:t> </a:t>
            </a:r>
            <a:r>
              <a:rPr lang="en-US" sz="1300" dirty="0" err="1"/>
              <a:t>tempString</a:t>
            </a:r>
            <a:r>
              <a:rPr lang="en-US" sz="1300" dirty="0"/>
              <a:t> = </a:t>
            </a:r>
            <a:r>
              <a:rPr lang="en-US" sz="1300" dirty="0" err="1"/>
              <a:t>inputImageCols_vector</a:t>
            </a:r>
            <a:r>
              <a:rPr lang="en-US" sz="1300" dirty="0"/>
              <a:t>[ </a:t>
            </a:r>
            <a:r>
              <a:rPr lang="en-US" sz="1300" dirty="0" err="1"/>
              <a:t>i</a:t>
            </a:r>
            <a:r>
              <a:rPr lang="en-US" sz="1300" dirty="0"/>
              <a:t> 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 err="1"/>
              <a:t>std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FF0000"/>
                </a:solidFill>
              </a:rPr>
              <a:t>transform</a:t>
            </a:r>
            <a:r>
              <a:rPr lang="en-US" sz="1300" dirty="0"/>
              <a:t>(</a:t>
            </a:r>
            <a:r>
              <a:rPr lang="en-US" sz="1300" dirty="0" err="1"/>
              <a:t>tempString.begin</a:t>
            </a:r>
            <a:r>
              <a:rPr lang="en-US" sz="1300" dirty="0"/>
              <a:t>(), </a:t>
            </a:r>
            <a:r>
              <a:rPr lang="en-US" sz="1300" dirty="0" err="1"/>
              <a:t>tempString.end</a:t>
            </a:r>
            <a:r>
              <a:rPr lang="en-US" sz="1300" dirty="0"/>
              <a:t>(), </a:t>
            </a:r>
            <a:r>
              <a:rPr lang="en-US" sz="1300" dirty="0" err="1"/>
              <a:t>tempString.begin</a:t>
            </a:r>
            <a:r>
              <a:rPr lang="en-US" sz="1300" dirty="0"/>
              <a:t>(), ::</a:t>
            </a:r>
            <a:r>
              <a:rPr lang="en-US" sz="1300" dirty="0" err="1">
                <a:solidFill>
                  <a:srgbClr val="FF0000"/>
                </a:solidFill>
              </a:rPr>
              <a:t>tolower</a:t>
            </a:r>
            <a:r>
              <a:rPr lang="en-US" sz="13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  if (</a:t>
            </a:r>
            <a:r>
              <a:rPr lang="en-US" sz="1300" dirty="0" err="1">
                <a:solidFill>
                  <a:schemeClr val="bg1"/>
                </a:solidFill>
              </a:rPr>
              <a:t>tempString</a:t>
            </a:r>
            <a:r>
              <a:rPr lang="en-US" sz="1300" dirty="0">
                <a:solidFill>
                  <a:schemeClr val="bg1"/>
                </a:solidFill>
              </a:rPr>
              <a:t> == "manual")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    </a:t>
            </a:r>
            <a:r>
              <a:rPr lang="en-US" sz="1300" dirty="0" err="1">
                <a:solidFill>
                  <a:schemeClr val="bg1"/>
                </a:solidFill>
              </a:rPr>
              <a:t>maskLocation</a:t>
            </a:r>
            <a:r>
              <a:rPr lang="en-US" sz="1300" dirty="0">
                <a:solidFill>
                  <a:schemeClr val="bg1"/>
                </a:solidFill>
              </a:rPr>
              <a:t> = </a:t>
            </a:r>
            <a:r>
              <a:rPr lang="en-US" sz="1300" dirty="0" err="1">
                <a:solidFill>
                  <a:schemeClr val="bg1"/>
                </a:solidFill>
              </a:rPr>
              <a:t>i</a:t>
            </a:r>
            <a:r>
              <a:rPr lang="en-US" sz="1300" dirty="0">
                <a:solidFill>
                  <a:schemeClr val="bg1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  else if (</a:t>
            </a:r>
            <a:r>
              <a:rPr lang="en-US" sz="1300" dirty="0" err="1">
                <a:solidFill>
                  <a:schemeClr val="bg1"/>
                </a:solidFill>
              </a:rPr>
              <a:t>tempString</a:t>
            </a:r>
            <a:r>
              <a:rPr lang="en-US" sz="1300" dirty="0">
                <a:solidFill>
                  <a:schemeClr val="bg1"/>
                </a:solidFill>
              </a:rPr>
              <a:t> == "foreground")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    </a:t>
            </a:r>
            <a:r>
              <a:rPr lang="en-US" sz="1300" dirty="0" err="1">
                <a:solidFill>
                  <a:schemeClr val="bg1"/>
                </a:solidFill>
              </a:rPr>
              <a:t>lesionLocation</a:t>
            </a:r>
            <a:r>
              <a:rPr lang="en-US" sz="1300" dirty="0">
                <a:solidFill>
                  <a:schemeClr val="bg1"/>
                </a:solidFill>
              </a:rPr>
              <a:t> = </a:t>
            </a:r>
            <a:r>
              <a:rPr lang="en-US" sz="1300" dirty="0" err="1">
                <a:solidFill>
                  <a:schemeClr val="bg1"/>
                </a:solidFill>
              </a:rPr>
              <a:t>i</a:t>
            </a:r>
            <a:r>
              <a:rPr lang="en-US" sz="1300" dirty="0">
                <a:solidFill>
                  <a:schemeClr val="bg1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Converting each column to lower case so that the check can be made on a single string rather than all possible </a:t>
            </a:r>
            <a:r>
              <a:rPr lang="en-US" sz="2000" b="1" dirty="0" err="1">
                <a:solidFill>
                  <a:srgbClr val="C00000"/>
                </a:solidFill>
              </a:rPr>
              <a:t>UppErCasE</a:t>
            </a:r>
            <a:r>
              <a:rPr lang="en-US" sz="2000" dirty="0"/>
              <a:t> combinations.</a:t>
            </a:r>
          </a:p>
        </p:txBody>
      </p:sp>
    </p:spTree>
    <p:extLst>
      <p:ext uri="{BB962C8B-B14F-4D97-AF65-F5344CB8AC3E}">
        <p14:creationId xmlns:p14="http://schemas.microsoft.com/office/powerpoint/2010/main" val="3704285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</a:t>
            </a:r>
            <a:r>
              <a:rPr lang="en-US" sz="1300" dirty="0" err="1">
                <a:solidFill>
                  <a:schemeClr val="bg1"/>
                </a:solidFill>
              </a:rPr>
              <a:t>std</a:t>
            </a:r>
            <a:r>
              <a:rPr lang="en-US" sz="1300" dirty="0">
                <a:solidFill>
                  <a:schemeClr val="bg1"/>
                </a:solidFill>
              </a:rPr>
              <a:t>::vector&lt; </a:t>
            </a:r>
            <a:r>
              <a:rPr lang="en-US" sz="1300" dirty="0" err="1">
                <a:solidFill>
                  <a:schemeClr val="bg1"/>
                </a:solidFill>
              </a:rPr>
              <a:t>std</a:t>
            </a:r>
            <a:r>
              <a:rPr lang="en-US" sz="1300" dirty="0">
                <a:solidFill>
                  <a:schemeClr val="bg1"/>
                </a:solidFill>
              </a:rPr>
              <a:t>::string &gt; </a:t>
            </a:r>
            <a:r>
              <a:rPr lang="en-US" sz="1300" dirty="0" err="1">
                <a:solidFill>
                  <a:schemeClr val="bg1"/>
                </a:solidFill>
              </a:rPr>
              <a:t>inputImageCols_vector</a:t>
            </a:r>
            <a:r>
              <a:rPr lang="en-US" sz="1300" dirty="0">
                <a:solidFill>
                  <a:schemeClr val="bg1"/>
                </a:solidFill>
              </a:rPr>
              <a:t> = </a:t>
            </a:r>
            <a:r>
              <a:rPr lang="en-US" sz="1300" dirty="0" err="1">
                <a:solidFill>
                  <a:schemeClr val="bg1"/>
                </a:solidFill>
              </a:rPr>
              <a:t>cbica</a:t>
            </a:r>
            <a:r>
              <a:rPr lang="en-US" sz="1300" dirty="0">
                <a:solidFill>
                  <a:schemeClr val="bg1"/>
                </a:solidFill>
              </a:rPr>
              <a:t>::</a:t>
            </a:r>
            <a:r>
              <a:rPr lang="en-US" sz="1300" dirty="0" err="1">
                <a:solidFill>
                  <a:schemeClr val="bg1"/>
                </a:solidFill>
              </a:rPr>
              <a:t>stringSplit</a:t>
            </a:r>
            <a:r>
              <a:rPr lang="en-US" sz="1300" dirty="0">
                <a:solidFill>
                  <a:schemeClr val="bg1"/>
                </a:solidFill>
              </a:rPr>
              <a:t>( </a:t>
            </a:r>
            <a:r>
              <a:rPr lang="en-US" sz="1300" dirty="0" err="1">
                <a:solidFill>
                  <a:schemeClr val="bg1"/>
                </a:solidFill>
              </a:rPr>
              <a:t>inputImageCols</a:t>
            </a:r>
            <a:r>
              <a:rPr lang="en-US" sz="1300" dirty="0">
                <a:solidFill>
                  <a:schemeClr val="bg1"/>
                </a:solidFill>
              </a:rPr>
              <a:t>, ",");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</a:t>
            </a:r>
            <a:r>
              <a:rPr lang="en-US" sz="1300" dirty="0" err="1"/>
              <a:t>size_t</a:t>
            </a:r>
            <a:r>
              <a:rPr lang="en-US" sz="1300" dirty="0"/>
              <a:t> </a:t>
            </a:r>
            <a:r>
              <a:rPr lang="en-US" sz="1300" dirty="0" err="1"/>
              <a:t>maskLocation</a:t>
            </a:r>
            <a:r>
              <a:rPr lang="en-US" sz="1300" dirty="0"/>
              <a:t>, </a:t>
            </a:r>
            <a:r>
              <a:rPr lang="en-US" sz="1300" dirty="0" err="1"/>
              <a:t>lesionLocation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for (</a:t>
            </a:r>
            <a:r>
              <a:rPr lang="en-US" sz="1300" dirty="0" err="1">
                <a:solidFill>
                  <a:schemeClr val="bg1"/>
                </a:solidFill>
              </a:rPr>
              <a:t>size_t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i</a:t>
            </a:r>
            <a:r>
              <a:rPr lang="en-US" sz="1300" dirty="0">
                <a:solidFill>
                  <a:schemeClr val="bg1"/>
                </a:solidFill>
              </a:rPr>
              <a:t> = 0; </a:t>
            </a:r>
            <a:r>
              <a:rPr lang="en-US" sz="1300" dirty="0" err="1">
                <a:solidFill>
                  <a:schemeClr val="bg1"/>
                </a:solidFill>
              </a:rPr>
              <a:t>i</a:t>
            </a:r>
            <a:r>
              <a:rPr lang="en-US" sz="1300" dirty="0">
                <a:solidFill>
                  <a:schemeClr val="bg1"/>
                </a:solidFill>
              </a:rPr>
              <a:t> &lt; </a:t>
            </a:r>
            <a:r>
              <a:rPr lang="en-US" sz="1300" dirty="0" err="1">
                <a:solidFill>
                  <a:schemeClr val="bg1"/>
                </a:solidFill>
              </a:rPr>
              <a:t>inputImageCols_vector.size</a:t>
            </a:r>
            <a:r>
              <a:rPr lang="en-US" sz="1300" dirty="0">
                <a:solidFill>
                  <a:schemeClr val="bg1"/>
                </a:solidFill>
              </a:rPr>
              <a:t>(); </a:t>
            </a:r>
            <a:r>
              <a:rPr lang="en-US" sz="1300" dirty="0" err="1">
                <a:solidFill>
                  <a:schemeClr val="bg1"/>
                </a:solidFill>
              </a:rPr>
              <a:t>i</a:t>
            </a:r>
            <a:r>
              <a:rPr lang="en-US" sz="1300" dirty="0">
                <a:solidFill>
                  <a:schemeClr val="bg1"/>
                </a:solidFill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 err="1"/>
              <a:t>std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FF0000"/>
                </a:solidFill>
              </a:rPr>
              <a:t>string</a:t>
            </a:r>
            <a:r>
              <a:rPr lang="en-US" sz="1300" dirty="0"/>
              <a:t> </a:t>
            </a:r>
            <a:r>
              <a:rPr lang="en-US" sz="1300" dirty="0" err="1"/>
              <a:t>tempString</a:t>
            </a:r>
            <a:r>
              <a:rPr lang="en-US" sz="1300" dirty="0"/>
              <a:t> </a:t>
            </a:r>
            <a:r>
              <a:rPr lang="en-US" sz="1300" dirty="0">
                <a:solidFill>
                  <a:schemeClr val="bg1"/>
                </a:solidFill>
              </a:rPr>
              <a:t>= </a:t>
            </a:r>
            <a:r>
              <a:rPr lang="en-US" sz="1300" dirty="0" err="1">
                <a:solidFill>
                  <a:schemeClr val="bg1"/>
                </a:solidFill>
              </a:rPr>
              <a:t>inputImageCols_vector</a:t>
            </a:r>
            <a:r>
              <a:rPr lang="en-US" sz="1300" dirty="0">
                <a:solidFill>
                  <a:schemeClr val="bg1"/>
                </a:solidFill>
              </a:rPr>
              <a:t>[ </a:t>
            </a:r>
            <a:r>
              <a:rPr lang="en-US" sz="1300" dirty="0" err="1">
                <a:solidFill>
                  <a:schemeClr val="bg1"/>
                </a:solidFill>
              </a:rPr>
              <a:t>i</a:t>
            </a:r>
            <a:r>
              <a:rPr lang="en-US" sz="1300" dirty="0">
                <a:solidFill>
                  <a:schemeClr val="bg1"/>
                </a:solidFill>
              </a:rPr>
              <a:t> ]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 err="1">
                <a:solidFill>
                  <a:schemeClr val="bg1"/>
                </a:solidFill>
              </a:rPr>
              <a:t>std</a:t>
            </a:r>
            <a:r>
              <a:rPr lang="en-US" sz="1300" dirty="0">
                <a:solidFill>
                  <a:schemeClr val="bg1"/>
                </a:solidFill>
              </a:rPr>
              <a:t>::transform(</a:t>
            </a:r>
            <a:r>
              <a:rPr lang="en-US" sz="1300" dirty="0" err="1">
                <a:solidFill>
                  <a:schemeClr val="bg1"/>
                </a:solidFill>
              </a:rPr>
              <a:t>tempString.begin</a:t>
            </a:r>
            <a:r>
              <a:rPr lang="en-US" sz="1300" dirty="0">
                <a:solidFill>
                  <a:schemeClr val="bg1"/>
                </a:solidFill>
              </a:rPr>
              <a:t>(), </a:t>
            </a:r>
            <a:r>
              <a:rPr lang="en-US" sz="1300" dirty="0" err="1">
                <a:solidFill>
                  <a:schemeClr val="bg1"/>
                </a:solidFill>
              </a:rPr>
              <a:t>tempString.end</a:t>
            </a:r>
            <a:r>
              <a:rPr lang="en-US" sz="1300" dirty="0">
                <a:solidFill>
                  <a:schemeClr val="bg1"/>
                </a:solidFill>
              </a:rPr>
              <a:t>(), </a:t>
            </a:r>
            <a:r>
              <a:rPr lang="en-US" sz="1300" dirty="0" err="1">
                <a:solidFill>
                  <a:schemeClr val="bg1"/>
                </a:solidFill>
              </a:rPr>
              <a:t>tempString.begin</a:t>
            </a:r>
            <a:r>
              <a:rPr lang="en-US" sz="1300" dirty="0">
                <a:solidFill>
                  <a:schemeClr val="bg1"/>
                </a:solidFill>
              </a:rPr>
              <a:t>(), ::</a:t>
            </a:r>
            <a:r>
              <a:rPr lang="en-US" sz="1300" dirty="0" err="1">
                <a:solidFill>
                  <a:schemeClr val="bg1"/>
                </a:solidFill>
              </a:rPr>
              <a:t>tolower</a:t>
            </a:r>
            <a:r>
              <a:rPr lang="en-US" sz="1300" dirty="0">
                <a:solidFill>
                  <a:schemeClr val="bg1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if (</a:t>
            </a:r>
            <a:r>
              <a:rPr lang="en-US" sz="1300" dirty="0" err="1"/>
              <a:t>tempString</a:t>
            </a:r>
            <a:r>
              <a:rPr lang="en-US" sz="1300" dirty="0"/>
              <a:t> == </a:t>
            </a:r>
            <a:r>
              <a:rPr lang="en-US" sz="1300" dirty="0">
                <a:solidFill>
                  <a:srgbClr val="7030A0"/>
                </a:solidFill>
              </a:rPr>
              <a:t>"manual"</a:t>
            </a:r>
            <a:r>
              <a:rPr lang="en-US" sz="13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  </a:t>
            </a:r>
            <a:r>
              <a:rPr lang="en-US" sz="1300" dirty="0" err="1"/>
              <a:t>maskLocation</a:t>
            </a:r>
            <a:r>
              <a:rPr lang="en-US" sz="1300" dirty="0"/>
              <a:t> = </a:t>
            </a:r>
            <a:r>
              <a:rPr lang="en-US" sz="1300" dirty="0" err="1"/>
              <a:t>i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else if (</a:t>
            </a:r>
            <a:r>
              <a:rPr lang="en-US" sz="1300" dirty="0" err="1"/>
              <a:t>tempString</a:t>
            </a:r>
            <a:r>
              <a:rPr lang="en-US" sz="1300" dirty="0"/>
              <a:t> == </a:t>
            </a:r>
            <a:r>
              <a:rPr lang="en-US" sz="1300" dirty="0">
                <a:solidFill>
                  <a:srgbClr val="7030A0"/>
                </a:solidFill>
              </a:rPr>
              <a:t>"foreground"</a:t>
            </a:r>
            <a:r>
              <a:rPr lang="en-US" sz="13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  </a:t>
            </a:r>
            <a:r>
              <a:rPr lang="en-US" sz="1300" dirty="0" err="1"/>
              <a:t>lesionLocation</a:t>
            </a:r>
            <a:r>
              <a:rPr lang="en-US" sz="1300" dirty="0"/>
              <a:t> = </a:t>
            </a:r>
            <a:r>
              <a:rPr lang="en-US" sz="1300" dirty="0" err="1"/>
              <a:t>i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If the string matches </a:t>
            </a:r>
            <a:r>
              <a:rPr lang="en-US" sz="2000" b="1" dirty="0">
                <a:solidFill>
                  <a:srgbClr val="C00000"/>
                </a:solidFill>
              </a:rPr>
              <a:t>“manual”</a:t>
            </a:r>
            <a:r>
              <a:rPr lang="en-US" sz="2000" dirty="0"/>
              <a:t>, it is assumed to be the mask and the location is stored.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it matches </a:t>
            </a:r>
            <a:r>
              <a:rPr lang="en-US" sz="2000" b="1" dirty="0">
                <a:solidFill>
                  <a:srgbClr val="C00000"/>
                </a:solidFill>
              </a:rPr>
              <a:t>“foreground”</a:t>
            </a:r>
            <a:r>
              <a:rPr lang="en-US" sz="2000" dirty="0"/>
              <a:t>, it is the lesion image location in the CSV file (image from which labels are to be taken).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These strings can be obtained from the command line to make it </a:t>
            </a:r>
            <a:r>
              <a:rPr lang="en-US" sz="2000" b="1" dirty="0">
                <a:solidFill>
                  <a:schemeClr val="bg1"/>
                </a:solidFill>
              </a:rPr>
              <a:t>EVEN</a:t>
            </a:r>
            <a:r>
              <a:rPr lang="en-US" sz="2000" dirty="0">
                <a:solidFill>
                  <a:schemeClr val="bg1"/>
                </a:solidFill>
              </a:rPr>
              <a:t> more generic.</a:t>
            </a:r>
          </a:p>
        </p:txBody>
      </p:sp>
    </p:spTree>
    <p:extLst>
      <p:ext uri="{BB962C8B-B14F-4D97-AF65-F5344CB8AC3E}">
        <p14:creationId xmlns:p14="http://schemas.microsoft.com/office/powerpoint/2010/main" val="3215415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</a:t>
            </a:r>
            <a:r>
              <a:rPr lang="en-US" sz="1300" dirty="0" err="1">
                <a:solidFill>
                  <a:schemeClr val="bg1"/>
                </a:solidFill>
              </a:rPr>
              <a:t>std</a:t>
            </a:r>
            <a:r>
              <a:rPr lang="en-US" sz="1300" dirty="0">
                <a:solidFill>
                  <a:schemeClr val="bg1"/>
                </a:solidFill>
              </a:rPr>
              <a:t>::vector&lt; </a:t>
            </a:r>
            <a:r>
              <a:rPr lang="en-US" sz="1300" dirty="0" err="1">
                <a:solidFill>
                  <a:schemeClr val="bg1"/>
                </a:solidFill>
              </a:rPr>
              <a:t>std</a:t>
            </a:r>
            <a:r>
              <a:rPr lang="en-US" sz="1300" dirty="0">
                <a:solidFill>
                  <a:schemeClr val="bg1"/>
                </a:solidFill>
              </a:rPr>
              <a:t>::string &gt; </a:t>
            </a:r>
            <a:r>
              <a:rPr lang="en-US" sz="1300" dirty="0" err="1">
                <a:solidFill>
                  <a:schemeClr val="bg1"/>
                </a:solidFill>
              </a:rPr>
              <a:t>inputImageCols_vector</a:t>
            </a:r>
            <a:r>
              <a:rPr lang="en-US" sz="1300" dirty="0">
                <a:solidFill>
                  <a:schemeClr val="bg1"/>
                </a:solidFill>
              </a:rPr>
              <a:t> = </a:t>
            </a:r>
            <a:r>
              <a:rPr lang="en-US" sz="1300" dirty="0" err="1">
                <a:solidFill>
                  <a:schemeClr val="bg1"/>
                </a:solidFill>
              </a:rPr>
              <a:t>cbica</a:t>
            </a:r>
            <a:r>
              <a:rPr lang="en-US" sz="1300" dirty="0">
                <a:solidFill>
                  <a:schemeClr val="bg1"/>
                </a:solidFill>
              </a:rPr>
              <a:t>::</a:t>
            </a:r>
            <a:r>
              <a:rPr lang="en-US" sz="1300" dirty="0" err="1">
                <a:solidFill>
                  <a:schemeClr val="bg1"/>
                </a:solidFill>
              </a:rPr>
              <a:t>stringSplit</a:t>
            </a:r>
            <a:r>
              <a:rPr lang="en-US" sz="1300" dirty="0">
                <a:solidFill>
                  <a:schemeClr val="bg1"/>
                </a:solidFill>
              </a:rPr>
              <a:t>( </a:t>
            </a:r>
            <a:r>
              <a:rPr lang="en-US" sz="1300" dirty="0" err="1">
                <a:solidFill>
                  <a:schemeClr val="bg1"/>
                </a:solidFill>
              </a:rPr>
              <a:t>inputImageCols</a:t>
            </a:r>
            <a:r>
              <a:rPr lang="en-US" sz="1300" dirty="0">
                <a:solidFill>
                  <a:schemeClr val="bg1"/>
                </a:solidFill>
              </a:rPr>
              <a:t>, ",");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</a:t>
            </a:r>
            <a:r>
              <a:rPr lang="en-US" sz="1300" dirty="0" err="1"/>
              <a:t>size_t</a:t>
            </a:r>
            <a:r>
              <a:rPr lang="en-US" sz="1300" dirty="0"/>
              <a:t> </a:t>
            </a:r>
            <a:r>
              <a:rPr lang="en-US" sz="1300" dirty="0" err="1"/>
              <a:t>maskLocation</a:t>
            </a:r>
            <a:r>
              <a:rPr lang="en-US" sz="1300" dirty="0"/>
              <a:t>, </a:t>
            </a:r>
            <a:r>
              <a:rPr lang="en-US" sz="1300" dirty="0" err="1"/>
              <a:t>lesionLocation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for (</a:t>
            </a:r>
            <a:r>
              <a:rPr lang="en-US" sz="1300" dirty="0" err="1"/>
              <a:t>size_t</a:t>
            </a:r>
            <a:r>
              <a:rPr lang="en-US" sz="1300" dirty="0"/>
              <a:t> </a:t>
            </a:r>
            <a:r>
              <a:rPr lang="en-US" sz="1300" dirty="0" err="1"/>
              <a:t>i</a:t>
            </a:r>
            <a:r>
              <a:rPr lang="en-US" sz="1300" dirty="0"/>
              <a:t> = 0; </a:t>
            </a:r>
            <a:r>
              <a:rPr lang="en-US" sz="1300" dirty="0" err="1"/>
              <a:t>i</a:t>
            </a:r>
            <a:r>
              <a:rPr lang="en-US" sz="1300" dirty="0"/>
              <a:t> &lt; </a:t>
            </a:r>
            <a:r>
              <a:rPr lang="en-US" sz="1300" dirty="0" err="1"/>
              <a:t>inputImageCols_vector.</a:t>
            </a:r>
            <a:r>
              <a:rPr lang="en-US" sz="1300" dirty="0" err="1">
                <a:solidFill>
                  <a:srgbClr val="92D050"/>
                </a:solidFill>
              </a:rPr>
              <a:t>size</a:t>
            </a:r>
            <a:r>
              <a:rPr lang="en-US" sz="1300" dirty="0"/>
              <a:t>(); </a:t>
            </a:r>
            <a:r>
              <a:rPr lang="en-US" sz="1300" dirty="0" err="1"/>
              <a:t>i</a:t>
            </a:r>
            <a:r>
              <a:rPr lang="en-US" sz="1300" dirty="0"/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{</a:t>
            </a:r>
            <a:endParaRPr lang="en-US" sz="13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 err="1"/>
              <a:t>std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FF0000"/>
                </a:solidFill>
              </a:rPr>
              <a:t>string</a:t>
            </a:r>
            <a:r>
              <a:rPr lang="en-US" sz="1300" dirty="0"/>
              <a:t> </a:t>
            </a:r>
            <a:r>
              <a:rPr lang="en-US" sz="1300" dirty="0" err="1"/>
              <a:t>tempString</a:t>
            </a:r>
            <a:r>
              <a:rPr lang="en-US" sz="1300" dirty="0"/>
              <a:t> = </a:t>
            </a:r>
            <a:r>
              <a:rPr lang="en-US" sz="1300" dirty="0" err="1"/>
              <a:t>inputImageCols_vector</a:t>
            </a:r>
            <a:r>
              <a:rPr lang="en-US" sz="1300" dirty="0"/>
              <a:t>[ </a:t>
            </a:r>
            <a:r>
              <a:rPr lang="en-US" sz="1300" dirty="0" err="1"/>
              <a:t>i</a:t>
            </a:r>
            <a:r>
              <a:rPr lang="en-US" sz="1300" dirty="0"/>
              <a:t> 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 err="1"/>
              <a:t>std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FF0000"/>
                </a:solidFill>
              </a:rPr>
              <a:t>transform</a:t>
            </a:r>
            <a:r>
              <a:rPr lang="en-US" sz="1300" dirty="0"/>
              <a:t>(</a:t>
            </a:r>
            <a:r>
              <a:rPr lang="en-US" sz="1300" dirty="0" err="1"/>
              <a:t>tempString.begin</a:t>
            </a:r>
            <a:r>
              <a:rPr lang="en-US" sz="1300" dirty="0"/>
              <a:t>(), </a:t>
            </a:r>
            <a:r>
              <a:rPr lang="en-US" sz="1300" dirty="0" err="1"/>
              <a:t>tempString.end</a:t>
            </a:r>
            <a:r>
              <a:rPr lang="en-US" sz="1300" dirty="0"/>
              <a:t>(), </a:t>
            </a:r>
            <a:r>
              <a:rPr lang="en-US" sz="1300" dirty="0" err="1"/>
              <a:t>tempString.begin</a:t>
            </a:r>
            <a:r>
              <a:rPr lang="en-US" sz="1300" dirty="0"/>
              <a:t>(), ::</a:t>
            </a:r>
            <a:r>
              <a:rPr lang="en-US" sz="1300" dirty="0" err="1">
                <a:solidFill>
                  <a:srgbClr val="FF0000"/>
                </a:solidFill>
              </a:rPr>
              <a:t>tolower</a:t>
            </a:r>
            <a:r>
              <a:rPr lang="en-US" sz="1300" dirty="0"/>
              <a:t>);</a:t>
            </a:r>
            <a:endParaRPr lang="en-US" sz="13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if (</a:t>
            </a:r>
            <a:r>
              <a:rPr lang="en-US" sz="1300" dirty="0" err="1"/>
              <a:t>tempString</a:t>
            </a:r>
            <a:r>
              <a:rPr lang="en-US" sz="1300" dirty="0"/>
              <a:t> == </a:t>
            </a:r>
            <a:r>
              <a:rPr lang="en-US" sz="1300" dirty="0">
                <a:solidFill>
                  <a:srgbClr val="7030A0"/>
                </a:solidFill>
              </a:rPr>
              <a:t>"manual"</a:t>
            </a:r>
            <a:r>
              <a:rPr lang="en-US" sz="13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  </a:t>
            </a:r>
            <a:r>
              <a:rPr lang="en-US" sz="1300" dirty="0" err="1"/>
              <a:t>maskLocation</a:t>
            </a:r>
            <a:r>
              <a:rPr lang="en-US" sz="1300" dirty="0"/>
              <a:t> = </a:t>
            </a:r>
            <a:r>
              <a:rPr lang="en-US" sz="1300" dirty="0" err="1"/>
              <a:t>i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else if (</a:t>
            </a:r>
            <a:r>
              <a:rPr lang="en-US" sz="1300" dirty="0" err="1"/>
              <a:t>tempString</a:t>
            </a:r>
            <a:r>
              <a:rPr lang="en-US" sz="1300" dirty="0"/>
              <a:t> == </a:t>
            </a:r>
            <a:r>
              <a:rPr lang="en-US" sz="1300" dirty="0">
                <a:solidFill>
                  <a:srgbClr val="7030A0"/>
                </a:solidFill>
              </a:rPr>
              <a:t>"foreground"</a:t>
            </a:r>
            <a:r>
              <a:rPr lang="en-US" sz="13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  </a:t>
            </a:r>
            <a:r>
              <a:rPr lang="en-US" sz="1300" dirty="0" err="1"/>
              <a:t>lesionLocation</a:t>
            </a:r>
            <a:r>
              <a:rPr lang="en-US" sz="1300" dirty="0"/>
              <a:t> = </a:t>
            </a:r>
            <a:r>
              <a:rPr lang="en-US" sz="1300" dirty="0" err="1"/>
              <a:t>i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}</a:t>
            </a:r>
            <a:endParaRPr lang="en-US" sz="13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If the string matches </a:t>
            </a:r>
            <a:r>
              <a:rPr lang="en-US" sz="2000" b="1" dirty="0">
                <a:solidFill>
                  <a:srgbClr val="C00000"/>
                </a:solidFill>
              </a:rPr>
              <a:t>“manual”</a:t>
            </a:r>
            <a:r>
              <a:rPr lang="en-US" sz="2000" dirty="0"/>
              <a:t>, it is assumed to be the mask and the location is stored.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it matches </a:t>
            </a:r>
            <a:r>
              <a:rPr lang="en-US" sz="2000" b="1" dirty="0">
                <a:solidFill>
                  <a:srgbClr val="C00000"/>
                </a:solidFill>
              </a:rPr>
              <a:t>“foreground”</a:t>
            </a:r>
            <a:r>
              <a:rPr lang="en-US" sz="2000" dirty="0"/>
              <a:t>, it is the lesion image location in the CSV file (image from which labels are to be taken).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These strings can be obtained from the command line to make it </a:t>
            </a:r>
            <a:r>
              <a:rPr lang="en-US" sz="2000" b="1" dirty="0">
                <a:solidFill>
                  <a:srgbClr val="002060"/>
                </a:solidFill>
              </a:rPr>
              <a:t>EVEN</a:t>
            </a:r>
            <a:r>
              <a:rPr lang="en-US" sz="2000" dirty="0"/>
              <a:t> more generic.</a:t>
            </a:r>
          </a:p>
        </p:txBody>
      </p:sp>
    </p:spTree>
    <p:extLst>
      <p:ext uri="{BB962C8B-B14F-4D97-AF65-F5344CB8AC3E}">
        <p14:creationId xmlns:p14="http://schemas.microsoft.com/office/powerpoint/2010/main" val="373195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</a:t>
            </a:r>
            <a:r>
              <a:rPr lang="en-US" sz="1300" dirty="0">
                <a:solidFill>
                  <a:srgbClr val="00B050"/>
                </a:solidFill>
              </a:rPr>
              <a:t> // helpful </a:t>
            </a:r>
            <a:r>
              <a:rPr lang="en-US" sz="1300" dirty="0" err="1">
                <a:solidFill>
                  <a:srgbClr val="00B050"/>
                </a:solidFill>
              </a:rPr>
              <a:t>typedefs</a:t>
            </a:r>
            <a:r>
              <a:rPr lang="en-US" sz="1300" dirty="0">
                <a:solidFill>
                  <a:srgbClr val="00B050"/>
                </a:solidFill>
              </a:rPr>
              <a:t> to make code reading easier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/>
              <a:t>  </a:t>
            </a:r>
            <a:r>
              <a:rPr lang="en-US" sz="1300" dirty="0" err="1"/>
              <a:t>typedef</a:t>
            </a:r>
            <a:r>
              <a:rPr lang="en-US" sz="1300" dirty="0"/>
              <a:t> </a:t>
            </a:r>
            <a:r>
              <a:rPr lang="en-US" sz="1300" dirty="0" err="1"/>
              <a:t>itk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FF0000"/>
                </a:solidFill>
              </a:rPr>
              <a:t>Image</a:t>
            </a:r>
            <a:r>
              <a:rPr lang="en-US" sz="1300" dirty="0"/>
              <a:t>&lt; </a:t>
            </a:r>
            <a:r>
              <a:rPr lang="en-US" sz="1300" dirty="0">
                <a:solidFill>
                  <a:srgbClr val="FF0000"/>
                </a:solidFill>
              </a:rPr>
              <a:t>float</a:t>
            </a:r>
            <a:r>
              <a:rPr lang="en-US" sz="1300" dirty="0"/>
              <a:t>, 3 &gt; </a:t>
            </a:r>
            <a:r>
              <a:rPr lang="en-US" sz="1300" dirty="0" err="1"/>
              <a:t>FloatImageType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/>
              <a:t>  </a:t>
            </a:r>
            <a:r>
              <a:rPr lang="en-US" sz="1300" dirty="0" err="1"/>
              <a:t>typedef</a:t>
            </a:r>
            <a:r>
              <a:rPr lang="en-US" sz="1300" dirty="0"/>
              <a:t> </a:t>
            </a:r>
            <a:r>
              <a:rPr lang="en-US" sz="1300" dirty="0" err="1">
                <a:solidFill>
                  <a:srgbClr val="FF0000"/>
                </a:solidFill>
              </a:rPr>
              <a:t>FloatImageType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00B0F0"/>
                </a:solidFill>
              </a:rPr>
              <a:t>Pointer</a:t>
            </a:r>
            <a:r>
              <a:rPr lang="en-US" sz="1300" dirty="0"/>
              <a:t> </a:t>
            </a:r>
            <a:r>
              <a:rPr lang="en-US" sz="1300" dirty="0" err="1"/>
              <a:t>ImagePointerType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/>
              <a:t>  </a:t>
            </a:r>
            <a:r>
              <a:rPr lang="en-US" sz="1300" dirty="0" err="1"/>
              <a:t>typedef</a:t>
            </a:r>
            <a:r>
              <a:rPr lang="en-US" sz="1300" dirty="0"/>
              <a:t> </a:t>
            </a:r>
            <a:r>
              <a:rPr lang="en-US" sz="1300" dirty="0" err="1"/>
              <a:t>itk</a:t>
            </a:r>
            <a:r>
              <a:rPr lang="en-US" sz="1300" dirty="0"/>
              <a:t>::</a:t>
            </a:r>
            <a:r>
              <a:rPr lang="en-US" sz="1300" dirty="0" err="1">
                <a:solidFill>
                  <a:srgbClr val="00B0F0"/>
                </a:solidFill>
              </a:rPr>
              <a:t>ImageRegionConstIterator</a:t>
            </a:r>
            <a:r>
              <a:rPr lang="en-US" sz="1300" dirty="0"/>
              <a:t>&lt; </a:t>
            </a:r>
            <a:r>
              <a:rPr lang="en-US" sz="1300" dirty="0" err="1">
                <a:solidFill>
                  <a:srgbClr val="FF0000"/>
                </a:solidFill>
              </a:rPr>
              <a:t>FloatImageType</a:t>
            </a:r>
            <a:r>
              <a:rPr lang="en-US" sz="1300" dirty="0"/>
              <a:t> &gt; </a:t>
            </a:r>
            <a:r>
              <a:rPr lang="en-US" sz="1300" dirty="0" err="1"/>
              <a:t>IteratorType</a:t>
            </a:r>
            <a:r>
              <a:rPr lang="en-US" sz="1300" dirty="0"/>
              <a:t>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3355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for (</a:t>
            </a:r>
            <a:r>
              <a:rPr lang="en-US" sz="1300" dirty="0" err="1"/>
              <a:t>size_t</a:t>
            </a:r>
            <a:r>
              <a:rPr lang="en-US" sz="1300" dirty="0"/>
              <a:t> </a:t>
            </a:r>
            <a:r>
              <a:rPr lang="en-US" sz="1300" dirty="0" err="1"/>
              <a:t>i</a:t>
            </a:r>
            <a:r>
              <a:rPr lang="en-US" sz="1300" dirty="0"/>
              <a:t> = 0; </a:t>
            </a:r>
            <a:r>
              <a:rPr lang="en-US" sz="1300" dirty="0" err="1"/>
              <a:t>i</a:t>
            </a:r>
            <a:r>
              <a:rPr lang="en-US" sz="1300" dirty="0"/>
              <a:t> &lt; </a:t>
            </a:r>
            <a:r>
              <a:rPr lang="en-US" sz="1300" dirty="0" err="1"/>
              <a:t>sortedSubjectsAndFiles.</a:t>
            </a:r>
            <a:r>
              <a:rPr lang="en-US" sz="1300" dirty="0" err="1">
                <a:solidFill>
                  <a:srgbClr val="92D050"/>
                </a:solidFill>
              </a:rPr>
              <a:t>size</a:t>
            </a:r>
            <a:r>
              <a:rPr lang="en-US" sz="1300" dirty="0"/>
              <a:t>(); </a:t>
            </a:r>
            <a:r>
              <a:rPr lang="en-US" sz="1300" dirty="0" err="1"/>
              <a:t>i</a:t>
            </a:r>
            <a:r>
              <a:rPr lang="en-US" sz="1300" dirty="0"/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{</a:t>
            </a:r>
            <a:endParaRPr lang="en-US" sz="13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 err="1"/>
              <a:t>std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FF0000"/>
                </a:solidFill>
              </a:rPr>
              <a:t>vector</a:t>
            </a:r>
            <a:r>
              <a:rPr lang="en-US" sz="1300" dirty="0"/>
              <a:t>&lt; </a:t>
            </a:r>
            <a:r>
              <a:rPr lang="en-US" sz="1300" dirty="0" err="1">
                <a:solidFill>
                  <a:srgbClr val="FF0000"/>
                </a:solidFill>
              </a:rPr>
              <a:t>ImagePointerType</a:t>
            </a:r>
            <a:r>
              <a:rPr lang="en-US" sz="1300" dirty="0"/>
              <a:t> &gt; </a:t>
            </a:r>
            <a:r>
              <a:rPr lang="en-US" sz="1300" dirty="0" err="1"/>
              <a:t>inputImagePointers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 err="1"/>
              <a:t>std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FF0000"/>
                </a:solidFill>
              </a:rPr>
              <a:t>vector</a:t>
            </a:r>
            <a:r>
              <a:rPr lang="en-US" sz="1300" dirty="0"/>
              <a:t>&lt; </a:t>
            </a:r>
            <a:r>
              <a:rPr lang="en-US" sz="1300" dirty="0" err="1">
                <a:solidFill>
                  <a:srgbClr val="FF0000"/>
                </a:solidFill>
              </a:rPr>
              <a:t>IteratorType</a:t>
            </a:r>
            <a:r>
              <a:rPr lang="en-US" sz="1300" dirty="0"/>
              <a:t> &gt; </a:t>
            </a:r>
            <a:r>
              <a:rPr lang="en-US" sz="1300" dirty="0" err="1"/>
              <a:t>inputImageIterators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 err="1"/>
              <a:t>inputImagePointers.</a:t>
            </a:r>
            <a:r>
              <a:rPr lang="en-US" sz="1300" dirty="0" err="1">
                <a:solidFill>
                  <a:srgbClr val="92D050"/>
                </a:solidFill>
              </a:rPr>
              <a:t>resize</a:t>
            </a:r>
            <a:r>
              <a:rPr lang="en-US" sz="1300" dirty="0"/>
              <a:t>( </a:t>
            </a:r>
            <a:r>
              <a:rPr lang="en-US" sz="1300" b="1" dirty="0" err="1">
                <a:solidFill>
                  <a:srgbClr val="C00000"/>
                </a:solidFill>
              </a:rPr>
              <a:t>sortedSubjectsAndFiles</a:t>
            </a:r>
            <a:r>
              <a:rPr lang="en-US" sz="1300" dirty="0"/>
              <a:t>[</a:t>
            </a:r>
            <a:r>
              <a:rPr lang="en-US" sz="1300" dirty="0" err="1"/>
              <a:t>i</a:t>
            </a:r>
            <a:r>
              <a:rPr lang="en-US" sz="1300" dirty="0"/>
              <a:t>].</a:t>
            </a:r>
            <a:r>
              <a:rPr lang="en-US" sz="1300" dirty="0" err="1">
                <a:solidFill>
                  <a:srgbClr val="00B0F0"/>
                </a:solidFill>
              </a:rPr>
              <a:t>inputImages</a:t>
            </a:r>
            <a:r>
              <a:rPr lang="en-US" sz="1300" dirty="0" err="1"/>
              <a:t>.</a:t>
            </a:r>
            <a:r>
              <a:rPr lang="en-US" sz="1300" dirty="0" err="1">
                <a:solidFill>
                  <a:srgbClr val="92D050"/>
                </a:solidFill>
              </a:rPr>
              <a:t>size</a:t>
            </a:r>
            <a:r>
              <a:rPr lang="en-US" sz="1300" dirty="0"/>
              <a:t>() – 2 );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 err="1"/>
              <a:t>inputImageIterators.</a:t>
            </a:r>
            <a:r>
              <a:rPr lang="en-US" sz="1300" dirty="0" err="1">
                <a:solidFill>
                  <a:srgbClr val="92D050"/>
                </a:solidFill>
              </a:rPr>
              <a:t>resize</a:t>
            </a:r>
            <a:r>
              <a:rPr lang="en-US" sz="1300" dirty="0"/>
              <a:t>( </a:t>
            </a:r>
            <a:r>
              <a:rPr lang="en-US" sz="1300" b="1" dirty="0" err="1">
                <a:solidFill>
                  <a:srgbClr val="C00000"/>
                </a:solidFill>
              </a:rPr>
              <a:t>sortedSubjectsAndFiles</a:t>
            </a:r>
            <a:r>
              <a:rPr lang="en-US" sz="1300" dirty="0"/>
              <a:t>[</a:t>
            </a:r>
            <a:r>
              <a:rPr lang="en-US" sz="1300" dirty="0" err="1"/>
              <a:t>i</a:t>
            </a:r>
            <a:r>
              <a:rPr lang="en-US" sz="1300" dirty="0"/>
              <a:t>].</a:t>
            </a:r>
            <a:r>
              <a:rPr lang="en-US" sz="1300" dirty="0" err="1">
                <a:solidFill>
                  <a:srgbClr val="00B0F0"/>
                </a:solidFill>
              </a:rPr>
              <a:t>inputImages</a:t>
            </a:r>
            <a:r>
              <a:rPr lang="en-US" sz="1300" dirty="0" err="1"/>
              <a:t>.</a:t>
            </a:r>
            <a:r>
              <a:rPr lang="en-US" sz="1300" dirty="0" err="1">
                <a:solidFill>
                  <a:srgbClr val="92D050"/>
                </a:solidFill>
              </a:rPr>
              <a:t>size</a:t>
            </a:r>
            <a:r>
              <a:rPr lang="en-US" sz="1300" dirty="0"/>
              <a:t>() – 2 );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Initialize input image pointers and their respective iterators for all images that make up the training data.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Pre-allocate size for easier parsing.</a:t>
            </a:r>
          </a:p>
        </p:txBody>
      </p:sp>
    </p:spTree>
    <p:extLst>
      <p:ext uri="{BB962C8B-B14F-4D97-AF65-F5344CB8AC3E}">
        <p14:creationId xmlns:p14="http://schemas.microsoft.com/office/powerpoint/2010/main" val="2849320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for (</a:t>
            </a:r>
            <a:r>
              <a:rPr lang="en-US" sz="1300" dirty="0" err="1">
                <a:solidFill>
                  <a:srgbClr val="00B050"/>
                </a:solidFill>
              </a:rPr>
              <a:t>size_t</a:t>
            </a:r>
            <a:r>
              <a:rPr lang="en-US" sz="1300" dirty="0"/>
              <a:t> </a:t>
            </a:r>
            <a:r>
              <a:rPr lang="en-US" sz="1300" dirty="0" err="1"/>
              <a:t>i</a:t>
            </a:r>
            <a:r>
              <a:rPr lang="en-US" sz="1300" dirty="0"/>
              <a:t> = 0; </a:t>
            </a:r>
            <a:r>
              <a:rPr lang="en-US" sz="1300" dirty="0" err="1"/>
              <a:t>i</a:t>
            </a:r>
            <a:r>
              <a:rPr lang="en-US" sz="1300" dirty="0"/>
              <a:t> &lt; </a:t>
            </a:r>
            <a:r>
              <a:rPr lang="en-US" sz="1300" dirty="0" err="1"/>
              <a:t>sortedSubjectsAndFiles.</a:t>
            </a:r>
            <a:r>
              <a:rPr lang="en-US" sz="1300" dirty="0" err="1">
                <a:solidFill>
                  <a:srgbClr val="92D050"/>
                </a:solidFill>
              </a:rPr>
              <a:t>size</a:t>
            </a:r>
            <a:r>
              <a:rPr lang="en-US" sz="1300" dirty="0"/>
              <a:t>(); </a:t>
            </a:r>
            <a:r>
              <a:rPr lang="en-US" sz="1300" dirty="0" err="1"/>
              <a:t>i</a:t>
            </a:r>
            <a:r>
              <a:rPr lang="en-US" sz="1300" dirty="0"/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{</a:t>
            </a:r>
            <a:endParaRPr lang="en-US" sz="13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 err="1"/>
              <a:t>std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FF0000"/>
                </a:solidFill>
              </a:rPr>
              <a:t>vector</a:t>
            </a:r>
            <a:r>
              <a:rPr lang="en-US" sz="1300" dirty="0"/>
              <a:t>&lt; </a:t>
            </a:r>
            <a:r>
              <a:rPr lang="en-US" sz="1300" dirty="0" err="1">
                <a:solidFill>
                  <a:srgbClr val="FF0000"/>
                </a:solidFill>
              </a:rPr>
              <a:t>ImagePointerType</a:t>
            </a:r>
            <a:r>
              <a:rPr lang="en-US" sz="1300" dirty="0"/>
              <a:t> &gt; </a:t>
            </a:r>
            <a:r>
              <a:rPr lang="en-US" sz="1300" dirty="0" err="1"/>
              <a:t>inputImagePointers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 err="1"/>
              <a:t>std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FF0000"/>
                </a:solidFill>
              </a:rPr>
              <a:t>vector</a:t>
            </a:r>
            <a:r>
              <a:rPr lang="en-US" sz="1300" dirty="0"/>
              <a:t>&lt; </a:t>
            </a:r>
            <a:r>
              <a:rPr lang="en-US" sz="1300" dirty="0" err="1">
                <a:solidFill>
                  <a:srgbClr val="FF0000"/>
                </a:solidFill>
              </a:rPr>
              <a:t>IteratorType</a:t>
            </a:r>
            <a:r>
              <a:rPr lang="en-US" sz="1300" dirty="0"/>
              <a:t> &gt; </a:t>
            </a:r>
            <a:r>
              <a:rPr lang="en-US" sz="1300" dirty="0" err="1"/>
              <a:t>inputImageIterators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 err="1"/>
              <a:t>inputImagePointers.</a:t>
            </a:r>
            <a:r>
              <a:rPr lang="en-US" sz="1300" dirty="0" err="1">
                <a:solidFill>
                  <a:srgbClr val="92D050"/>
                </a:solidFill>
              </a:rPr>
              <a:t>resize</a:t>
            </a:r>
            <a:r>
              <a:rPr lang="en-US" sz="1300" dirty="0"/>
              <a:t>( </a:t>
            </a:r>
            <a:r>
              <a:rPr lang="en-US" sz="1300" b="1" dirty="0" err="1">
                <a:solidFill>
                  <a:srgbClr val="C00000"/>
                </a:solidFill>
              </a:rPr>
              <a:t>sortedSubjectsAndFiles</a:t>
            </a:r>
            <a:r>
              <a:rPr lang="en-US" sz="1300" dirty="0"/>
              <a:t>[</a:t>
            </a:r>
            <a:r>
              <a:rPr lang="en-US" sz="1300" dirty="0" err="1"/>
              <a:t>i</a:t>
            </a:r>
            <a:r>
              <a:rPr lang="en-US" sz="1300" dirty="0"/>
              <a:t>].</a:t>
            </a:r>
            <a:r>
              <a:rPr lang="en-US" sz="1300" dirty="0" err="1">
                <a:solidFill>
                  <a:srgbClr val="00B0F0"/>
                </a:solidFill>
              </a:rPr>
              <a:t>inputImages</a:t>
            </a:r>
            <a:r>
              <a:rPr lang="en-US" sz="1300" dirty="0" err="1"/>
              <a:t>.</a:t>
            </a:r>
            <a:r>
              <a:rPr lang="en-US" sz="1300" dirty="0" err="1">
                <a:solidFill>
                  <a:srgbClr val="92D050"/>
                </a:solidFill>
              </a:rPr>
              <a:t>size</a:t>
            </a:r>
            <a:r>
              <a:rPr lang="en-US" sz="1300" dirty="0"/>
              <a:t>() – 2 );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 err="1"/>
              <a:t>inputImageIterators.</a:t>
            </a:r>
            <a:r>
              <a:rPr lang="en-US" sz="1300" dirty="0" err="1">
                <a:solidFill>
                  <a:srgbClr val="92D050"/>
                </a:solidFill>
              </a:rPr>
              <a:t>resize</a:t>
            </a:r>
            <a:r>
              <a:rPr lang="en-US" sz="1300" dirty="0"/>
              <a:t>( </a:t>
            </a:r>
            <a:r>
              <a:rPr lang="en-US" sz="1300" b="1" dirty="0" err="1">
                <a:solidFill>
                  <a:srgbClr val="C00000"/>
                </a:solidFill>
              </a:rPr>
              <a:t>sortedSubjectsAndFiles</a:t>
            </a:r>
            <a:r>
              <a:rPr lang="en-US" sz="1300" dirty="0"/>
              <a:t>[</a:t>
            </a:r>
            <a:r>
              <a:rPr lang="en-US" sz="1300" dirty="0" err="1"/>
              <a:t>i</a:t>
            </a:r>
            <a:r>
              <a:rPr lang="en-US" sz="1300" dirty="0"/>
              <a:t>].</a:t>
            </a:r>
            <a:r>
              <a:rPr lang="en-US" sz="1300" dirty="0" err="1">
                <a:solidFill>
                  <a:srgbClr val="00B0F0"/>
                </a:solidFill>
              </a:rPr>
              <a:t>inputImages</a:t>
            </a:r>
            <a:r>
              <a:rPr lang="en-US" sz="1300" dirty="0" err="1"/>
              <a:t>.</a:t>
            </a:r>
            <a:r>
              <a:rPr lang="en-US" sz="1300" dirty="0" err="1">
                <a:solidFill>
                  <a:srgbClr val="92D050"/>
                </a:solidFill>
              </a:rPr>
              <a:t>size</a:t>
            </a:r>
            <a:r>
              <a:rPr lang="en-US" sz="1300" dirty="0"/>
              <a:t>() – 2 );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for (</a:t>
            </a:r>
            <a:r>
              <a:rPr lang="en-US" sz="1300" dirty="0" err="1">
                <a:solidFill>
                  <a:srgbClr val="00B050"/>
                </a:solidFill>
              </a:rPr>
              <a:t>size_t</a:t>
            </a:r>
            <a:r>
              <a:rPr lang="en-US" sz="1300" dirty="0"/>
              <a:t> j = 0; j &lt; </a:t>
            </a:r>
            <a:r>
              <a:rPr lang="en-US" sz="1300" dirty="0" err="1"/>
              <a:t>sortedSubjectsAndFiles</a:t>
            </a:r>
            <a:r>
              <a:rPr lang="en-US" sz="1300" dirty="0"/>
              <a:t>[</a:t>
            </a:r>
            <a:r>
              <a:rPr lang="en-US" sz="1300" dirty="0" err="1"/>
              <a:t>i</a:t>
            </a:r>
            <a:r>
              <a:rPr lang="en-US" sz="1300" dirty="0"/>
              <a:t>].</a:t>
            </a:r>
            <a:r>
              <a:rPr lang="en-US" sz="1300" dirty="0" err="1">
                <a:solidFill>
                  <a:srgbClr val="00B0F0"/>
                </a:solidFill>
              </a:rPr>
              <a:t>inputImages</a:t>
            </a:r>
            <a:r>
              <a:rPr lang="en-US" sz="1300" dirty="0" err="1"/>
              <a:t>.</a:t>
            </a:r>
            <a:r>
              <a:rPr lang="en-US" sz="1300" dirty="0" err="1">
                <a:solidFill>
                  <a:srgbClr val="92D050"/>
                </a:solidFill>
              </a:rPr>
              <a:t>size</a:t>
            </a:r>
            <a:r>
              <a:rPr lang="en-US" sz="1300" dirty="0"/>
              <a:t>(); </a:t>
            </a:r>
            <a:r>
              <a:rPr lang="en-US" sz="1300" dirty="0" err="1"/>
              <a:t>j++</a:t>
            </a:r>
            <a:r>
              <a:rPr lang="en-US" sz="13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    if ((j != </a:t>
            </a:r>
            <a:r>
              <a:rPr lang="en-US" sz="1300" dirty="0" err="1">
                <a:solidFill>
                  <a:schemeClr val="bg1"/>
                </a:solidFill>
              </a:rPr>
              <a:t>maskLocation</a:t>
            </a:r>
            <a:r>
              <a:rPr lang="en-US" sz="1300" dirty="0">
                <a:solidFill>
                  <a:schemeClr val="bg1"/>
                </a:solidFill>
              </a:rPr>
              <a:t>) &amp;&amp; (j != </a:t>
            </a:r>
            <a:r>
              <a:rPr lang="en-US" sz="1300" dirty="0" err="1">
                <a:solidFill>
                  <a:schemeClr val="bg1"/>
                </a:solidFill>
              </a:rPr>
              <a:t>lesionLocation</a:t>
            </a:r>
            <a:r>
              <a:rPr lang="en-US" sz="1300" dirty="0">
                <a:solidFill>
                  <a:schemeClr val="bg1"/>
                </a:solidFill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      </a:t>
            </a:r>
            <a:r>
              <a:rPr lang="en-US" sz="1300" dirty="0" err="1">
                <a:solidFill>
                  <a:schemeClr val="bg1"/>
                </a:solidFill>
              </a:rPr>
              <a:t>inputImagePointers</a:t>
            </a:r>
            <a:r>
              <a:rPr lang="en-US" sz="1300" dirty="0">
                <a:solidFill>
                  <a:schemeClr val="bg1"/>
                </a:solidFill>
              </a:rPr>
              <a:t>[j] = </a:t>
            </a:r>
            <a:r>
              <a:rPr lang="en-US" sz="1300" dirty="0" err="1">
                <a:solidFill>
                  <a:schemeClr val="bg1"/>
                </a:solidFill>
              </a:rPr>
              <a:t>FloatImageType</a:t>
            </a:r>
            <a:r>
              <a:rPr lang="en-US" sz="13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      </a:t>
            </a:r>
            <a:r>
              <a:rPr lang="en-US" sz="1300" dirty="0" err="1">
                <a:solidFill>
                  <a:schemeClr val="bg1"/>
                </a:solidFill>
              </a:rPr>
              <a:t>inputImagePointers</a:t>
            </a:r>
            <a:r>
              <a:rPr lang="en-US" sz="1300" dirty="0">
                <a:solidFill>
                  <a:schemeClr val="bg1"/>
                </a:solidFill>
              </a:rPr>
              <a:t>[j] = </a:t>
            </a:r>
            <a:r>
              <a:rPr lang="en-US" sz="1300" dirty="0" err="1">
                <a:solidFill>
                  <a:schemeClr val="bg1"/>
                </a:solidFill>
              </a:rPr>
              <a:t>cbica</a:t>
            </a:r>
            <a:r>
              <a:rPr lang="en-US" sz="1300" dirty="0">
                <a:solidFill>
                  <a:schemeClr val="bg1"/>
                </a:solidFill>
              </a:rPr>
              <a:t>::</a:t>
            </a:r>
            <a:r>
              <a:rPr lang="en-US" sz="1300" dirty="0" err="1">
                <a:solidFill>
                  <a:schemeClr val="bg1"/>
                </a:solidFill>
              </a:rPr>
              <a:t>ReadImage</a:t>
            </a:r>
            <a:r>
              <a:rPr lang="en-US" sz="1300" dirty="0">
                <a:solidFill>
                  <a:schemeClr val="bg1"/>
                </a:solidFill>
              </a:rPr>
              <a:t>&lt; </a:t>
            </a:r>
            <a:r>
              <a:rPr lang="en-US" sz="1300" dirty="0" err="1">
                <a:solidFill>
                  <a:schemeClr val="bg1"/>
                </a:solidFill>
              </a:rPr>
              <a:t>FloatImageType</a:t>
            </a:r>
            <a:r>
              <a:rPr lang="en-US" sz="1300" dirty="0">
                <a:solidFill>
                  <a:schemeClr val="bg1"/>
                </a:solidFill>
              </a:rPr>
              <a:t> &gt;( </a:t>
            </a:r>
            <a:r>
              <a:rPr lang="en-US" sz="1300" dirty="0" err="1">
                <a:solidFill>
                  <a:schemeClr val="bg1"/>
                </a:solidFill>
              </a:rPr>
              <a:t>sortedSubjectsAndFiles</a:t>
            </a:r>
            <a:r>
              <a:rPr lang="en-US" sz="1300" dirty="0">
                <a:solidFill>
                  <a:schemeClr val="bg1"/>
                </a:solidFill>
              </a:rPr>
              <a:t>[</a:t>
            </a:r>
            <a:r>
              <a:rPr lang="en-US" sz="1300" dirty="0" err="1">
                <a:solidFill>
                  <a:schemeClr val="bg1"/>
                </a:solidFill>
              </a:rPr>
              <a:t>i</a:t>
            </a:r>
            <a:r>
              <a:rPr lang="en-US" sz="1300" dirty="0">
                <a:solidFill>
                  <a:schemeClr val="bg1"/>
                </a:solidFill>
              </a:rPr>
              <a:t>].</a:t>
            </a:r>
            <a:r>
              <a:rPr lang="en-US" sz="1300" dirty="0" err="1">
                <a:solidFill>
                  <a:schemeClr val="bg1"/>
                </a:solidFill>
              </a:rPr>
              <a:t>inputImages</a:t>
            </a:r>
            <a:r>
              <a:rPr lang="en-US" sz="1300" dirty="0">
                <a:solidFill>
                  <a:schemeClr val="bg1"/>
                </a:solidFill>
              </a:rPr>
              <a:t>[j]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      </a:t>
            </a:r>
            <a:r>
              <a:rPr lang="en-US" sz="1300" dirty="0" err="1">
                <a:solidFill>
                  <a:schemeClr val="bg1"/>
                </a:solidFill>
              </a:rPr>
              <a:t>inputImageIterators</a:t>
            </a:r>
            <a:r>
              <a:rPr lang="en-US" sz="1300" dirty="0">
                <a:solidFill>
                  <a:schemeClr val="bg1"/>
                </a:solidFill>
              </a:rPr>
              <a:t>[j] = </a:t>
            </a:r>
            <a:r>
              <a:rPr lang="en-US" sz="1300" dirty="0" err="1">
                <a:solidFill>
                  <a:schemeClr val="bg1"/>
                </a:solidFill>
              </a:rPr>
              <a:t>IteratorType</a:t>
            </a:r>
            <a:r>
              <a:rPr lang="en-US" sz="1300" dirty="0">
                <a:solidFill>
                  <a:schemeClr val="bg1"/>
                </a:solidFill>
              </a:rPr>
              <a:t>( </a:t>
            </a:r>
            <a:r>
              <a:rPr lang="en-US" sz="1300" dirty="0" err="1">
                <a:solidFill>
                  <a:schemeClr val="bg1"/>
                </a:solidFill>
              </a:rPr>
              <a:t>inputImagePointers</a:t>
            </a:r>
            <a:r>
              <a:rPr lang="en-US" sz="1300" dirty="0">
                <a:solidFill>
                  <a:schemeClr val="bg1"/>
                </a:solidFill>
              </a:rPr>
              <a:t>[j], </a:t>
            </a:r>
            <a:r>
              <a:rPr lang="en-US" sz="1300" dirty="0" err="1">
                <a:solidFill>
                  <a:schemeClr val="bg1"/>
                </a:solidFill>
              </a:rPr>
              <a:t>inputImagePointers</a:t>
            </a:r>
            <a:r>
              <a:rPr lang="en-US" sz="1300" dirty="0">
                <a:solidFill>
                  <a:schemeClr val="bg1"/>
                </a:solidFill>
              </a:rPr>
              <a:t>[j]-&gt;</a:t>
            </a:r>
            <a:r>
              <a:rPr lang="en-US" sz="1300" dirty="0" err="1">
                <a:solidFill>
                  <a:schemeClr val="bg1"/>
                </a:solidFill>
              </a:rPr>
              <a:t>GetBufferedRegion</a:t>
            </a:r>
            <a:r>
              <a:rPr lang="en-US" sz="1300" dirty="0">
                <a:solidFill>
                  <a:schemeClr val="bg1"/>
                </a:solidFill>
              </a:rPr>
              <a:t>( )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Iterate over every image defined per subject.</a:t>
            </a:r>
          </a:p>
        </p:txBody>
      </p:sp>
    </p:spTree>
    <p:extLst>
      <p:ext uri="{BB962C8B-B14F-4D97-AF65-F5344CB8AC3E}">
        <p14:creationId xmlns:p14="http://schemas.microsoft.com/office/powerpoint/2010/main" val="302004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demonstrated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>
                <a:solidFill>
                  <a:srgbClr val="C00000"/>
                </a:solidFill>
              </a:rPr>
              <a:t>ImageRegionIterator</a:t>
            </a:r>
            <a:r>
              <a:rPr lang="en-US" dirty="0"/>
              <a:t> </a:t>
            </a:r>
            <a:r>
              <a:rPr lang="en-US" baseline="30000" dirty="0"/>
              <a:t>[1]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class enables importing image data from the memory buffer.</a:t>
            </a:r>
            <a:endParaRPr lang="en-US" b="1" dirty="0">
              <a:solidFill>
                <a:srgbClr val="22337C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1841" y="6311900"/>
            <a:ext cx="7448279" cy="365125"/>
          </a:xfrm>
        </p:spPr>
        <p:txBody>
          <a:bodyPr/>
          <a:lstStyle/>
          <a:p>
            <a:r>
              <a:rPr lang="en-US" dirty="0"/>
              <a:t>[1] http://www.itk.org/Doxygen/html/classitk_1_1ImageRegionIterator.html</a:t>
            </a:r>
          </a:p>
        </p:txBody>
      </p:sp>
    </p:spTree>
    <p:extLst>
      <p:ext uri="{BB962C8B-B14F-4D97-AF65-F5344CB8AC3E}">
        <p14:creationId xmlns:p14="http://schemas.microsoft.com/office/powerpoint/2010/main" val="145998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for (</a:t>
            </a:r>
            <a:r>
              <a:rPr lang="en-US" sz="1300" dirty="0" err="1">
                <a:solidFill>
                  <a:srgbClr val="00B050"/>
                </a:solidFill>
              </a:rPr>
              <a:t>size_t</a:t>
            </a:r>
            <a:r>
              <a:rPr lang="en-US" sz="1300" dirty="0"/>
              <a:t> </a:t>
            </a:r>
            <a:r>
              <a:rPr lang="en-US" sz="1300" dirty="0" err="1"/>
              <a:t>i</a:t>
            </a:r>
            <a:r>
              <a:rPr lang="en-US" sz="1300" dirty="0"/>
              <a:t> = 0; </a:t>
            </a:r>
            <a:r>
              <a:rPr lang="en-US" sz="1300" dirty="0" err="1"/>
              <a:t>i</a:t>
            </a:r>
            <a:r>
              <a:rPr lang="en-US" sz="1300" dirty="0"/>
              <a:t> &lt; </a:t>
            </a:r>
            <a:r>
              <a:rPr lang="en-US" sz="1300" dirty="0" err="1"/>
              <a:t>sortedSubjectsAndFiles.</a:t>
            </a:r>
            <a:r>
              <a:rPr lang="en-US" sz="1300" dirty="0" err="1">
                <a:solidFill>
                  <a:srgbClr val="92D050"/>
                </a:solidFill>
              </a:rPr>
              <a:t>size</a:t>
            </a:r>
            <a:r>
              <a:rPr lang="en-US" sz="1300" dirty="0"/>
              <a:t>(); </a:t>
            </a:r>
            <a:r>
              <a:rPr lang="en-US" sz="1300" dirty="0" err="1"/>
              <a:t>i</a:t>
            </a:r>
            <a:r>
              <a:rPr lang="en-US" sz="1300" dirty="0"/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{</a:t>
            </a:r>
            <a:endParaRPr lang="en-US" sz="13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 err="1"/>
              <a:t>std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FF0000"/>
                </a:solidFill>
              </a:rPr>
              <a:t>vector</a:t>
            </a:r>
            <a:r>
              <a:rPr lang="en-US" sz="1300" dirty="0"/>
              <a:t>&lt; </a:t>
            </a:r>
            <a:r>
              <a:rPr lang="en-US" sz="1300" dirty="0" err="1">
                <a:solidFill>
                  <a:srgbClr val="FF0000"/>
                </a:solidFill>
              </a:rPr>
              <a:t>ImagePointerType</a:t>
            </a:r>
            <a:r>
              <a:rPr lang="en-US" sz="1300" dirty="0"/>
              <a:t> &gt; </a:t>
            </a:r>
            <a:r>
              <a:rPr lang="en-US" sz="1300" dirty="0" err="1"/>
              <a:t>inputImagePointers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 err="1"/>
              <a:t>std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FF0000"/>
                </a:solidFill>
              </a:rPr>
              <a:t>vector</a:t>
            </a:r>
            <a:r>
              <a:rPr lang="en-US" sz="1300" dirty="0"/>
              <a:t>&lt; </a:t>
            </a:r>
            <a:r>
              <a:rPr lang="en-US" sz="1300" dirty="0" err="1">
                <a:solidFill>
                  <a:srgbClr val="FF0000"/>
                </a:solidFill>
              </a:rPr>
              <a:t>IteratorType</a:t>
            </a:r>
            <a:r>
              <a:rPr lang="en-US" sz="1300" dirty="0"/>
              <a:t> &gt; </a:t>
            </a:r>
            <a:r>
              <a:rPr lang="en-US" sz="1300" dirty="0" err="1"/>
              <a:t>inputImageIterators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 err="1"/>
              <a:t>inputImagePointers.</a:t>
            </a:r>
            <a:r>
              <a:rPr lang="en-US" sz="1300" dirty="0" err="1">
                <a:solidFill>
                  <a:srgbClr val="92D050"/>
                </a:solidFill>
              </a:rPr>
              <a:t>resize</a:t>
            </a:r>
            <a:r>
              <a:rPr lang="en-US" sz="1300" dirty="0"/>
              <a:t>( </a:t>
            </a:r>
            <a:r>
              <a:rPr lang="en-US" sz="1300" b="1" dirty="0" err="1">
                <a:solidFill>
                  <a:srgbClr val="C00000"/>
                </a:solidFill>
              </a:rPr>
              <a:t>sortedSubjectsAndFiles</a:t>
            </a:r>
            <a:r>
              <a:rPr lang="en-US" sz="1300" dirty="0"/>
              <a:t>[</a:t>
            </a:r>
            <a:r>
              <a:rPr lang="en-US" sz="1300" dirty="0" err="1"/>
              <a:t>i</a:t>
            </a:r>
            <a:r>
              <a:rPr lang="en-US" sz="1300" dirty="0"/>
              <a:t>].</a:t>
            </a:r>
            <a:r>
              <a:rPr lang="en-US" sz="1300" dirty="0" err="1">
                <a:solidFill>
                  <a:srgbClr val="00B0F0"/>
                </a:solidFill>
              </a:rPr>
              <a:t>inputImages</a:t>
            </a:r>
            <a:r>
              <a:rPr lang="en-US" sz="1300" dirty="0" err="1"/>
              <a:t>.</a:t>
            </a:r>
            <a:r>
              <a:rPr lang="en-US" sz="1300" dirty="0" err="1">
                <a:solidFill>
                  <a:srgbClr val="92D050"/>
                </a:solidFill>
              </a:rPr>
              <a:t>size</a:t>
            </a:r>
            <a:r>
              <a:rPr lang="en-US" sz="1300" dirty="0"/>
              <a:t>() – 2 );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 err="1"/>
              <a:t>inputImageIterators.</a:t>
            </a:r>
            <a:r>
              <a:rPr lang="en-US" sz="1300" dirty="0" err="1">
                <a:solidFill>
                  <a:srgbClr val="92D050"/>
                </a:solidFill>
              </a:rPr>
              <a:t>resize</a:t>
            </a:r>
            <a:r>
              <a:rPr lang="en-US" sz="1300" dirty="0"/>
              <a:t>( </a:t>
            </a:r>
            <a:r>
              <a:rPr lang="en-US" sz="1300" b="1" dirty="0" err="1">
                <a:solidFill>
                  <a:srgbClr val="C00000"/>
                </a:solidFill>
              </a:rPr>
              <a:t>sortedSubjectsAndFiles</a:t>
            </a:r>
            <a:r>
              <a:rPr lang="en-US" sz="1300" dirty="0"/>
              <a:t>[</a:t>
            </a:r>
            <a:r>
              <a:rPr lang="en-US" sz="1300" dirty="0" err="1"/>
              <a:t>i</a:t>
            </a:r>
            <a:r>
              <a:rPr lang="en-US" sz="1300" dirty="0"/>
              <a:t>].</a:t>
            </a:r>
            <a:r>
              <a:rPr lang="en-US" sz="1300" dirty="0" err="1">
                <a:solidFill>
                  <a:srgbClr val="00B0F0"/>
                </a:solidFill>
              </a:rPr>
              <a:t>inputImages</a:t>
            </a:r>
            <a:r>
              <a:rPr lang="en-US" sz="1300" dirty="0" err="1"/>
              <a:t>.</a:t>
            </a:r>
            <a:r>
              <a:rPr lang="en-US" sz="1300" dirty="0" err="1">
                <a:solidFill>
                  <a:srgbClr val="92D050"/>
                </a:solidFill>
              </a:rPr>
              <a:t>size</a:t>
            </a:r>
            <a:r>
              <a:rPr lang="en-US" sz="1300" dirty="0"/>
              <a:t>() – 2 );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for (</a:t>
            </a:r>
            <a:r>
              <a:rPr lang="en-US" sz="1300" dirty="0" err="1">
                <a:solidFill>
                  <a:srgbClr val="00B050"/>
                </a:solidFill>
              </a:rPr>
              <a:t>size_t</a:t>
            </a:r>
            <a:r>
              <a:rPr lang="en-US" sz="1300" dirty="0"/>
              <a:t> j = 0; j &lt; </a:t>
            </a:r>
            <a:r>
              <a:rPr lang="en-US" sz="1300" dirty="0" err="1"/>
              <a:t>sortedSubjectsAndFiles</a:t>
            </a:r>
            <a:r>
              <a:rPr lang="en-US" sz="1300" dirty="0"/>
              <a:t>[</a:t>
            </a:r>
            <a:r>
              <a:rPr lang="en-US" sz="1300" dirty="0" err="1"/>
              <a:t>i</a:t>
            </a:r>
            <a:r>
              <a:rPr lang="en-US" sz="1300" dirty="0"/>
              <a:t>].</a:t>
            </a:r>
            <a:r>
              <a:rPr lang="en-US" sz="1300" dirty="0" err="1">
                <a:solidFill>
                  <a:srgbClr val="00B0F0"/>
                </a:solidFill>
              </a:rPr>
              <a:t>inputImages</a:t>
            </a:r>
            <a:r>
              <a:rPr lang="en-US" sz="1300" dirty="0" err="1"/>
              <a:t>.</a:t>
            </a:r>
            <a:r>
              <a:rPr lang="en-US" sz="1300" dirty="0" err="1">
                <a:solidFill>
                  <a:srgbClr val="92D050"/>
                </a:solidFill>
              </a:rPr>
              <a:t>size</a:t>
            </a:r>
            <a:r>
              <a:rPr lang="en-US" sz="1300" dirty="0"/>
              <a:t>(); </a:t>
            </a:r>
            <a:r>
              <a:rPr lang="en-US" sz="1300" dirty="0" err="1"/>
              <a:t>j++</a:t>
            </a:r>
            <a:r>
              <a:rPr lang="en-US" sz="13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  if ((j != </a:t>
            </a:r>
            <a:r>
              <a:rPr lang="en-US" sz="1300" dirty="0" err="1"/>
              <a:t>maskLocation</a:t>
            </a:r>
            <a:r>
              <a:rPr lang="en-US" sz="1300" dirty="0"/>
              <a:t>) &amp;&amp; (j != </a:t>
            </a:r>
            <a:r>
              <a:rPr lang="en-US" sz="1300" dirty="0" err="1"/>
              <a:t>lesionLocation</a:t>
            </a:r>
            <a:r>
              <a:rPr lang="en-US" sz="1300" dirty="0"/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    </a:t>
            </a:r>
            <a:r>
              <a:rPr lang="en-US" sz="1300" dirty="0" err="1"/>
              <a:t>inputImagePointers</a:t>
            </a:r>
            <a:r>
              <a:rPr lang="en-US" sz="1300" dirty="0"/>
              <a:t>[j] = </a:t>
            </a:r>
            <a:r>
              <a:rPr lang="en-US" sz="1300" dirty="0" err="1">
                <a:solidFill>
                  <a:srgbClr val="FF0000"/>
                </a:solidFill>
              </a:rPr>
              <a:t>FloatImageType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92D050"/>
                </a:solidFill>
              </a:rPr>
              <a:t>New</a:t>
            </a:r>
            <a:r>
              <a:rPr lang="en-US" sz="13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    </a:t>
            </a:r>
            <a:r>
              <a:rPr lang="en-US" sz="1300" dirty="0" err="1"/>
              <a:t>inputImagePointers</a:t>
            </a:r>
            <a:r>
              <a:rPr lang="en-US" sz="1300" dirty="0"/>
              <a:t>[j] = </a:t>
            </a:r>
            <a:r>
              <a:rPr lang="en-US" sz="1300" dirty="0" err="1"/>
              <a:t>cbica</a:t>
            </a:r>
            <a:r>
              <a:rPr lang="en-US" sz="1300" dirty="0"/>
              <a:t>::</a:t>
            </a:r>
            <a:r>
              <a:rPr lang="en-US" sz="1300" dirty="0" err="1">
                <a:solidFill>
                  <a:srgbClr val="00B0F0"/>
                </a:solidFill>
              </a:rPr>
              <a:t>ReadImage</a:t>
            </a:r>
            <a:r>
              <a:rPr lang="en-US" sz="1300" dirty="0"/>
              <a:t>&lt; </a:t>
            </a:r>
            <a:r>
              <a:rPr lang="en-US" sz="1300" dirty="0" err="1">
                <a:solidFill>
                  <a:srgbClr val="FF0000"/>
                </a:solidFill>
              </a:rPr>
              <a:t>FloatImageType</a:t>
            </a:r>
            <a:r>
              <a:rPr lang="en-US" sz="1300" dirty="0"/>
              <a:t> &gt;( </a:t>
            </a:r>
            <a:r>
              <a:rPr lang="en-US" sz="1300" dirty="0" err="1"/>
              <a:t>sortedSubjectsAndFiles</a:t>
            </a:r>
            <a:r>
              <a:rPr lang="en-US" sz="1300" dirty="0"/>
              <a:t>[</a:t>
            </a:r>
            <a:r>
              <a:rPr lang="en-US" sz="1300" dirty="0" err="1"/>
              <a:t>i</a:t>
            </a:r>
            <a:r>
              <a:rPr lang="en-US" sz="1300" dirty="0"/>
              <a:t>].</a:t>
            </a:r>
            <a:r>
              <a:rPr lang="en-US" sz="1300" dirty="0" err="1">
                <a:solidFill>
                  <a:srgbClr val="00B0F0"/>
                </a:solidFill>
              </a:rPr>
              <a:t>inputImages</a:t>
            </a:r>
            <a:r>
              <a:rPr lang="en-US" sz="1300" dirty="0"/>
              <a:t>[j]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    </a:t>
            </a:r>
            <a:r>
              <a:rPr lang="en-US" sz="1300" dirty="0" err="1"/>
              <a:t>inputImageIterators</a:t>
            </a:r>
            <a:r>
              <a:rPr lang="en-US" sz="1300" dirty="0"/>
              <a:t>[j] = </a:t>
            </a:r>
            <a:r>
              <a:rPr lang="en-US" sz="1300" dirty="0" err="1"/>
              <a:t>IteratorType</a:t>
            </a:r>
            <a:r>
              <a:rPr lang="en-US" sz="1300" dirty="0"/>
              <a:t>( </a:t>
            </a:r>
            <a:r>
              <a:rPr lang="en-US" sz="1300" dirty="0" err="1"/>
              <a:t>inputImagePointers</a:t>
            </a:r>
            <a:r>
              <a:rPr lang="en-US" sz="1300" dirty="0"/>
              <a:t>[j], </a:t>
            </a:r>
            <a:r>
              <a:rPr lang="en-US" sz="1300" dirty="0" err="1"/>
              <a:t>inputImagePointers</a:t>
            </a:r>
            <a:r>
              <a:rPr lang="en-US" sz="1300" dirty="0"/>
              <a:t>[j]-&gt;</a:t>
            </a:r>
            <a:r>
              <a:rPr lang="en-US" sz="1300" dirty="0" err="1">
                <a:solidFill>
                  <a:srgbClr val="92D050"/>
                </a:solidFill>
              </a:rPr>
              <a:t>GetBufferedRegion</a:t>
            </a:r>
            <a:r>
              <a:rPr lang="en-US" sz="1300" dirty="0"/>
              <a:t>( )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long as the image is not the mask or lesion, go in and start populating </a:t>
            </a:r>
            <a:r>
              <a:rPr lang="en-US" sz="2000" b="1" dirty="0" err="1">
                <a:solidFill>
                  <a:srgbClr val="C00000"/>
                </a:solidFill>
              </a:rPr>
              <a:t>inputImagePointers</a:t>
            </a:r>
            <a:r>
              <a:rPr lang="en-US" sz="2000" dirty="0"/>
              <a:t> and </a:t>
            </a:r>
            <a:r>
              <a:rPr lang="en-US" sz="2000" b="1" dirty="0" err="1">
                <a:solidFill>
                  <a:srgbClr val="C00000"/>
                </a:solidFill>
              </a:rPr>
              <a:t>inputImageIterators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6496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 err="1">
                <a:solidFill>
                  <a:srgbClr val="FF0000"/>
                </a:solidFill>
              </a:rPr>
              <a:t>ImagePointerType</a:t>
            </a:r>
            <a:r>
              <a:rPr lang="en-US" sz="1300" dirty="0"/>
              <a:t> </a:t>
            </a:r>
            <a:r>
              <a:rPr lang="en-US" sz="1300" dirty="0" err="1"/>
              <a:t>maskImage</a:t>
            </a:r>
            <a:r>
              <a:rPr lang="en-US" sz="1300" dirty="0"/>
              <a:t> = </a:t>
            </a:r>
            <a:r>
              <a:rPr lang="en-US" sz="1300" dirty="0" err="1"/>
              <a:t>FloatImageType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92D050"/>
                </a:solidFill>
              </a:rPr>
              <a:t>New</a:t>
            </a:r>
            <a:r>
              <a:rPr lang="en-US" sz="1300" dirty="0"/>
              <a:t>( ), 	</a:t>
            </a:r>
            <a:r>
              <a:rPr lang="en-US" sz="1300" dirty="0" err="1"/>
              <a:t>lesionImage</a:t>
            </a:r>
            <a:r>
              <a:rPr lang="en-US" sz="1300" dirty="0"/>
              <a:t> = </a:t>
            </a:r>
            <a:r>
              <a:rPr lang="en-US" sz="1300" dirty="0" err="1"/>
              <a:t>FloatImageType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92D050"/>
                </a:solidFill>
              </a:rPr>
              <a:t>New</a:t>
            </a:r>
            <a:r>
              <a:rPr lang="en-US" sz="1300" dirty="0"/>
              <a:t>(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 err="1"/>
              <a:t>maskImage</a:t>
            </a:r>
            <a:r>
              <a:rPr lang="en-US" sz="1300" dirty="0"/>
              <a:t> = </a:t>
            </a:r>
            <a:r>
              <a:rPr lang="en-US" sz="1300" dirty="0" err="1"/>
              <a:t>cbica</a:t>
            </a:r>
            <a:r>
              <a:rPr lang="en-US" sz="1300" dirty="0"/>
              <a:t>::</a:t>
            </a:r>
            <a:r>
              <a:rPr lang="en-US" sz="1300" dirty="0" err="1">
                <a:solidFill>
                  <a:srgbClr val="00B0F0"/>
                </a:solidFill>
              </a:rPr>
              <a:t>ReadImage</a:t>
            </a:r>
            <a:r>
              <a:rPr lang="en-US" sz="1300" dirty="0"/>
              <a:t>&lt; </a:t>
            </a:r>
            <a:r>
              <a:rPr lang="en-US" sz="1300" dirty="0" err="1">
                <a:solidFill>
                  <a:srgbClr val="FF0000"/>
                </a:solidFill>
              </a:rPr>
              <a:t>FloatImageType</a:t>
            </a:r>
            <a:r>
              <a:rPr lang="en-US" sz="1300" dirty="0"/>
              <a:t> &gt;( </a:t>
            </a:r>
            <a:r>
              <a:rPr lang="en-US" sz="1300" dirty="0" err="1"/>
              <a:t>sortedSubjectsAndFiles</a:t>
            </a:r>
            <a:r>
              <a:rPr lang="en-US" sz="1300" dirty="0"/>
              <a:t>[</a:t>
            </a:r>
            <a:r>
              <a:rPr lang="en-US" sz="1300" dirty="0" err="1"/>
              <a:t>i</a:t>
            </a:r>
            <a:r>
              <a:rPr lang="en-US" sz="1300" dirty="0"/>
              <a:t>].</a:t>
            </a:r>
            <a:r>
              <a:rPr lang="en-US" sz="1300" dirty="0" err="1">
                <a:solidFill>
                  <a:srgbClr val="7030A0"/>
                </a:solidFill>
              </a:rPr>
              <a:t>inputImages</a:t>
            </a:r>
            <a:r>
              <a:rPr lang="en-US" sz="1300" dirty="0"/>
              <a:t>[</a:t>
            </a:r>
            <a:r>
              <a:rPr lang="en-US" sz="1300" dirty="0" err="1"/>
              <a:t>maskLocation</a:t>
            </a:r>
            <a:r>
              <a:rPr lang="en-US" sz="1300" dirty="0"/>
              <a:t>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 err="1"/>
              <a:t>lesionImage</a:t>
            </a:r>
            <a:r>
              <a:rPr lang="en-US" sz="1300" dirty="0"/>
              <a:t> = </a:t>
            </a:r>
            <a:r>
              <a:rPr lang="en-US" sz="1300" dirty="0" err="1"/>
              <a:t>cbica</a:t>
            </a:r>
            <a:r>
              <a:rPr lang="en-US" sz="1300" dirty="0"/>
              <a:t>::</a:t>
            </a:r>
            <a:r>
              <a:rPr lang="en-US" sz="1300" dirty="0" err="1">
                <a:solidFill>
                  <a:srgbClr val="00B0F0"/>
                </a:solidFill>
              </a:rPr>
              <a:t>ReadImage</a:t>
            </a:r>
            <a:r>
              <a:rPr lang="en-US" sz="1300" dirty="0"/>
              <a:t>&lt; </a:t>
            </a:r>
            <a:r>
              <a:rPr lang="en-US" sz="1300" dirty="0" err="1">
                <a:solidFill>
                  <a:srgbClr val="FF0000"/>
                </a:solidFill>
              </a:rPr>
              <a:t>FloatImageType</a:t>
            </a:r>
            <a:r>
              <a:rPr lang="en-US" sz="1300" dirty="0"/>
              <a:t> &gt;( </a:t>
            </a:r>
            <a:r>
              <a:rPr lang="en-US" sz="1300" dirty="0" err="1"/>
              <a:t>sortedSubjectsAndFiles</a:t>
            </a:r>
            <a:r>
              <a:rPr lang="en-US" sz="1300" dirty="0"/>
              <a:t>[</a:t>
            </a:r>
            <a:r>
              <a:rPr lang="en-US" sz="1300" dirty="0" err="1"/>
              <a:t>i</a:t>
            </a:r>
            <a:r>
              <a:rPr lang="en-US" sz="1300" dirty="0"/>
              <a:t>].</a:t>
            </a:r>
            <a:r>
              <a:rPr lang="en-US" sz="1300" dirty="0" err="1">
                <a:solidFill>
                  <a:srgbClr val="7030A0"/>
                </a:solidFill>
              </a:rPr>
              <a:t>inputImages</a:t>
            </a:r>
            <a:r>
              <a:rPr lang="en-US" sz="1300" dirty="0"/>
              <a:t>[</a:t>
            </a:r>
            <a:r>
              <a:rPr lang="en-US" sz="1300" dirty="0" err="1"/>
              <a:t>lesionLocation</a:t>
            </a:r>
            <a:r>
              <a:rPr lang="en-US" sz="1300" dirty="0"/>
              <a:t>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 err="1">
                <a:solidFill>
                  <a:srgbClr val="FF0000"/>
                </a:solidFill>
              </a:rPr>
              <a:t>IteratorType</a:t>
            </a:r>
            <a:r>
              <a:rPr lang="en-US" sz="1300" dirty="0"/>
              <a:t> </a:t>
            </a:r>
            <a:r>
              <a:rPr lang="en-US" sz="1300" dirty="0" err="1"/>
              <a:t>maskIt</a:t>
            </a:r>
            <a:r>
              <a:rPr lang="en-US" sz="1300" dirty="0"/>
              <a:t>( </a:t>
            </a:r>
            <a:r>
              <a:rPr lang="en-US" sz="1300" dirty="0" err="1"/>
              <a:t>maskImage</a:t>
            </a:r>
            <a:r>
              <a:rPr lang="en-US" sz="1300" dirty="0"/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	</a:t>
            </a:r>
            <a:r>
              <a:rPr lang="en-US" sz="1300" dirty="0" err="1"/>
              <a:t>maskImage</a:t>
            </a:r>
            <a:r>
              <a:rPr lang="en-US" sz="1300" dirty="0"/>
              <a:t>-&gt;</a:t>
            </a:r>
            <a:r>
              <a:rPr lang="en-US" sz="1300" dirty="0" err="1">
                <a:solidFill>
                  <a:srgbClr val="92D050"/>
                </a:solidFill>
              </a:rPr>
              <a:t>GetBufferedRegion</a:t>
            </a:r>
            <a:r>
              <a:rPr lang="en-US" sz="1300" dirty="0"/>
              <a:t>( )),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</a:t>
            </a:r>
            <a:r>
              <a:rPr lang="en-US" sz="1300" dirty="0" err="1"/>
              <a:t>lesionIt</a:t>
            </a:r>
            <a:r>
              <a:rPr lang="en-US" sz="1300" dirty="0"/>
              <a:t>( </a:t>
            </a:r>
            <a:r>
              <a:rPr lang="en-US" sz="1300" dirty="0" err="1"/>
              <a:t>lesionImage</a:t>
            </a:r>
            <a:r>
              <a:rPr lang="en-US" sz="1300" dirty="0"/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	</a:t>
            </a:r>
            <a:r>
              <a:rPr lang="en-US" sz="1300" dirty="0" err="1"/>
              <a:t>lesionImage</a:t>
            </a:r>
            <a:r>
              <a:rPr lang="en-US" sz="1300" dirty="0"/>
              <a:t>-&gt;</a:t>
            </a:r>
            <a:r>
              <a:rPr lang="en-US" sz="1300" dirty="0" err="1">
                <a:solidFill>
                  <a:srgbClr val="92D050"/>
                </a:solidFill>
              </a:rPr>
              <a:t>GetBufferedRegion</a:t>
            </a:r>
            <a:r>
              <a:rPr lang="en-US" sz="1300" dirty="0"/>
              <a:t>( 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cv::Mat </a:t>
            </a:r>
            <a:r>
              <a:rPr lang="en-US" sz="1300" dirty="0" err="1">
                <a:solidFill>
                  <a:schemeClr val="bg1"/>
                </a:solidFill>
              </a:rPr>
              <a:t>training_data</a:t>
            </a:r>
            <a:r>
              <a:rPr lang="en-US" sz="1300" dirty="0">
                <a:solidFill>
                  <a:schemeClr val="bg1"/>
                </a:solidFill>
              </a:rPr>
              <a:t>, labels;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Initialize the mask and lesion images and their respective iterators.</a:t>
            </a:r>
          </a:p>
        </p:txBody>
      </p:sp>
    </p:spTree>
    <p:extLst>
      <p:ext uri="{BB962C8B-B14F-4D97-AF65-F5344CB8AC3E}">
        <p14:creationId xmlns:p14="http://schemas.microsoft.com/office/powerpoint/2010/main" val="297602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 err="1">
                <a:solidFill>
                  <a:srgbClr val="FF0000"/>
                </a:solidFill>
              </a:rPr>
              <a:t>ImagePointerType</a:t>
            </a:r>
            <a:r>
              <a:rPr lang="en-US" sz="1300" dirty="0"/>
              <a:t> </a:t>
            </a:r>
            <a:r>
              <a:rPr lang="en-US" sz="1300" dirty="0" err="1"/>
              <a:t>maskImage</a:t>
            </a:r>
            <a:r>
              <a:rPr lang="en-US" sz="1300" dirty="0"/>
              <a:t> = </a:t>
            </a:r>
            <a:r>
              <a:rPr lang="en-US" sz="1300" dirty="0" err="1"/>
              <a:t>FloatImageType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92D050"/>
                </a:solidFill>
              </a:rPr>
              <a:t>New</a:t>
            </a:r>
            <a:r>
              <a:rPr lang="en-US" sz="1300" dirty="0"/>
              <a:t>( ), 	</a:t>
            </a:r>
            <a:r>
              <a:rPr lang="en-US" sz="1300" dirty="0" err="1"/>
              <a:t>lesionImage</a:t>
            </a:r>
            <a:r>
              <a:rPr lang="en-US" sz="1300" dirty="0"/>
              <a:t> = </a:t>
            </a:r>
            <a:r>
              <a:rPr lang="en-US" sz="1300" dirty="0" err="1"/>
              <a:t>FloatImageType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92D050"/>
                </a:solidFill>
              </a:rPr>
              <a:t>New</a:t>
            </a:r>
            <a:r>
              <a:rPr lang="en-US" sz="1300" dirty="0"/>
              <a:t>(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 err="1"/>
              <a:t>maskImage</a:t>
            </a:r>
            <a:r>
              <a:rPr lang="en-US" sz="1300" dirty="0"/>
              <a:t> = </a:t>
            </a:r>
            <a:r>
              <a:rPr lang="en-US" sz="1300" dirty="0" err="1"/>
              <a:t>cbica</a:t>
            </a:r>
            <a:r>
              <a:rPr lang="en-US" sz="1300" dirty="0"/>
              <a:t>::</a:t>
            </a:r>
            <a:r>
              <a:rPr lang="en-US" sz="1300" dirty="0" err="1">
                <a:solidFill>
                  <a:srgbClr val="00B0F0"/>
                </a:solidFill>
              </a:rPr>
              <a:t>ReadImage</a:t>
            </a:r>
            <a:r>
              <a:rPr lang="en-US" sz="1300" dirty="0"/>
              <a:t>&lt; </a:t>
            </a:r>
            <a:r>
              <a:rPr lang="en-US" sz="1300" dirty="0" err="1">
                <a:solidFill>
                  <a:srgbClr val="FF0000"/>
                </a:solidFill>
              </a:rPr>
              <a:t>FloatImageType</a:t>
            </a:r>
            <a:r>
              <a:rPr lang="en-US" sz="1300" dirty="0"/>
              <a:t> &gt;( </a:t>
            </a:r>
            <a:r>
              <a:rPr lang="en-US" sz="1300" dirty="0" err="1"/>
              <a:t>sortedSubjectsAndFiles</a:t>
            </a:r>
            <a:r>
              <a:rPr lang="en-US" sz="1300" dirty="0"/>
              <a:t>[</a:t>
            </a:r>
            <a:r>
              <a:rPr lang="en-US" sz="1300" dirty="0" err="1"/>
              <a:t>i</a:t>
            </a:r>
            <a:r>
              <a:rPr lang="en-US" sz="1300" dirty="0"/>
              <a:t>].</a:t>
            </a:r>
            <a:r>
              <a:rPr lang="en-US" sz="1300" dirty="0" err="1">
                <a:solidFill>
                  <a:srgbClr val="7030A0"/>
                </a:solidFill>
              </a:rPr>
              <a:t>inputImages</a:t>
            </a:r>
            <a:r>
              <a:rPr lang="en-US" sz="1300" dirty="0"/>
              <a:t>[</a:t>
            </a:r>
            <a:r>
              <a:rPr lang="en-US" sz="1300" dirty="0" err="1"/>
              <a:t>maskLocation</a:t>
            </a:r>
            <a:r>
              <a:rPr lang="en-US" sz="1300" dirty="0"/>
              <a:t>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 err="1"/>
              <a:t>lesionImage</a:t>
            </a:r>
            <a:r>
              <a:rPr lang="en-US" sz="1300" dirty="0"/>
              <a:t> = </a:t>
            </a:r>
            <a:r>
              <a:rPr lang="en-US" sz="1300" dirty="0" err="1"/>
              <a:t>cbica</a:t>
            </a:r>
            <a:r>
              <a:rPr lang="en-US" sz="1300" dirty="0"/>
              <a:t>::</a:t>
            </a:r>
            <a:r>
              <a:rPr lang="en-US" sz="1300" dirty="0" err="1">
                <a:solidFill>
                  <a:srgbClr val="00B0F0"/>
                </a:solidFill>
              </a:rPr>
              <a:t>ReadImage</a:t>
            </a:r>
            <a:r>
              <a:rPr lang="en-US" sz="1300" dirty="0"/>
              <a:t>&lt; </a:t>
            </a:r>
            <a:r>
              <a:rPr lang="en-US" sz="1300" dirty="0" err="1">
                <a:solidFill>
                  <a:srgbClr val="FF0000"/>
                </a:solidFill>
              </a:rPr>
              <a:t>FloatImageType</a:t>
            </a:r>
            <a:r>
              <a:rPr lang="en-US" sz="1300" dirty="0"/>
              <a:t> &gt;( </a:t>
            </a:r>
            <a:r>
              <a:rPr lang="en-US" sz="1300" dirty="0" err="1"/>
              <a:t>sortedSubjectsAndFiles</a:t>
            </a:r>
            <a:r>
              <a:rPr lang="en-US" sz="1300" dirty="0"/>
              <a:t>[</a:t>
            </a:r>
            <a:r>
              <a:rPr lang="en-US" sz="1300" dirty="0" err="1"/>
              <a:t>i</a:t>
            </a:r>
            <a:r>
              <a:rPr lang="en-US" sz="1300" dirty="0"/>
              <a:t>].</a:t>
            </a:r>
            <a:r>
              <a:rPr lang="en-US" sz="1300" dirty="0" err="1">
                <a:solidFill>
                  <a:srgbClr val="7030A0"/>
                </a:solidFill>
              </a:rPr>
              <a:t>inputImages</a:t>
            </a:r>
            <a:r>
              <a:rPr lang="en-US" sz="1300" dirty="0"/>
              <a:t>[</a:t>
            </a:r>
            <a:r>
              <a:rPr lang="en-US" sz="1300" dirty="0" err="1"/>
              <a:t>lesionLocation</a:t>
            </a:r>
            <a:r>
              <a:rPr lang="en-US" sz="1300" dirty="0"/>
              <a:t>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 err="1">
                <a:solidFill>
                  <a:srgbClr val="FF0000"/>
                </a:solidFill>
              </a:rPr>
              <a:t>IteratorType</a:t>
            </a:r>
            <a:r>
              <a:rPr lang="en-US" sz="1300" dirty="0"/>
              <a:t> </a:t>
            </a:r>
            <a:r>
              <a:rPr lang="en-US" sz="1300" dirty="0" err="1"/>
              <a:t>maskIt</a:t>
            </a:r>
            <a:r>
              <a:rPr lang="en-US" sz="1300" dirty="0"/>
              <a:t>( </a:t>
            </a:r>
            <a:r>
              <a:rPr lang="en-US" sz="1300" dirty="0" err="1"/>
              <a:t>maskImage</a:t>
            </a:r>
            <a:r>
              <a:rPr lang="en-US" sz="1300" dirty="0"/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	</a:t>
            </a:r>
            <a:r>
              <a:rPr lang="en-US" sz="1300" dirty="0" err="1"/>
              <a:t>maskImage</a:t>
            </a:r>
            <a:r>
              <a:rPr lang="en-US" sz="1300" dirty="0"/>
              <a:t>-&gt;</a:t>
            </a:r>
            <a:r>
              <a:rPr lang="en-US" sz="1300" dirty="0" err="1">
                <a:solidFill>
                  <a:srgbClr val="92D050"/>
                </a:solidFill>
              </a:rPr>
              <a:t>GetBufferedRegion</a:t>
            </a:r>
            <a:r>
              <a:rPr lang="en-US" sz="1300" dirty="0"/>
              <a:t>( )),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</a:t>
            </a:r>
            <a:r>
              <a:rPr lang="en-US" sz="1300" dirty="0" err="1"/>
              <a:t>lesionIt</a:t>
            </a:r>
            <a:r>
              <a:rPr lang="en-US" sz="1300" dirty="0"/>
              <a:t>( </a:t>
            </a:r>
            <a:r>
              <a:rPr lang="en-US" sz="1300" dirty="0" err="1"/>
              <a:t>lesionImage</a:t>
            </a:r>
            <a:r>
              <a:rPr lang="en-US" sz="1300" dirty="0"/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	</a:t>
            </a:r>
            <a:r>
              <a:rPr lang="en-US" sz="1300" dirty="0" err="1"/>
              <a:t>lesionImage</a:t>
            </a:r>
            <a:r>
              <a:rPr lang="en-US" sz="1300" dirty="0"/>
              <a:t>-&gt;</a:t>
            </a:r>
            <a:r>
              <a:rPr lang="en-US" sz="1300" dirty="0" err="1">
                <a:solidFill>
                  <a:srgbClr val="92D050"/>
                </a:solidFill>
              </a:rPr>
              <a:t>GetBufferedRegion</a:t>
            </a:r>
            <a:r>
              <a:rPr lang="en-US" sz="1300" dirty="0"/>
              <a:t>( 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cv::</a:t>
            </a:r>
            <a:r>
              <a:rPr lang="en-US" sz="1300" dirty="0">
                <a:solidFill>
                  <a:srgbClr val="FF0000"/>
                </a:solidFill>
              </a:rPr>
              <a:t>Mat</a:t>
            </a:r>
            <a:r>
              <a:rPr lang="en-US" sz="1300" dirty="0"/>
              <a:t> </a:t>
            </a:r>
            <a:r>
              <a:rPr lang="en-US" sz="1300" dirty="0" err="1"/>
              <a:t>training_data</a:t>
            </a:r>
            <a:r>
              <a:rPr lang="en-US" sz="1300" dirty="0"/>
              <a:t>, labels;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Initialize the training and label matrices.</a:t>
            </a:r>
          </a:p>
        </p:txBody>
      </p:sp>
    </p:spTree>
    <p:extLst>
      <p:ext uri="{BB962C8B-B14F-4D97-AF65-F5344CB8AC3E}">
        <p14:creationId xmlns:p14="http://schemas.microsoft.com/office/powerpoint/2010/main" val="2350321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for (</a:t>
            </a:r>
            <a:r>
              <a:rPr lang="en-US" sz="1300" dirty="0" err="1"/>
              <a:t>maskIt.</a:t>
            </a:r>
            <a:r>
              <a:rPr lang="en-US" sz="1300" dirty="0" err="1">
                <a:solidFill>
                  <a:srgbClr val="92D050"/>
                </a:solidFill>
              </a:rPr>
              <a:t>GoToBegin</a:t>
            </a:r>
            <a:r>
              <a:rPr lang="en-US" sz="1300" dirty="0"/>
              <a:t>( ); !</a:t>
            </a:r>
            <a:r>
              <a:rPr lang="en-US" sz="1300" dirty="0" err="1"/>
              <a:t>maskIt.</a:t>
            </a:r>
            <a:r>
              <a:rPr lang="en-US" sz="1300" dirty="0" err="1">
                <a:solidFill>
                  <a:srgbClr val="92D050"/>
                </a:solidFill>
              </a:rPr>
              <a:t>IsAtEnd</a:t>
            </a:r>
            <a:r>
              <a:rPr lang="en-US" sz="1300" dirty="0"/>
              <a:t>( ); ++</a:t>
            </a:r>
            <a:r>
              <a:rPr lang="en-US" sz="1300" dirty="0" err="1"/>
              <a:t>maskIt</a:t>
            </a:r>
            <a:r>
              <a:rPr lang="en-US" sz="13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cv::Mat </a:t>
            </a:r>
            <a:r>
              <a:rPr lang="en-US" sz="1300" dirty="0" err="1">
                <a:solidFill>
                  <a:schemeClr val="bg1"/>
                </a:solidFill>
              </a:rPr>
              <a:t>tempMat</a:t>
            </a:r>
            <a:r>
              <a:rPr lang="en-US" sz="1300" dirty="0">
                <a:solidFill>
                  <a:schemeClr val="bg1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if (</a:t>
            </a:r>
            <a:r>
              <a:rPr lang="en-US" sz="1300" dirty="0" err="1">
                <a:solidFill>
                  <a:schemeClr val="bg1"/>
                </a:solidFill>
              </a:rPr>
              <a:t>maskIt.Get</a:t>
            </a:r>
            <a:r>
              <a:rPr lang="en-US" sz="1300" dirty="0">
                <a:solidFill>
                  <a:schemeClr val="bg1"/>
                </a:solidFill>
              </a:rPr>
              <a:t>( ) != </a:t>
            </a:r>
            <a:r>
              <a:rPr lang="en-US" sz="1300" dirty="0" err="1">
                <a:solidFill>
                  <a:schemeClr val="bg1"/>
                </a:solidFill>
              </a:rPr>
              <a:t>static_cast</a:t>
            </a:r>
            <a:r>
              <a:rPr lang="en-US" sz="1300" dirty="0">
                <a:solidFill>
                  <a:schemeClr val="bg1"/>
                </a:solidFill>
              </a:rPr>
              <a:t>&lt; </a:t>
            </a:r>
            <a:r>
              <a:rPr lang="en-US" sz="1300" dirty="0" err="1">
                <a:solidFill>
                  <a:schemeClr val="bg1"/>
                </a:solidFill>
              </a:rPr>
              <a:t>PixelType</a:t>
            </a:r>
            <a:r>
              <a:rPr lang="en-US" sz="1300" dirty="0">
                <a:solidFill>
                  <a:schemeClr val="bg1"/>
                </a:solidFill>
              </a:rPr>
              <a:t> &gt;(0))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  </a:t>
            </a:r>
            <a:r>
              <a:rPr lang="en-US" sz="1300" dirty="0" err="1">
                <a:solidFill>
                  <a:schemeClr val="bg1"/>
                </a:solidFill>
              </a:rPr>
              <a:t>lesionIt.SetIndex</a:t>
            </a:r>
            <a:r>
              <a:rPr lang="en-US" sz="1300" dirty="0">
                <a:solidFill>
                  <a:schemeClr val="bg1"/>
                </a:solidFill>
              </a:rPr>
              <a:t>( </a:t>
            </a:r>
            <a:r>
              <a:rPr lang="en-US" sz="1300" dirty="0" err="1">
                <a:solidFill>
                  <a:schemeClr val="bg1"/>
                </a:solidFill>
              </a:rPr>
              <a:t>maskIt.GetIndex</a:t>
            </a:r>
            <a:r>
              <a:rPr lang="en-US" sz="1300" dirty="0">
                <a:solidFill>
                  <a:schemeClr val="bg1"/>
                </a:solidFill>
              </a:rPr>
              <a:t>( )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  </a:t>
            </a:r>
            <a:r>
              <a:rPr lang="en-US" sz="1300" dirty="0" err="1">
                <a:solidFill>
                  <a:schemeClr val="bg1"/>
                </a:solidFill>
              </a:rPr>
              <a:t>labels.push_back</a:t>
            </a:r>
            <a:r>
              <a:rPr lang="en-US" sz="1300" dirty="0">
                <a:solidFill>
                  <a:schemeClr val="bg1"/>
                </a:solidFill>
              </a:rPr>
              <a:t>( </a:t>
            </a:r>
            <a:r>
              <a:rPr lang="en-US" sz="1300" dirty="0" err="1">
                <a:solidFill>
                  <a:schemeClr val="bg1"/>
                </a:solidFill>
              </a:rPr>
              <a:t>lesionIt.Get</a:t>
            </a:r>
            <a:r>
              <a:rPr lang="en-US" sz="1300" dirty="0">
                <a:solidFill>
                  <a:schemeClr val="bg1"/>
                </a:solidFill>
              </a:rPr>
              <a:t>( )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  </a:t>
            </a:r>
            <a:r>
              <a:rPr lang="en-US" sz="1300" dirty="0" err="1">
                <a:solidFill>
                  <a:schemeClr val="bg1"/>
                </a:solidFill>
              </a:rPr>
              <a:t>tempMat</a:t>
            </a:r>
            <a:r>
              <a:rPr lang="en-US" sz="1300" dirty="0">
                <a:solidFill>
                  <a:schemeClr val="bg1"/>
                </a:solidFill>
              </a:rPr>
              <a:t> = cv::Mat(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  for (</a:t>
            </a:r>
            <a:r>
              <a:rPr lang="en-US" sz="1300" dirty="0" err="1">
                <a:solidFill>
                  <a:schemeClr val="bg1"/>
                </a:solidFill>
              </a:rPr>
              <a:t>size_t</a:t>
            </a:r>
            <a:r>
              <a:rPr lang="en-US" sz="1300" dirty="0">
                <a:solidFill>
                  <a:schemeClr val="bg1"/>
                </a:solidFill>
              </a:rPr>
              <a:t> j = 0; j &lt; </a:t>
            </a:r>
            <a:r>
              <a:rPr lang="en-US" sz="1300" dirty="0" err="1">
                <a:solidFill>
                  <a:schemeClr val="bg1"/>
                </a:solidFill>
              </a:rPr>
              <a:t>inputImageIterators.size</a:t>
            </a:r>
            <a:r>
              <a:rPr lang="en-US" sz="1300" dirty="0">
                <a:solidFill>
                  <a:schemeClr val="bg1"/>
                </a:solidFill>
              </a:rPr>
              <a:t>( ); </a:t>
            </a:r>
            <a:r>
              <a:rPr lang="en-US" sz="1300" dirty="0" err="1">
                <a:solidFill>
                  <a:schemeClr val="bg1"/>
                </a:solidFill>
              </a:rPr>
              <a:t>j++</a:t>
            </a:r>
            <a:r>
              <a:rPr lang="en-US" sz="1300" dirty="0">
                <a:solidFill>
                  <a:schemeClr val="bg1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    </a:t>
            </a:r>
            <a:r>
              <a:rPr lang="en-US" sz="1300" dirty="0" err="1">
                <a:solidFill>
                  <a:schemeClr val="bg1"/>
                </a:solidFill>
              </a:rPr>
              <a:t>inputImageIterators</a:t>
            </a:r>
            <a:r>
              <a:rPr lang="en-US" sz="1300" dirty="0">
                <a:solidFill>
                  <a:schemeClr val="bg1"/>
                </a:solidFill>
              </a:rPr>
              <a:t>[j].</a:t>
            </a:r>
            <a:r>
              <a:rPr lang="en-US" sz="1300" dirty="0" err="1">
                <a:solidFill>
                  <a:schemeClr val="bg1"/>
                </a:solidFill>
              </a:rPr>
              <a:t>SetIndex</a:t>
            </a:r>
            <a:r>
              <a:rPr lang="en-US" sz="1300" dirty="0">
                <a:solidFill>
                  <a:schemeClr val="bg1"/>
                </a:solidFill>
              </a:rPr>
              <a:t>( </a:t>
            </a:r>
            <a:r>
              <a:rPr lang="en-US" sz="1300" dirty="0" err="1">
                <a:solidFill>
                  <a:schemeClr val="bg1"/>
                </a:solidFill>
              </a:rPr>
              <a:t>maskIt.GetIndex</a:t>
            </a:r>
            <a:r>
              <a:rPr lang="en-US" sz="1300" dirty="0">
                <a:solidFill>
                  <a:schemeClr val="bg1"/>
                </a:solidFill>
              </a:rPr>
              <a:t>( )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    </a:t>
            </a:r>
            <a:r>
              <a:rPr lang="en-US" sz="1300" dirty="0" err="1">
                <a:solidFill>
                  <a:schemeClr val="bg1"/>
                </a:solidFill>
              </a:rPr>
              <a:t>tempMat.push_back</a:t>
            </a:r>
            <a:r>
              <a:rPr lang="en-US" sz="1300" dirty="0">
                <a:solidFill>
                  <a:schemeClr val="bg1"/>
                </a:solidFill>
              </a:rPr>
              <a:t>( </a:t>
            </a:r>
            <a:r>
              <a:rPr lang="en-US" sz="1300" dirty="0" err="1">
                <a:solidFill>
                  <a:schemeClr val="bg1"/>
                </a:solidFill>
              </a:rPr>
              <a:t>inputImageIterators</a:t>
            </a:r>
            <a:r>
              <a:rPr lang="en-US" sz="1300" dirty="0">
                <a:solidFill>
                  <a:schemeClr val="bg1"/>
                </a:solidFill>
              </a:rPr>
              <a:t>[j].Get( ) 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if (</a:t>
            </a:r>
            <a:r>
              <a:rPr lang="en-US" sz="1300" dirty="0" err="1">
                <a:solidFill>
                  <a:schemeClr val="bg1"/>
                </a:solidFill>
              </a:rPr>
              <a:t>tempMat.cols</a:t>
            </a:r>
            <a:r>
              <a:rPr lang="en-US" sz="1300" dirty="0">
                <a:solidFill>
                  <a:schemeClr val="bg1"/>
                </a:solidFill>
              </a:rPr>
              <a:t> &gt;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  </a:t>
            </a:r>
            <a:r>
              <a:rPr lang="en-US" sz="1300" dirty="0" err="1">
                <a:solidFill>
                  <a:schemeClr val="bg1"/>
                </a:solidFill>
              </a:rPr>
              <a:t>training_data.push_back</a:t>
            </a:r>
            <a:r>
              <a:rPr lang="en-US" sz="1300" dirty="0">
                <a:solidFill>
                  <a:schemeClr val="bg1"/>
                </a:solidFill>
              </a:rPr>
              <a:t>( tempMat.t( )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Iterating over the entire mask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1841" y="6311900"/>
            <a:ext cx="7448279" cy="365125"/>
          </a:xfrm>
        </p:spPr>
        <p:txBody>
          <a:bodyPr/>
          <a:lstStyle/>
          <a:p>
            <a:r>
              <a:rPr lang="en-US" dirty="0"/>
              <a:t>[3] Referring to ITK Image Iterators in Unit Test Tutorial</a:t>
            </a:r>
          </a:p>
        </p:txBody>
      </p:sp>
    </p:spTree>
    <p:extLst>
      <p:ext uri="{BB962C8B-B14F-4D97-AF65-F5344CB8AC3E}">
        <p14:creationId xmlns:p14="http://schemas.microsoft.com/office/powerpoint/2010/main" val="1676514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for (</a:t>
            </a:r>
            <a:r>
              <a:rPr lang="en-US" sz="1300" dirty="0" err="1"/>
              <a:t>maskIt.</a:t>
            </a:r>
            <a:r>
              <a:rPr lang="en-US" sz="1300" dirty="0" err="1">
                <a:solidFill>
                  <a:srgbClr val="92D050"/>
                </a:solidFill>
              </a:rPr>
              <a:t>GoToBegin</a:t>
            </a:r>
            <a:r>
              <a:rPr lang="en-US" sz="1300" dirty="0"/>
              <a:t>( ); !</a:t>
            </a:r>
            <a:r>
              <a:rPr lang="en-US" sz="1300" dirty="0" err="1"/>
              <a:t>maskIt.</a:t>
            </a:r>
            <a:r>
              <a:rPr lang="en-US" sz="1300" dirty="0" err="1">
                <a:solidFill>
                  <a:srgbClr val="92D050"/>
                </a:solidFill>
              </a:rPr>
              <a:t>IsAtEnd</a:t>
            </a:r>
            <a:r>
              <a:rPr lang="en-US" sz="1300" dirty="0"/>
              <a:t>( ); ++</a:t>
            </a:r>
            <a:r>
              <a:rPr lang="en-US" sz="1300" dirty="0" err="1"/>
              <a:t>maskIt</a:t>
            </a:r>
            <a:r>
              <a:rPr lang="en-US" sz="13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cv::</a:t>
            </a:r>
            <a:r>
              <a:rPr lang="en-US" sz="1300" dirty="0">
                <a:solidFill>
                  <a:srgbClr val="FF0000"/>
                </a:solidFill>
              </a:rPr>
              <a:t>Mat</a:t>
            </a:r>
            <a:r>
              <a:rPr lang="en-US" sz="1300" dirty="0"/>
              <a:t> </a:t>
            </a:r>
            <a:r>
              <a:rPr lang="en-US" sz="1300" dirty="0" err="1"/>
              <a:t>tempMat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if (</a:t>
            </a:r>
            <a:r>
              <a:rPr lang="en-US" sz="1300" dirty="0" err="1"/>
              <a:t>maskIt.</a:t>
            </a:r>
            <a:r>
              <a:rPr lang="en-US" sz="1300" dirty="0" err="1">
                <a:solidFill>
                  <a:srgbClr val="92D050"/>
                </a:solidFill>
              </a:rPr>
              <a:t>Get</a:t>
            </a:r>
            <a:r>
              <a:rPr lang="en-US" sz="1300" dirty="0"/>
              <a:t>( ) != </a:t>
            </a:r>
            <a:r>
              <a:rPr lang="en-US" sz="1300" dirty="0" err="1"/>
              <a:t>static_cast</a:t>
            </a:r>
            <a:r>
              <a:rPr lang="en-US" sz="1300" dirty="0"/>
              <a:t>&lt; </a:t>
            </a:r>
            <a:r>
              <a:rPr lang="en-US" sz="1300" dirty="0" err="1">
                <a:solidFill>
                  <a:srgbClr val="FF0000"/>
                </a:solidFill>
              </a:rPr>
              <a:t>PixelType</a:t>
            </a:r>
            <a:r>
              <a:rPr lang="en-US" sz="1300" dirty="0"/>
              <a:t> &gt;(0))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 err="1">
                <a:solidFill>
                  <a:schemeClr val="bg1"/>
                </a:solidFill>
              </a:rPr>
              <a:t>lesionIt.SetIndex</a:t>
            </a:r>
            <a:r>
              <a:rPr lang="en-US" sz="1300" dirty="0">
                <a:solidFill>
                  <a:schemeClr val="bg1"/>
                </a:solidFill>
              </a:rPr>
              <a:t>( </a:t>
            </a:r>
            <a:r>
              <a:rPr lang="en-US" sz="1300" dirty="0" err="1">
                <a:solidFill>
                  <a:schemeClr val="bg1"/>
                </a:solidFill>
              </a:rPr>
              <a:t>maskIt.GetIndex</a:t>
            </a:r>
            <a:r>
              <a:rPr lang="en-US" sz="1300" dirty="0">
                <a:solidFill>
                  <a:schemeClr val="bg1"/>
                </a:solidFill>
              </a:rPr>
              <a:t>( )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  </a:t>
            </a:r>
            <a:r>
              <a:rPr lang="en-US" sz="1300" dirty="0" err="1">
                <a:solidFill>
                  <a:schemeClr val="bg1"/>
                </a:solidFill>
              </a:rPr>
              <a:t>labels.push_back</a:t>
            </a:r>
            <a:r>
              <a:rPr lang="en-US" sz="1300" dirty="0">
                <a:solidFill>
                  <a:schemeClr val="bg1"/>
                </a:solidFill>
              </a:rPr>
              <a:t>( </a:t>
            </a:r>
            <a:r>
              <a:rPr lang="en-US" sz="1300" dirty="0" err="1">
                <a:solidFill>
                  <a:schemeClr val="bg1"/>
                </a:solidFill>
              </a:rPr>
              <a:t>lesionIt.Get</a:t>
            </a:r>
            <a:r>
              <a:rPr lang="en-US" sz="1300" dirty="0">
                <a:solidFill>
                  <a:schemeClr val="bg1"/>
                </a:solidFill>
              </a:rPr>
              <a:t>( )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  </a:t>
            </a:r>
            <a:r>
              <a:rPr lang="en-US" sz="1300" dirty="0" err="1">
                <a:solidFill>
                  <a:schemeClr val="bg1"/>
                </a:solidFill>
              </a:rPr>
              <a:t>tempMat</a:t>
            </a:r>
            <a:r>
              <a:rPr lang="en-US" sz="1300" dirty="0">
                <a:solidFill>
                  <a:schemeClr val="bg1"/>
                </a:solidFill>
              </a:rPr>
              <a:t> = cv::Mat(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  for (</a:t>
            </a:r>
            <a:r>
              <a:rPr lang="en-US" sz="1300" dirty="0" err="1">
                <a:solidFill>
                  <a:schemeClr val="bg1"/>
                </a:solidFill>
              </a:rPr>
              <a:t>size_t</a:t>
            </a:r>
            <a:r>
              <a:rPr lang="en-US" sz="1300" dirty="0">
                <a:solidFill>
                  <a:schemeClr val="bg1"/>
                </a:solidFill>
              </a:rPr>
              <a:t> j = 0; j &lt; </a:t>
            </a:r>
            <a:r>
              <a:rPr lang="en-US" sz="1300" dirty="0" err="1">
                <a:solidFill>
                  <a:schemeClr val="bg1"/>
                </a:solidFill>
              </a:rPr>
              <a:t>inputImageIterators.size</a:t>
            </a:r>
            <a:r>
              <a:rPr lang="en-US" sz="1300" dirty="0">
                <a:solidFill>
                  <a:schemeClr val="bg1"/>
                </a:solidFill>
              </a:rPr>
              <a:t>( ); </a:t>
            </a:r>
            <a:r>
              <a:rPr lang="en-US" sz="1300" dirty="0" err="1">
                <a:solidFill>
                  <a:schemeClr val="bg1"/>
                </a:solidFill>
              </a:rPr>
              <a:t>j++</a:t>
            </a:r>
            <a:r>
              <a:rPr lang="en-US" sz="1300" dirty="0">
                <a:solidFill>
                  <a:schemeClr val="bg1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    </a:t>
            </a:r>
            <a:r>
              <a:rPr lang="en-US" sz="1300" dirty="0" err="1">
                <a:solidFill>
                  <a:schemeClr val="bg1"/>
                </a:solidFill>
              </a:rPr>
              <a:t>inputImageIterators</a:t>
            </a:r>
            <a:r>
              <a:rPr lang="en-US" sz="1300" dirty="0">
                <a:solidFill>
                  <a:schemeClr val="bg1"/>
                </a:solidFill>
              </a:rPr>
              <a:t>[j].</a:t>
            </a:r>
            <a:r>
              <a:rPr lang="en-US" sz="1300" dirty="0" err="1">
                <a:solidFill>
                  <a:schemeClr val="bg1"/>
                </a:solidFill>
              </a:rPr>
              <a:t>SetIndex</a:t>
            </a:r>
            <a:r>
              <a:rPr lang="en-US" sz="1300" dirty="0">
                <a:solidFill>
                  <a:schemeClr val="bg1"/>
                </a:solidFill>
              </a:rPr>
              <a:t>( </a:t>
            </a:r>
            <a:r>
              <a:rPr lang="en-US" sz="1300" dirty="0" err="1">
                <a:solidFill>
                  <a:schemeClr val="bg1"/>
                </a:solidFill>
              </a:rPr>
              <a:t>maskIt.GetIndex</a:t>
            </a:r>
            <a:r>
              <a:rPr lang="en-US" sz="1300" dirty="0">
                <a:solidFill>
                  <a:schemeClr val="bg1"/>
                </a:solidFill>
              </a:rPr>
              <a:t>( )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    </a:t>
            </a:r>
            <a:r>
              <a:rPr lang="en-US" sz="1300" dirty="0" err="1">
                <a:solidFill>
                  <a:schemeClr val="bg1"/>
                </a:solidFill>
              </a:rPr>
              <a:t>tempMat.push_back</a:t>
            </a:r>
            <a:r>
              <a:rPr lang="en-US" sz="1300" dirty="0">
                <a:solidFill>
                  <a:schemeClr val="bg1"/>
                </a:solidFill>
              </a:rPr>
              <a:t>( </a:t>
            </a:r>
            <a:r>
              <a:rPr lang="en-US" sz="1300" dirty="0" err="1">
                <a:solidFill>
                  <a:schemeClr val="bg1"/>
                </a:solidFill>
              </a:rPr>
              <a:t>inputImageIterators</a:t>
            </a:r>
            <a:r>
              <a:rPr lang="en-US" sz="1300" dirty="0">
                <a:solidFill>
                  <a:schemeClr val="bg1"/>
                </a:solidFill>
              </a:rPr>
              <a:t>[j].Get( ) 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}</a:t>
            </a:r>
            <a:endParaRPr lang="en-US" sz="13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if (</a:t>
            </a:r>
            <a:r>
              <a:rPr lang="en-US" sz="1300" dirty="0" err="1">
                <a:solidFill>
                  <a:schemeClr val="bg1"/>
                </a:solidFill>
              </a:rPr>
              <a:t>tempMat.cols</a:t>
            </a:r>
            <a:r>
              <a:rPr lang="en-US" sz="1300" dirty="0">
                <a:solidFill>
                  <a:schemeClr val="bg1"/>
                </a:solidFill>
              </a:rPr>
              <a:t> &gt;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  </a:t>
            </a:r>
            <a:r>
              <a:rPr lang="en-US" sz="1300" dirty="0" err="1">
                <a:solidFill>
                  <a:schemeClr val="bg1"/>
                </a:solidFill>
              </a:rPr>
              <a:t>training_data.push_back</a:t>
            </a:r>
            <a:r>
              <a:rPr lang="en-US" sz="1300" dirty="0">
                <a:solidFill>
                  <a:schemeClr val="bg1"/>
                </a:solidFill>
              </a:rPr>
              <a:t>( tempMat.t( )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Initialize a </a:t>
            </a:r>
            <a:r>
              <a:rPr lang="en-US" sz="2000" dirty="0" err="1"/>
              <a:t>tempMat</a:t>
            </a:r>
            <a:r>
              <a:rPr lang="en-US" sz="2000" dirty="0"/>
              <a:t> to store the image intensities from input images every time the value of the mask is not zero.</a:t>
            </a:r>
          </a:p>
        </p:txBody>
      </p:sp>
    </p:spTree>
    <p:extLst>
      <p:ext uri="{BB962C8B-B14F-4D97-AF65-F5344CB8AC3E}">
        <p14:creationId xmlns:p14="http://schemas.microsoft.com/office/powerpoint/2010/main" val="3614661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for (</a:t>
            </a:r>
            <a:r>
              <a:rPr lang="en-US" sz="1300" dirty="0" err="1"/>
              <a:t>maskIt.</a:t>
            </a:r>
            <a:r>
              <a:rPr lang="en-US" sz="1300" dirty="0" err="1">
                <a:solidFill>
                  <a:srgbClr val="92D050"/>
                </a:solidFill>
              </a:rPr>
              <a:t>GoToBegin</a:t>
            </a:r>
            <a:r>
              <a:rPr lang="en-US" sz="1300" dirty="0"/>
              <a:t>( ); !</a:t>
            </a:r>
            <a:r>
              <a:rPr lang="en-US" sz="1300" dirty="0" err="1"/>
              <a:t>maskIt.</a:t>
            </a:r>
            <a:r>
              <a:rPr lang="en-US" sz="1300" dirty="0" err="1">
                <a:solidFill>
                  <a:srgbClr val="92D050"/>
                </a:solidFill>
              </a:rPr>
              <a:t>IsAtEnd</a:t>
            </a:r>
            <a:r>
              <a:rPr lang="en-US" sz="1300" dirty="0"/>
              <a:t>( ); ++</a:t>
            </a:r>
            <a:r>
              <a:rPr lang="en-US" sz="1300" dirty="0" err="1"/>
              <a:t>maskIt</a:t>
            </a:r>
            <a:r>
              <a:rPr lang="en-US" sz="13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cv::</a:t>
            </a:r>
            <a:r>
              <a:rPr lang="en-US" sz="1300" dirty="0">
                <a:solidFill>
                  <a:srgbClr val="FF0000"/>
                </a:solidFill>
              </a:rPr>
              <a:t>Mat</a:t>
            </a:r>
            <a:r>
              <a:rPr lang="en-US" sz="1300" dirty="0"/>
              <a:t> </a:t>
            </a:r>
            <a:r>
              <a:rPr lang="en-US" sz="1300" dirty="0" err="1"/>
              <a:t>tempMat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if (</a:t>
            </a:r>
            <a:r>
              <a:rPr lang="en-US" sz="1300" dirty="0" err="1"/>
              <a:t>maskIt.</a:t>
            </a:r>
            <a:r>
              <a:rPr lang="en-US" sz="1300" dirty="0" err="1">
                <a:solidFill>
                  <a:srgbClr val="92D050"/>
                </a:solidFill>
              </a:rPr>
              <a:t>Get</a:t>
            </a:r>
            <a:r>
              <a:rPr lang="en-US" sz="1300" dirty="0"/>
              <a:t>( ) != </a:t>
            </a:r>
            <a:r>
              <a:rPr lang="en-US" sz="1300" dirty="0" err="1"/>
              <a:t>static_cast</a:t>
            </a:r>
            <a:r>
              <a:rPr lang="en-US" sz="1300" dirty="0"/>
              <a:t>&lt; </a:t>
            </a:r>
            <a:r>
              <a:rPr lang="en-US" sz="1300" dirty="0" err="1">
                <a:solidFill>
                  <a:srgbClr val="FF0000"/>
                </a:solidFill>
              </a:rPr>
              <a:t>PixelType</a:t>
            </a:r>
            <a:r>
              <a:rPr lang="en-US" sz="1300" dirty="0"/>
              <a:t> &gt;(0))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 err="1"/>
              <a:t>lesionIt.</a:t>
            </a:r>
            <a:r>
              <a:rPr lang="en-US" sz="1300" dirty="0" err="1">
                <a:solidFill>
                  <a:srgbClr val="92D050"/>
                </a:solidFill>
              </a:rPr>
              <a:t>SetIndex</a:t>
            </a:r>
            <a:r>
              <a:rPr lang="en-US" sz="1300" dirty="0"/>
              <a:t>( </a:t>
            </a:r>
            <a:r>
              <a:rPr lang="en-US" sz="1300" dirty="0" err="1"/>
              <a:t>maskIt.</a:t>
            </a:r>
            <a:r>
              <a:rPr lang="en-US" sz="1300" dirty="0" err="1">
                <a:solidFill>
                  <a:srgbClr val="92D050"/>
                </a:solidFill>
              </a:rPr>
              <a:t>GetIndex</a:t>
            </a:r>
            <a:r>
              <a:rPr lang="en-US" sz="1300" dirty="0"/>
              <a:t>( )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 err="1"/>
              <a:t>labels.</a:t>
            </a:r>
            <a:r>
              <a:rPr lang="en-US" sz="1300" dirty="0" err="1">
                <a:solidFill>
                  <a:srgbClr val="92D050"/>
                </a:solidFill>
              </a:rPr>
              <a:t>push_back</a:t>
            </a:r>
            <a:r>
              <a:rPr lang="en-US" sz="1300" dirty="0"/>
              <a:t>( </a:t>
            </a:r>
            <a:r>
              <a:rPr lang="en-US" sz="1300" dirty="0" err="1"/>
              <a:t>lesionIt.</a:t>
            </a:r>
            <a:r>
              <a:rPr lang="en-US" sz="1300" dirty="0" err="1">
                <a:solidFill>
                  <a:srgbClr val="92D050"/>
                </a:solidFill>
              </a:rPr>
              <a:t>Get</a:t>
            </a:r>
            <a:r>
              <a:rPr lang="en-US" sz="1300" dirty="0"/>
              <a:t>( )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 err="1"/>
              <a:t>tempMat</a:t>
            </a:r>
            <a:r>
              <a:rPr lang="en-US" sz="1300" dirty="0"/>
              <a:t> = cv::</a:t>
            </a:r>
            <a:r>
              <a:rPr lang="en-US" sz="1300" dirty="0">
                <a:solidFill>
                  <a:srgbClr val="FF0000"/>
                </a:solidFill>
              </a:rPr>
              <a:t>Mat</a:t>
            </a:r>
            <a:r>
              <a:rPr lang="en-US" sz="1300" dirty="0"/>
              <a:t>(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for (</a:t>
            </a:r>
            <a:r>
              <a:rPr lang="en-US" sz="1300" dirty="0" err="1"/>
              <a:t>size_t</a:t>
            </a:r>
            <a:r>
              <a:rPr lang="en-US" sz="1300" dirty="0"/>
              <a:t> j = 0; j &lt; </a:t>
            </a:r>
            <a:r>
              <a:rPr lang="en-US" sz="1300" dirty="0" err="1"/>
              <a:t>inputImageIterators.</a:t>
            </a:r>
            <a:r>
              <a:rPr lang="en-US" sz="1300" dirty="0" err="1">
                <a:solidFill>
                  <a:srgbClr val="92D050"/>
                </a:solidFill>
              </a:rPr>
              <a:t>size</a:t>
            </a:r>
            <a:r>
              <a:rPr lang="en-US" sz="1300" dirty="0"/>
              <a:t>( ); </a:t>
            </a:r>
            <a:r>
              <a:rPr lang="en-US" sz="1300" dirty="0" err="1"/>
              <a:t>j++</a:t>
            </a:r>
            <a:r>
              <a:rPr lang="en-US" sz="13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  </a:t>
            </a:r>
            <a:r>
              <a:rPr lang="en-US" sz="1300" dirty="0" err="1"/>
              <a:t>inputImageIterators</a:t>
            </a:r>
            <a:r>
              <a:rPr lang="en-US" sz="1300" dirty="0"/>
              <a:t>[j].</a:t>
            </a:r>
            <a:r>
              <a:rPr lang="en-US" sz="1300" dirty="0" err="1">
                <a:solidFill>
                  <a:srgbClr val="92D050"/>
                </a:solidFill>
              </a:rPr>
              <a:t>SetIndex</a:t>
            </a:r>
            <a:r>
              <a:rPr lang="en-US" sz="1300" dirty="0"/>
              <a:t>( </a:t>
            </a:r>
            <a:r>
              <a:rPr lang="en-US" sz="1300" dirty="0" err="1"/>
              <a:t>maskIt.</a:t>
            </a:r>
            <a:r>
              <a:rPr lang="en-US" sz="1300" dirty="0" err="1">
                <a:solidFill>
                  <a:srgbClr val="92D050"/>
                </a:solidFill>
              </a:rPr>
              <a:t>GetIndex</a:t>
            </a:r>
            <a:r>
              <a:rPr lang="en-US" sz="1300" dirty="0"/>
              <a:t>( )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  </a:t>
            </a:r>
            <a:r>
              <a:rPr lang="en-US" sz="1300" dirty="0" err="1"/>
              <a:t>tempMat.</a:t>
            </a:r>
            <a:r>
              <a:rPr lang="en-US" sz="1300" dirty="0" err="1">
                <a:solidFill>
                  <a:srgbClr val="92D050"/>
                </a:solidFill>
              </a:rPr>
              <a:t>push_back</a:t>
            </a:r>
            <a:r>
              <a:rPr lang="en-US" sz="1300" dirty="0"/>
              <a:t>( </a:t>
            </a:r>
            <a:r>
              <a:rPr lang="en-US" sz="1300" dirty="0" err="1"/>
              <a:t>inputImageIterators</a:t>
            </a:r>
            <a:r>
              <a:rPr lang="en-US" sz="1300" dirty="0"/>
              <a:t>[j].</a:t>
            </a:r>
            <a:r>
              <a:rPr lang="en-US" sz="1300" dirty="0">
                <a:solidFill>
                  <a:srgbClr val="92D050"/>
                </a:solidFill>
              </a:rPr>
              <a:t>Get</a:t>
            </a:r>
            <a:r>
              <a:rPr lang="en-US" sz="1300" dirty="0"/>
              <a:t>( ) 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}</a:t>
            </a:r>
            <a:endParaRPr lang="en-US" sz="13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if (</a:t>
            </a:r>
            <a:r>
              <a:rPr lang="en-US" sz="1300" dirty="0" err="1">
                <a:solidFill>
                  <a:schemeClr val="bg1"/>
                </a:solidFill>
              </a:rPr>
              <a:t>tempMat.cols</a:t>
            </a:r>
            <a:r>
              <a:rPr lang="en-US" sz="1300" dirty="0">
                <a:solidFill>
                  <a:schemeClr val="bg1"/>
                </a:solidFill>
              </a:rPr>
              <a:t> &gt;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  </a:t>
            </a:r>
            <a:r>
              <a:rPr lang="en-US" sz="1300" dirty="0" err="1">
                <a:solidFill>
                  <a:schemeClr val="bg1"/>
                </a:solidFill>
              </a:rPr>
              <a:t>training_data.push_back</a:t>
            </a:r>
            <a:r>
              <a:rPr lang="en-US" sz="1300" dirty="0">
                <a:solidFill>
                  <a:schemeClr val="bg1"/>
                </a:solidFill>
              </a:rPr>
              <a:t>( tempMat.t( )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For each non-zero mask value, store the lesion voxel value as label and populate </a:t>
            </a:r>
            <a:r>
              <a:rPr lang="en-US" sz="2000" b="1" dirty="0" err="1">
                <a:solidFill>
                  <a:srgbClr val="002060"/>
                </a:solidFill>
              </a:rPr>
              <a:t>tempMat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538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for (</a:t>
            </a:r>
            <a:r>
              <a:rPr lang="en-US" sz="1300" dirty="0" err="1"/>
              <a:t>maskIt.</a:t>
            </a:r>
            <a:r>
              <a:rPr lang="en-US" sz="1300" dirty="0" err="1">
                <a:solidFill>
                  <a:srgbClr val="92D050"/>
                </a:solidFill>
              </a:rPr>
              <a:t>GoToBegin</a:t>
            </a:r>
            <a:r>
              <a:rPr lang="en-US" sz="1300" dirty="0"/>
              <a:t>( ); !</a:t>
            </a:r>
            <a:r>
              <a:rPr lang="en-US" sz="1300" dirty="0" err="1"/>
              <a:t>maskIt.</a:t>
            </a:r>
            <a:r>
              <a:rPr lang="en-US" sz="1300" dirty="0" err="1">
                <a:solidFill>
                  <a:srgbClr val="92D050"/>
                </a:solidFill>
              </a:rPr>
              <a:t>IsAtEnd</a:t>
            </a:r>
            <a:r>
              <a:rPr lang="en-US" sz="1300" dirty="0"/>
              <a:t>( ); ++</a:t>
            </a:r>
            <a:r>
              <a:rPr lang="en-US" sz="1300" dirty="0" err="1"/>
              <a:t>maskIt</a:t>
            </a:r>
            <a:r>
              <a:rPr lang="en-US" sz="13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cv::</a:t>
            </a:r>
            <a:r>
              <a:rPr lang="en-US" sz="1300" dirty="0">
                <a:solidFill>
                  <a:srgbClr val="FF0000"/>
                </a:solidFill>
              </a:rPr>
              <a:t>Mat</a:t>
            </a:r>
            <a:r>
              <a:rPr lang="en-US" sz="1300" dirty="0"/>
              <a:t> </a:t>
            </a:r>
            <a:r>
              <a:rPr lang="en-US" sz="1300" dirty="0" err="1"/>
              <a:t>tempMat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if (</a:t>
            </a:r>
            <a:r>
              <a:rPr lang="en-US" sz="1300" dirty="0" err="1"/>
              <a:t>maskIt.</a:t>
            </a:r>
            <a:r>
              <a:rPr lang="en-US" sz="1300" dirty="0" err="1">
                <a:solidFill>
                  <a:srgbClr val="92D050"/>
                </a:solidFill>
              </a:rPr>
              <a:t>Get</a:t>
            </a:r>
            <a:r>
              <a:rPr lang="en-US" sz="1300" dirty="0"/>
              <a:t>( ) != </a:t>
            </a:r>
            <a:r>
              <a:rPr lang="en-US" sz="1300" dirty="0" err="1"/>
              <a:t>static_cast</a:t>
            </a:r>
            <a:r>
              <a:rPr lang="en-US" sz="1300" dirty="0"/>
              <a:t>&lt; </a:t>
            </a:r>
            <a:r>
              <a:rPr lang="en-US" sz="1300" dirty="0" err="1">
                <a:solidFill>
                  <a:srgbClr val="FF0000"/>
                </a:solidFill>
              </a:rPr>
              <a:t>PixelType</a:t>
            </a:r>
            <a:r>
              <a:rPr lang="en-US" sz="1300" dirty="0"/>
              <a:t> &gt;(0))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 err="1"/>
              <a:t>lesionIt.</a:t>
            </a:r>
            <a:r>
              <a:rPr lang="en-US" sz="1300" dirty="0" err="1">
                <a:solidFill>
                  <a:srgbClr val="92D050"/>
                </a:solidFill>
              </a:rPr>
              <a:t>SetIndex</a:t>
            </a:r>
            <a:r>
              <a:rPr lang="en-US" sz="1300" dirty="0"/>
              <a:t>( </a:t>
            </a:r>
            <a:r>
              <a:rPr lang="en-US" sz="1300" dirty="0" err="1"/>
              <a:t>maskIt.</a:t>
            </a:r>
            <a:r>
              <a:rPr lang="en-US" sz="1300" dirty="0" err="1">
                <a:solidFill>
                  <a:srgbClr val="92D050"/>
                </a:solidFill>
              </a:rPr>
              <a:t>GetIndex</a:t>
            </a:r>
            <a:r>
              <a:rPr lang="en-US" sz="1300" dirty="0"/>
              <a:t>( )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 err="1"/>
              <a:t>labels.</a:t>
            </a:r>
            <a:r>
              <a:rPr lang="en-US" sz="1300" dirty="0" err="1">
                <a:solidFill>
                  <a:srgbClr val="92D050"/>
                </a:solidFill>
              </a:rPr>
              <a:t>push_back</a:t>
            </a:r>
            <a:r>
              <a:rPr lang="en-US" sz="1300" dirty="0"/>
              <a:t>( </a:t>
            </a:r>
            <a:r>
              <a:rPr lang="en-US" sz="1300" dirty="0" err="1"/>
              <a:t>lesionIt.</a:t>
            </a:r>
            <a:r>
              <a:rPr lang="en-US" sz="1300" dirty="0" err="1">
                <a:solidFill>
                  <a:srgbClr val="92D050"/>
                </a:solidFill>
              </a:rPr>
              <a:t>Get</a:t>
            </a:r>
            <a:r>
              <a:rPr lang="en-US" sz="1300" dirty="0"/>
              <a:t>( )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 err="1"/>
              <a:t>tempMat</a:t>
            </a:r>
            <a:r>
              <a:rPr lang="en-US" sz="1300" dirty="0"/>
              <a:t> = cv::</a:t>
            </a:r>
            <a:r>
              <a:rPr lang="en-US" sz="1300" dirty="0">
                <a:solidFill>
                  <a:srgbClr val="FF0000"/>
                </a:solidFill>
              </a:rPr>
              <a:t>Mat</a:t>
            </a:r>
            <a:r>
              <a:rPr lang="en-US" sz="1300" dirty="0"/>
              <a:t>(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for (</a:t>
            </a:r>
            <a:r>
              <a:rPr lang="en-US" sz="1300" dirty="0" err="1"/>
              <a:t>size_t</a:t>
            </a:r>
            <a:r>
              <a:rPr lang="en-US" sz="1300" dirty="0"/>
              <a:t> j = 0; j &lt; </a:t>
            </a:r>
            <a:r>
              <a:rPr lang="en-US" sz="1300" dirty="0" err="1"/>
              <a:t>inputImageIterators.</a:t>
            </a:r>
            <a:r>
              <a:rPr lang="en-US" sz="1300" dirty="0" err="1">
                <a:solidFill>
                  <a:srgbClr val="92D050"/>
                </a:solidFill>
              </a:rPr>
              <a:t>size</a:t>
            </a:r>
            <a:r>
              <a:rPr lang="en-US" sz="1300" dirty="0"/>
              <a:t>( ); </a:t>
            </a:r>
            <a:r>
              <a:rPr lang="en-US" sz="1300" dirty="0" err="1"/>
              <a:t>j++</a:t>
            </a:r>
            <a:r>
              <a:rPr lang="en-US" sz="13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  </a:t>
            </a:r>
            <a:r>
              <a:rPr lang="en-US" sz="1300" dirty="0" err="1"/>
              <a:t>inputImageIterators</a:t>
            </a:r>
            <a:r>
              <a:rPr lang="en-US" sz="1300" dirty="0"/>
              <a:t>[j].</a:t>
            </a:r>
            <a:r>
              <a:rPr lang="en-US" sz="1300" dirty="0" err="1">
                <a:solidFill>
                  <a:srgbClr val="92D050"/>
                </a:solidFill>
              </a:rPr>
              <a:t>SetIndex</a:t>
            </a:r>
            <a:r>
              <a:rPr lang="en-US" sz="1300" dirty="0"/>
              <a:t>( </a:t>
            </a:r>
            <a:r>
              <a:rPr lang="en-US" sz="1300" dirty="0" err="1"/>
              <a:t>maskIt.</a:t>
            </a:r>
            <a:r>
              <a:rPr lang="en-US" sz="1300" dirty="0" err="1">
                <a:solidFill>
                  <a:srgbClr val="92D050"/>
                </a:solidFill>
              </a:rPr>
              <a:t>GetIndex</a:t>
            </a:r>
            <a:r>
              <a:rPr lang="en-US" sz="1300" dirty="0"/>
              <a:t>( )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  </a:t>
            </a:r>
            <a:r>
              <a:rPr lang="en-US" sz="1300" dirty="0" err="1"/>
              <a:t>tempMat.</a:t>
            </a:r>
            <a:r>
              <a:rPr lang="en-US" sz="1300" dirty="0" err="1">
                <a:solidFill>
                  <a:srgbClr val="92D050"/>
                </a:solidFill>
              </a:rPr>
              <a:t>push_back</a:t>
            </a:r>
            <a:r>
              <a:rPr lang="en-US" sz="1300" dirty="0"/>
              <a:t>( </a:t>
            </a:r>
            <a:r>
              <a:rPr lang="en-US" sz="1300" dirty="0" err="1"/>
              <a:t>inputImageIterators</a:t>
            </a:r>
            <a:r>
              <a:rPr lang="en-US" sz="1300" dirty="0"/>
              <a:t>[j].</a:t>
            </a:r>
            <a:r>
              <a:rPr lang="en-US" sz="1300" dirty="0">
                <a:solidFill>
                  <a:srgbClr val="92D050"/>
                </a:solidFill>
              </a:rPr>
              <a:t>Get</a:t>
            </a:r>
            <a:r>
              <a:rPr lang="en-US" sz="1300" dirty="0"/>
              <a:t>( ) 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if (</a:t>
            </a:r>
            <a:r>
              <a:rPr lang="en-US" sz="1300" dirty="0" err="1"/>
              <a:t>tempMat.</a:t>
            </a:r>
            <a:r>
              <a:rPr lang="en-US" sz="1300" dirty="0" err="1">
                <a:solidFill>
                  <a:srgbClr val="00B0F0"/>
                </a:solidFill>
              </a:rPr>
              <a:t>cols</a:t>
            </a:r>
            <a:r>
              <a:rPr lang="en-US" sz="1300" dirty="0"/>
              <a:t> &gt;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 err="1"/>
              <a:t>training_data.</a:t>
            </a:r>
            <a:r>
              <a:rPr lang="en-US" sz="1300" dirty="0" err="1">
                <a:solidFill>
                  <a:srgbClr val="92D050"/>
                </a:solidFill>
              </a:rPr>
              <a:t>push_back</a:t>
            </a:r>
            <a:r>
              <a:rPr lang="en-US" sz="1300" dirty="0"/>
              <a:t>( tempMat.</a:t>
            </a:r>
            <a:r>
              <a:rPr lang="en-US" sz="1300" dirty="0">
                <a:solidFill>
                  <a:srgbClr val="92D050"/>
                </a:solidFill>
              </a:rPr>
              <a:t>t</a:t>
            </a:r>
            <a:r>
              <a:rPr lang="en-US" sz="1300" dirty="0"/>
              <a:t>( )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 time </a:t>
            </a:r>
            <a:r>
              <a:rPr lang="en-US" sz="2000" b="1" dirty="0" err="1">
                <a:solidFill>
                  <a:srgbClr val="002060"/>
                </a:solidFill>
              </a:rPr>
              <a:t>tempMat</a:t>
            </a:r>
            <a:r>
              <a:rPr lang="en-US" sz="2000" dirty="0"/>
              <a:t> has some value, push it back to the </a:t>
            </a:r>
            <a:r>
              <a:rPr lang="en-US" sz="2000" b="1" dirty="0" err="1">
                <a:solidFill>
                  <a:srgbClr val="002060"/>
                </a:solidFill>
              </a:rPr>
              <a:t>training_data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Transpose is taken because </a:t>
            </a:r>
            <a:r>
              <a:rPr lang="en-US" sz="2000" dirty="0" err="1"/>
              <a:t>OpenCV</a:t>
            </a:r>
            <a:r>
              <a:rPr lang="en-US" sz="2000" dirty="0"/>
              <a:t> defaults to row-major and we need the different modality intensities arranged over the columns.</a:t>
            </a:r>
          </a:p>
        </p:txBody>
      </p:sp>
    </p:spTree>
    <p:extLst>
      <p:ext uri="{BB962C8B-B14F-4D97-AF65-F5344CB8AC3E}">
        <p14:creationId xmlns:p14="http://schemas.microsoft.com/office/powerpoint/2010/main" val="232448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cv::</a:t>
            </a:r>
            <a:r>
              <a:rPr lang="en-US" sz="1300" dirty="0" err="1">
                <a:solidFill>
                  <a:srgbClr val="FF0000"/>
                </a:solidFill>
              </a:rPr>
              <a:t>Ptr</a:t>
            </a:r>
            <a:r>
              <a:rPr lang="en-US" sz="1300" dirty="0"/>
              <a:t>&lt;cv::</a:t>
            </a:r>
            <a:r>
              <a:rPr lang="en-US" sz="1300" dirty="0">
                <a:solidFill>
                  <a:srgbClr val="FF0000"/>
                </a:solidFill>
              </a:rPr>
              <a:t>ml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0070C0"/>
                </a:solidFill>
              </a:rPr>
              <a:t>SVM</a:t>
            </a:r>
            <a:r>
              <a:rPr lang="en-US" sz="1300" dirty="0"/>
              <a:t>&gt; </a:t>
            </a:r>
            <a:r>
              <a:rPr lang="en-US" sz="1300" dirty="0" err="1"/>
              <a:t>svm</a:t>
            </a:r>
            <a:r>
              <a:rPr lang="en-US" sz="1300" dirty="0"/>
              <a:t> = cv::</a:t>
            </a:r>
            <a:r>
              <a:rPr lang="en-US" sz="1300" dirty="0">
                <a:solidFill>
                  <a:srgbClr val="FF0000"/>
                </a:solidFill>
              </a:rPr>
              <a:t>ml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0070C0"/>
                </a:solidFill>
              </a:rPr>
              <a:t>SVM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00B050"/>
                </a:solidFill>
              </a:rPr>
              <a:t>create</a:t>
            </a:r>
            <a:r>
              <a:rPr lang="en-US" sz="13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 err="1">
                <a:solidFill>
                  <a:schemeClr val="bg1"/>
                </a:solidFill>
              </a:rPr>
              <a:t>svm</a:t>
            </a:r>
            <a:r>
              <a:rPr lang="en-US" sz="1300" dirty="0">
                <a:solidFill>
                  <a:schemeClr val="bg1"/>
                </a:solidFill>
              </a:rPr>
              <a:t>-&gt;</a:t>
            </a:r>
            <a:r>
              <a:rPr lang="en-US" sz="1300" dirty="0" err="1">
                <a:solidFill>
                  <a:schemeClr val="bg1"/>
                </a:solidFill>
              </a:rPr>
              <a:t>setType</a:t>
            </a:r>
            <a:r>
              <a:rPr lang="en-US" sz="1300" dirty="0">
                <a:solidFill>
                  <a:schemeClr val="bg1"/>
                </a:solidFill>
              </a:rPr>
              <a:t>(cv::ml::SVM::C_SVC);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 err="1">
                <a:solidFill>
                  <a:schemeClr val="bg1"/>
                </a:solidFill>
              </a:rPr>
              <a:t>svm</a:t>
            </a:r>
            <a:r>
              <a:rPr lang="en-US" sz="1300" dirty="0">
                <a:solidFill>
                  <a:schemeClr val="bg1"/>
                </a:solidFill>
              </a:rPr>
              <a:t>-&gt;</a:t>
            </a:r>
            <a:r>
              <a:rPr lang="en-US" sz="1300" dirty="0" err="1">
                <a:solidFill>
                  <a:schemeClr val="bg1"/>
                </a:solidFill>
              </a:rPr>
              <a:t>setKernel</a:t>
            </a:r>
            <a:r>
              <a:rPr lang="en-US" sz="1300" dirty="0">
                <a:solidFill>
                  <a:schemeClr val="bg1"/>
                </a:solidFill>
              </a:rPr>
              <a:t>(cv::ml::SVM::LINEAR);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 err="1">
                <a:solidFill>
                  <a:schemeClr val="bg1"/>
                </a:solidFill>
              </a:rPr>
              <a:t>svm</a:t>
            </a:r>
            <a:r>
              <a:rPr lang="en-US" sz="1300" dirty="0">
                <a:solidFill>
                  <a:schemeClr val="bg1"/>
                </a:solidFill>
              </a:rPr>
              <a:t>-&gt;</a:t>
            </a:r>
            <a:r>
              <a:rPr lang="en-US" sz="1300" dirty="0" err="1">
                <a:solidFill>
                  <a:schemeClr val="bg1"/>
                </a:solidFill>
              </a:rPr>
              <a:t>setTermCriteria</a:t>
            </a:r>
            <a:r>
              <a:rPr lang="en-US" sz="1300" dirty="0">
                <a:solidFill>
                  <a:schemeClr val="bg1"/>
                </a:solidFill>
              </a:rPr>
              <a:t>( cv::</a:t>
            </a:r>
            <a:r>
              <a:rPr lang="en-US" sz="1300" dirty="0" err="1">
                <a:solidFill>
                  <a:schemeClr val="bg1"/>
                </a:solidFill>
              </a:rPr>
              <a:t>TermCriteria</a:t>
            </a:r>
            <a:r>
              <a:rPr lang="en-US" sz="1300" dirty="0">
                <a:solidFill>
                  <a:schemeClr val="bg1"/>
                </a:solidFill>
              </a:rPr>
              <a:t>(cv::</a:t>
            </a:r>
            <a:r>
              <a:rPr lang="en-US" sz="1300" dirty="0" err="1">
                <a:solidFill>
                  <a:schemeClr val="bg1"/>
                </a:solidFill>
              </a:rPr>
              <a:t>TermCriteria</a:t>
            </a:r>
            <a:r>
              <a:rPr lang="en-US" sz="1300" dirty="0">
                <a:solidFill>
                  <a:schemeClr val="bg1"/>
                </a:solidFill>
              </a:rPr>
              <a:t>::MAX_ITER,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100,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1e-6)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 err="1">
                <a:solidFill>
                  <a:schemeClr val="bg1"/>
                </a:solidFill>
              </a:rPr>
              <a:t>svm</a:t>
            </a:r>
            <a:r>
              <a:rPr lang="en-US" sz="1300" dirty="0">
                <a:solidFill>
                  <a:schemeClr val="bg1"/>
                </a:solidFill>
              </a:rPr>
              <a:t>-&gt;</a:t>
            </a:r>
            <a:r>
              <a:rPr lang="en-US" sz="1300" dirty="0" err="1">
                <a:solidFill>
                  <a:schemeClr val="bg1"/>
                </a:solidFill>
              </a:rPr>
              <a:t>setClassWeights</a:t>
            </a:r>
            <a:r>
              <a:rPr lang="en-US" sz="1300" dirty="0">
                <a:solidFill>
                  <a:schemeClr val="bg1"/>
                </a:solidFill>
              </a:rPr>
              <a:t>(cv::Mat());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a new instance of cv::ml::SVM </a:t>
            </a:r>
            <a:r>
              <a:rPr lang="en-US" sz="2000" baseline="30000" dirty="0"/>
              <a:t>[4]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[4] http://docs.opencv.org/3.0-beta/modules/ml/doc/support_vector_machines.html</a:t>
            </a:r>
          </a:p>
        </p:txBody>
      </p:sp>
    </p:spTree>
    <p:extLst>
      <p:ext uri="{BB962C8B-B14F-4D97-AF65-F5344CB8AC3E}">
        <p14:creationId xmlns:p14="http://schemas.microsoft.com/office/powerpoint/2010/main" val="961674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cv::</a:t>
            </a:r>
            <a:r>
              <a:rPr lang="en-US" sz="1300" dirty="0" err="1">
                <a:solidFill>
                  <a:schemeClr val="bg1"/>
                </a:solidFill>
              </a:rPr>
              <a:t>Ptr</a:t>
            </a:r>
            <a:r>
              <a:rPr lang="en-US" sz="1300" dirty="0">
                <a:solidFill>
                  <a:schemeClr val="bg1"/>
                </a:solidFill>
              </a:rPr>
              <a:t>&lt;cv::ml::SVM&gt; </a:t>
            </a:r>
            <a:r>
              <a:rPr lang="en-US" sz="1300" dirty="0" err="1">
                <a:solidFill>
                  <a:schemeClr val="bg1"/>
                </a:solidFill>
              </a:rPr>
              <a:t>svm</a:t>
            </a:r>
            <a:r>
              <a:rPr lang="en-US" sz="1300" dirty="0">
                <a:solidFill>
                  <a:schemeClr val="bg1"/>
                </a:solidFill>
              </a:rPr>
              <a:t> = cv::ml::SVM::create();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 err="1"/>
              <a:t>svm</a:t>
            </a:r>
            <a:r>
              <a:rPr lang="en-US" sz="1300" dirty="0"/>
              <a:t>-&gt;</a:t>
            </a:r>
            <a:r>
              <a:rPr lang="en-US" sz="1300" dirty="0" err="1">
                <a:solidFill>
                  <a:srgbClr val="00B050"/>
                </a:solidFill>
              </a:rPr>
              <a:t>setType</a:t>
            </a:r>
            <a:r>
              <a:rPr lang="en-US" sz="1300" dirty="0"/>
              <a:t>(cv::</a:t>
            </a:r>
            <a:r>
              <a:rPr lang="en-US" sz="1300" dirty="0">
                <a:solidFill>
                  <a:srgbClr val="FF0000"/>
                </a:solidFill>
              </a:rPr>
              <a:t>ml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0070C0"/>
                </a:solidFill>
              </a:rPr>
              <a:t>SVM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00B050"/>
                </a:solidFill>
              </a:rPr>
              <a:t>C_SVC</a:t>
            </a:r>
            <a:r>
              <a:rPr lang="en-US" sz="1300" dirty="0"/>
              <a:t>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 err="1"/>
              <a:t>svm</a:t>
            </a:r>
            <a:r>
              <a:rPr lang="en-US" sz="1300" dirty="0"/>
              <a:t>-&gt;</a:t>
            </a:r>
            <a:r>
              <a:rPr lang="en-US" sz="1300" dirty="0" err="1">
                <a:solidFill>
                  <a:srgbClr val="00B050"/>
                </a:solidFill>
              </a:rPr>
              <a:t>setKernel</a:t>
            </a:r>
            <a:r>
              <a:rPr lang="en-US" sz="1300" dirty="0"/>
              <a:t>(cv::</a:t>
            </a:r>
            <a:r>
              <a:rPr lang="en-US" sz="1300" dirty="0">
                <a:solidFill>
                  <a:srgbClr val="FF0000"/>
                </a:solidFill>
              </a:rPr>
              <a:t>ml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0070C0"/>
                </a:solidFill>
              </a:rPr>
              <a:t>SVM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00B050"/>
                </a:solidFill>
              </a:rPr>
              <a:t>LINEAR</a:t>
            </a:r>
            <a:r>
              <a:rPr lang="en-US" sz="13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 err="1">
                <a:solidFill>
                  <a:schemeClr val="bg1"/>
                </a:solidFill>
              </a:rPr>
              <a:t>svm</a:t>
            </a:r>
            <a:r>
              <a:rPr lang="en-US" sz="1300" dirty="0">
                <a:solidFill>
                  <a:schemeClr val="bg1"/>
                </a:solidFill>
              </a:rPr>
              <a:t>-&gt;</a:t>
            </a:r>
            <a:r>
              <a:rPr lang="en-US" sz="1300" dirty="0" err="1">
                <a:solidFill>
                  <a:schemeClr val="bg1"/>
                </a:solidFill>
              </a:rPr>
              <a:t>setTermCriteria</a:t>
            </a:r>
            <a:r>
              <a:rPr lang="en-US" sz="1300" dirty="0">
                <a:solidFill>
                  <a:schemeClr val="bg1"/>
                </a:solidFill>
              </a:rPr>
              <a:t>( cv::</a:t>
            </a:r>
            <a:r>
              <a:rPr lang="en-US" sz="1300" dirty="0" err="1">
                <a:solidFill>
                  <a:schemeClr val="bg1"/>
                </a:solidFill>
              </a:rPr>
              <a:t>TermCriteria</a:t>
            </a:r>
            <a:r>
              <a:rPr lang="en-US" sz="1300" dirty="0">
                <a:solidFill>
                  <a:schemeClr val="bg1"/>
                </a:solidFill>
              </a:rPr>
              <a:t>(cv::</a:t>
            </a:r>
            <a:r>
              <a:rPr lang="en-US" sz="1300" dirty="0" err="1">
                <a:solidFill>
                  <a:schemeClr val="bg1"/>
                </a:solidFill>
              </a:rPr>
              <a:t>TermCriteria</a:t>
            </a:r>
            <a:r>
              <a:rPr lang="en-US" sz="1300" dirty="0">
                <a:solidFill>
                  <a:schemeClr val="bg1"/>
                </a:solidFill>
              </a:rPr>
              <a:t>::MAX_ITER,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100,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1e-6)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 err="1">
                <a:solidFill>
                  <a:schemeClr val="bg1"/>
                </a:solidFill>
              </a:rPr>
              <a:t>svm</a:t>
            </a:r>
            <a:r>
              <a:rPr lang="en-US" sz="1300" dirty="0">
                <a:solidFill>
                  <a:schemeClr val="bg1"/>
                </a:solidFill>
              </a:rPr>
              <a:t>-&gt;</a:t>
            </a:r>
            <a:r>
              <a:rPr lang="en-US" sz="1300" dirty="0" err="1">
                <a:solidFill>
                  <a:schemeClr val="bg1"/>
                </a:solidFill>
              </a:rPr>
              <a:t>setClassWeights</a:t>
            </a:r>
            <a:r>
              <a:rPr lang="en-US" sz="1300" dirty="0">
                <a:solidFill>
                  <a:schemeClr val="bg1"/>
                </a:solidFill>
              </a:rPr>
              <a:t>(cv::Mat());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Set up different parameters of the SVM </a:t>
            </a:r>
            <a:r>
              <a:rPr lang="en-US" sz="2000" baseline="30000" dirty="0"/>
              <a:t>[5]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Type of SVM and kernel.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1841" y="6311900"/>
            <a:ext cx="7448279" cy="365125"/>
          </a:xfrm>
        </p:spPr>
        <p:txBody>
          <a:bodyPr/>
          <a:lstStyle/>
          <a:p>
            <a:r>
              <a:rPr lang="en-US" dirty="0"/>
              <a:t>[5] http://docs.opencv.org/3.0-beta/modules/ml/doc/support_vector_machines.html#svm-params-params</a:t>
            </a:r>
          </a:p>
        </p:txBody>
      </p:sp>
    </p:spTree>
    <p:extLst>
      <p:ext uri="{BB962C8B-B14F-4D97-AF65-F5344CB8AC3E}">
        <p14:creationId xmlns:p14="http://schemas.microsoft.com/office/powerpoint/2010/main" val="3085326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cv::</a:t>
            </a:r>
            <a:r>
              <a:rPr lang="en-US" sz="1300" dirty="0" err="1">
                <a:solidFill>
                  <a:schemeClr val="bg1"/>
                </a:solidFill>
              </a:rPr>
              <a:t>Ptr</a:t>
            </a:r>
            <a:r>
              <a:rPr lang="en-US" sz="1300" dirty="0">
                <a:solidFill>
                  <a:schemeClr val="bg1"/>
                </a:solidFill>
              </a:rPr>
              <a:t>&lt;cv::ml::SVM&gt; </a:t>
            </a:r>
            <a:r>
              <a:rPr lang="en-US" sz="1300" dirty="0" err="1">
                <a:solidFill>
                  <a:schemeClr val="bg1"/>
                </a:solidFill>
              </a:rPr>
              <a:t>svm</a:t>
            </a:r>
            <a:r>
              <a:rPr lang="en-US" sz="1300" dirty="0">
                <a:solidFill>
                  <a:schemeClr val="bg1"/>
                </a:solidFill>
              </a:rPr>
              <a:t> = cv::ml::SVM::create();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 err="1"/>
              <a:t>svm</a:t>
            </a:r>
            <a:r>
              <a:rPr lang="en-US" sz="1300" dirty="0"/>
              <a:t>-&gt;</a:t>
            </a:r>
            <a:r>
              <a:rPr lang="en-US" sz="1300" dirty="0" err="1">
                <a:solidFill>
                  <a:srgbClr val="00B050"/>
                </a:solidFill>
              </a:rPr>
              <a:t>setType</a:t>
            </a:r>
            <a:r>
              <a:rPr lang="en-US" sz="1300" dirty="0"/>
              <a:t>(cv::</a:t>
            </a:r>
            <a:r>
              <a:rPr lang="en-US" sz="1300" dirty="0">
                <a:solidFill>
                  <a:srgbClr val="FF0000"/>
                </a:solidFill>
              </a:rPr>
              <a:t>ml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0070C0"/>
                </a:solidFill>
              </a:rPr>
              <a:t>SVM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00B050"/>
                </a:solidFill>
              </a:rPr>
              <a:t>C_SVC</a:t>
            </a:r>
            <a:r>
              <a:rPr lang="en-US" sz="1300" dirty="0"/>
              <a:t>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 err="1"/>
              <a:t>svm</a:t>
            </a:r>
            <a:r>
              <a:rPr lang="en-US" sz="1300" dirty="0"/>
              <a:t>-&gt;</a:t>
            </a:r>
            <a:r>
              <a:rPr lang="en-US" sz="1300" dirty="0" err="1">
                <a:solidFill>
                  <a:srgbClr val="00B050"/>
                </a:solidFill>
              </a:rPr>
              <a:t>setKernel</a:t>
            </a:r>
            <a:r>
              <a:rPr lang="en-US" sz="1300" dirty="0"/>
              <a:t>(cv::</a:t>
            </a:r>
            <a:r>
              <a:rPr lang="en-US" sz="1300" dirty="0">
                <a:solidFill>
                  <a:srgbClr val="FF0000"/>
                </a:solidFill>
              </a:rPr>
              <a:t>ml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0070C0"/>
                </a:solidFill>
              </a:rPr>
              <a:t>SVM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00B050"/>
                </a:solidFill>
              </a:rPr>
              <a:t>LINEAR</a:t>
            </a:r>
            <a:r>
              <a:rPr lang="en-US" sz="13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 err="1"/>
              <a:t>svm</a:t>
            </a:r>
            <a:r>
              <a:rPr lang="en-US" sz="1300" dirty="0"/>
              <a:t>-&gt;</a:t>
            </a:r>
            <a:r>
              <a:rPr lang="en-US" sz="1300" dirty="0" err="1">
                <a:solidFill>
                  <a:srgbClr val="00B050"/>
                </a:solidFill>
              </a:rPr>
              <a:t>setTermCriteria</a:t>
            </a:r>
            <a:r>
              <a:rPr lang="en-US" sz="1300" dirty="0"/>
              <a:t>( cv::</a:t>
            </a:r>
            <a:r>
              <a:rPr lang="en-US" sz="1300" dirty="0" err="1">
                <a:solidFill>
                  <a:srgbClr val="FF0000"/>
                </a:solidFill>
              </a:rPr>
              <a:t>TermCriteria</a:t>
            </a:r>
            <a:r>
              <a:rPr lang="en-US" sz="1300" dirty="0"/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cv::</a:t>
            </a:r>
            <a:r>
              <a:rPr lang="en-US" sz="1300" dirty="0" err="1">
                <a:solidFill>
                  <a:srgbClr val="FF0000"/>
                </a:solidFill>
              </a:rPr>
              <a:t>TermCriteria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00B050"/>
                </a:solidFill>
              </a:rPr>
              <a:t>MAX_ITER</a:t>
            </a:r>
            <a:r>
              <a:rPr lang="en-US" sz="1300" dirty="0"/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100,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1e-6)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  );</a:t>
            </a:r>
            <a:endParaRPr lang="en-US" sz="13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 err="1">
                <a:solidFill>
                  <a:schemeClr val="bg1"/>
                </a:solidFill>
              </a:rPr>
              <a:t>svm</a:t>
            </a:r>
            <a:r>
              <a:rPr lang="en-US" sz="1300" dirty="0">
                <a:solidFill>
                  <a:schemeClr val="bg1"/>
                </a:solidFill>
              </a:rPr>
              <a:t>-&gt;</a:t>
            </a:r>
            <a:r>
              <a:rPr lang="en-US" sz="1300" dirty="0" err="1">
                <a:solidFill>
                  <a:schemeClr val="bg1"/>
                </a:solidFill>
              </a:rPr>
              <a:t>setClassWeights</a:t>
            </a:r>
            <a:r>
              <a:rPr lang="en-US" sz="1300" dirty="0">
                <a:solidFill>
                  <a:schemeClr val="bg1"/>
                </a:solidFill>
              </a:rPr>
              <a:t>(cv::Mat());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Termination criteria: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Max iterations (</a:t>
            </a:r>
            <a:r>
              <a:rPr lang="en-US" sz="2000" b="1" dirty="0">
                <a:solidFill>
                  <a:srgbClr val="C00000"/>
                </a:solidFill>
              </a:rPr>
              <a:t>100</a:t>
            </a:r>
            <a:r>
              <a:rPr lang="en-US" sz="2000" dirty="0"/>
              <a:t>) reached, or when accuracy (</a:t>
            </a:r>
            <a:r>
              <a:rPr lang="en-US" sz="2000" b="1" dirty="0">
                <a:solidFill>
                  <a:srgbClr val="C00000"/>
                </a:solidFill>
              </a:rPr>
              <a:t>1e-6</a:t>
            </a:r>
            <a:r>
              <a:rPr lang="en-US" sz="2000" dirty="0"/>
              <a:t>) achieved.</a:t>
            </a:r>
          </a:p>
        </p:txBody>
      </p:sp>
    </p:spTree>
    <p:extLst>
      <p:ext uri="{BB962C8B-B14F-4D97-AF65-F5344CB8AC3E}">
        <p14:creationId xmlns:p14="http://schemas.microsoft.com/office/powerpoint/2010/main" val="556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code assumes a list of subject IDs stored in a CSV list file. For an example, see: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6F2927"/>
                </a:solidFill>
              </a:rPr>
              <a:t>/code/data/</a:t>
            </a:r>
            <a:r>
              <a:rPr lang="en-US" b="1" dirty="0" err="1">
                <a:solidFill>
                  <a:srgbClr val="6F2927"/>
                </a:solidFill>
              </a:rPr>
              <a:t>machine_learning</a:t>
            </a:r>
            <a:r>
              <a:rPr lang="en-US" b="1" dirty="0">
                <a:solidFill>
                  <a:srgbClr val="6F2927"/>
                </a:solidFill>
              </a:rPr>
              <a:t>/list.csv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97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cv::</a:t>
            </a:r>
            <a:r>
              <a:rPr lang="en-US" sz="1300" dirty="0" err="1">
                <a:solidFill>
                  <a:schemeClr val="bg1"/>
                </a:solidFill>
              </a:rPr>
              <a:t>Ptr</a:t>
            </a:r>
            <a:r>
              <a:rPr lang="en-US" sz="1300" dirty="0">
                <a:solidFill>
                  <a:schemeClr val="bg1"/>
                </a:solidFill>
              </a:rPr>
              <a:t>&lt;cv::ml::SVM&gt; </a:t>
            </a:r>
            <a:r>
              <a:rPr lang="en-US" sz="1300" dirty="0" err="1">
                <a:solidFill>
                  <a:schemeClr val="bg1"/>
                </a:solidFill>
              </a:rPr>
              <a:t>svm</a:t>
            </a:r>
            <a:r>
              <a:rPr lang="en-US" sz="1300" dirty="0">
                <a:solidFill>
                  <a:schemeClr val="bg1"/>
                </a:solidFill>
              </a:rPr>
              <a:t> = cv::ml::SVM::create();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 err="1">
                <a:solidFill>
                  <a:schemeClr val="bg1"/>
                </a:solidFill>
              </a:rPr>
              <a:t>svm</a:t>
            </a:r>
            <a:r>
              <a:rPr lang="en-US" sz="1300" dirty="0">
                <a:solidFill>
                  <a:schemeClr val="bg1"/>
                </a:solidFill>
              </a:rPr>
              <a:t>-&gt;</a:t>
            </a:r>
            <a:r>
              <a:rPr lang="en-US" sz="1300" dirty="0" err="1">
                <a:solidFill>
                  <a:schemeClr val="bg1"/>
                </a:solidFill>
              </a:rPr>
              <a:t>setType</a:t>
            </a:r>
            <a:r>
              <a:rPr lang="en-US" sz="1300" dirty="0">
                <a:solidFill>
                  <a:schemeClr val="bg1"/>
                </a:solidFill>
              </a:rPr>
              <a:t>(cv::ml::SVM::C_SVC);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 err="1">
                <a:solidFill>
                  <a:schemeClr val="bg1"/>
                </a:solidFill>
              </a:rPr>
              <a:t>svm</a:t>
            </a:r>
            <a:r>
              <a:rPr lang="en-US" sz="1300" dirty="0">
                <a:solidFill>
                  <a:schemeClr val="bg1"/>
                </a:solidFill>
              </a:rPr>
              <a:t>-&gt;</a:t>
            </a:r>
            <a:r>
              <a:rPr lang="en-US" sz="1300" dirty="0" err="1">
                <a:solidFill>
                  <a:schemeClr val="bg1"/>
                </a:solidFill>
              </a:rPr>
              <a:t>setKernel</a:t>
            </a:r>
            <a:r>
              <a:rPr lang="en-US" sz="1300" dirty="0">
                <a:solidFill>
                  <a:schemeClr val="bg1"/>
                </a:solidFill>
              </a:rPr>
              <a:t>(cv::ml::SVM::LINEAR);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 err="1">
                <a:solidFill>
                  <a:schemeClr val="bg1"/>
                </a:solidFill>
              </a:rPr>
              <a:t>svm</a:t>
            </a:r>
            <a:r>
              <a:rPr lang="en-US" sz="1300" dirty="0">
                <a:solidFill>
                  <a:schemeClr val="bg1"/>
                </a:solidFill>
              </a:rPr>
              <a:t>-&gt;</a:t>
            </a:r>
            <a:r>
              <a:rPr lang="en-US" sz="1300" dirty="0" err="1">
                <a:solidFill>
                  <a:schemeClr val="bg1"/>
                </a:solidFill>
              </a:rPr>
              <a:t>setTermCriteria</a:t>
            </a:r>
            <a:r>
              <a:rPr lang="en-US" sz="1300" dirty="0">
                <a:solidFill>
                  <a:schemeClr val="bg1"/>
                </a:solidFill>
              </a:rPr>
              <a:t>( cv::</a:t>
            </a:r>
            <a:r>
              <a:rPr lang="en-US" sz="1300" dirty="0" err="1">
                <a:solidFill>
                  <a:schemeClr val="bg1"/>
                </a:solidFill>
              </a:rPr>
              <a:t>TermCriteria</a:t>
            </a:r>
            <a:r>
              <a:rPr lang="en-US" sz="1300" dirty="0">
                <a:solidFill>
                  <a:schemeClr val="bg1"/>
                </a:solidFill>
              </a:rPr>
              <a:t>(cv::</a:t>
            </a:r>
            <a:r>
              <a:rPr lang="en-US" sz="1300" dirty="0" err="1">
                <a:solidFill>
                  <a:schemeClr val="bg1"/>
                </a:solidFill>
              </a:rPr>
              <a:t>TermCriteria</a:t>
            </a:r>
            <a:r>
              <a:rPr lang="en-US" sz="1300" dirty="0">
                <a:solidFill>
                  <a:schemeClr val="bg1"/>
                </a:solidFill>
              </a:rPr>
              <a:t>::MAX_ITER,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100,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1e-6)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 err="1"/>
              <a:t>svm</a:t>
            </a:r>
            <a:r>
              <a:rPr lang="en-US" sz="1300" dirty="0"/>
              <a:t>-&gt;</a:t>
            </a:r>
            <a:r>
              <a:rPr lang="en-US" sz="1300" dirty="0" err="1">
                <a:solidFill>
                  <a:srgbClr val="00B050"/>
                </a:solidFill>
              </a:rPr>
              <a:t>setClassWeights</a:t>
            </a:r>
            <a:r>
              <a:rPr lang="en-US" sz="1300" dirty="0"/>
              <a:t>(cv::</a:t>
            </a:r>
            <a:r>
              <a:rPr lang="en-US" sz="1300" dirty="0">
                <a:solidFill>
                  <a:srgbClr val="FF0000"/>
                </a:solidFill>
              </a:rPr>
              <a:t>Mat</a:t>
            </a:r>
            <a:r>
              <a:rPr lang="en-US" sz="1300" dirty="0"/>
              <a:t>()); 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are assuming the classes to be equally distributed so no weights are assigned.</a:t>
            </a:r>
          </a:p>
        </p:txBody>
      </p:sp>
    </p:spTree>
    <p:extLst>
      <p:ext uri="{BB962C8B-B14F-4D97-AF65-F5344CB8AC3E}">
        <p14:creationId xmlns:p14="http://schemas.microsoft.com/office/powerpoint/2010/main" val="3595287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 err="1"/>
              <a:t>svm</a:t>
            </a:r>
            <a:r>
              <a:rPr lang="en-US" sz="1300" dirty="0"/>
              <a:t>-&gt;</a:t>
            </a:r>
            <a:r>
              <a:rPr lang="en-US" sz="1300" dirty="0">
                <a:solidFill>
                  <a:srgbClr val="00B050"/>
                </a:solidFill>
              </a:rPr>
              <a:t>train</a:t>
            </a:r>
            <a:r>
              <a:rPr lang="en-US" sz="1300" dirty="0"/>
              <a:t>(</a:t>
            </a:r>
            <a:r>
              <a:rPr lang="en-US" sz="1300" dirty="0" err="1"/>
              <a:t>training_data</a:t>
            </a:r>
            <a:r>
              <a:rPr lang="en-US" sz="1300" dirty="0"/>
              <a:t>, </a:t>
            </a:r>
          </a:p>
          <a:p>
            <a:pPr marL="0" indent="0">
              <a:buNone/>
            </a:pPr>
            <a:r>
              <a:rPr lang="en-US" sz="1300" dirty="0"/>
              <a:t>      cv::</a:t>
            </a:r>
            <a:r>
              <a:rPr lang="en-US" sz="1300" dirty="0">
                <a:solidFill>
                  <a:srgbClr val="FF0000"/>
                </a:solidFill>
              </a:rPr>
              <a:t>ml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0070C0"/>
                </a:solidFill>
              </a:rPr>
              <a:t>ROW_SAMPLE</a:t>
            </a:r>
            <a:r>
              <a:rPr lang="en-US" sz="1300" dirty="0"/>
              <a:t>, </a:t>
            </a:r>
          </a:p>
          <a:p>
            <a:pPr marL="0" indent="0">
              <a:buNone/>
            </a:pPr>
            <a:r>
              <a:rPr lang="en-US" sz="1300" dirty="0"/>
              <a:t>      labels </a:t>
            </a:r>
          </a:p>
          <a:p>
            <a:pPr marL="0" indent="0">
              <a:buNone/>
            </a:pPr>
            <a:r>
              <a:rPr lang="en-US" sz="1300" dirty="0"/>
              <a:t>      );</a:t>
            </a:r>
          </a:p>
          <a:p>
            <a:pPr marL="0" indent="0">
              <a:buNone/>
            </a:pPr>
            <a:endParaRPr lang="en-US" sz="13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300" dirty="0" err="1">
                <a:solidFill>
                  <a:schemeClr val="bg1"/>
                </a:solidFill>
              </a:rPr>
              <a:t>svm</a:t>
            </a:r>
            <a:r>
              <a:rPr lang="en-US" sz="1300" dirty="0">
                <a:solidFill>
                  <a:schemeClr val="bg1"/>
                </a:solidFill>
              </a:rPr>
              <a:t>-&gt;save(</a:t>
            </a:r>
            <a:r>
              <a:rPr lang="en-US" sz="1300" dirty="0" err="1">
                <a:solidFill>
                  <a:schemeClr val="bg1"/>
                </a:solidFill>
              </a:rPr>
              <a:t>saveFile</a:t>
            </a:r>
            <a:r>
              <a:rPr lang="en-US" sz="13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Train the SVM using the constructed training data, telling the class that it is distributed as a row-major fashion and provide the labels.</a:t>
            </a:r>
          </a:p>
        </p:txBody>
      </p:sp>
    </p:spTree>
    <p:extLst>
      <p:ext uri="{BB962C8B-B14F-4D97-AF65-F5344CB8AC3E}">
        <p14:creationId xmlns:p14="http://schemas.microsoft.com/office/powerpoint/2010/main" val="2697855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chemeClr val="bg1"/>
                </a:solidFill>
              </a:rPr>
              <a:t>svm</a:t>
            </a:r>
            <a:r>
              <a:rPr lang="en-US" sz="1400" dirty="0">
                <a:solidFill>
                  <a:schemeClr val="bg1"/>
                </a:solidFill>
              </a:rPr>
              <a:t>-&gt;train(</a:t>
            </a:r>
            <a:r>
              <a:rPr lang="en-US" sz="1400" dirty="0" err="1">
                <a:solidFill>
                  <a:schemeClr val="bg1"/>
                </a:solidFill>
              </a:rPr>
              <a:t>training_data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cv::ml::ROW_SAMPLE,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labels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);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svm</a:t>
            </a:r>
            <a:r>
              <a:rPr lang="en-US" sz="1400" dirty="0"/>
              <a:t>-&gt;</a:t>
            </a:r>
            <a:r>
              <a:rPr lang="en-US" sz="1400" dirty="0">
                <a:solidFill>
                  <a:srgbClr val="00B050"/>
                </a:solidFill>
              </a:rPr>
              <a:t>save</a:t>
            </a:r>
            <a:r>
              <a:rPr lang="en-US" sz="1400" dirty="0"/>
              <a:t>(</a:t>
            </a:r>
            <a:r>
              <a:rPr lang="en-US" sz="1400" dirty="0" err="1"/>
              <a:t>saveFile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// do awesome stuff with SVM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Save the trained SVM for future use.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1693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OpenCV</a:t>
            </a:r>
            <a:r>
              <a:rPr lang="en-US" dirty="0"/>
              <a:t>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Machine Learning: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http://docs.opencv.org/3.1.0/dd/ded/group__ml.html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GPU: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http://docs.opencv.org/3.1.0/d1/d1e/group__cuda.html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2142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?</a:t>
            </a:r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71861" y="6311900"/>
            <a:ext cx="7448279" cy="365125"/>
          </a:xfrm>
        </p:spPr>
        <p:txBody>
          <a:bodyPr/>
          <a:lstStyle/>
          <a:p>
            <a:r>
              <a:rPr lang="en-US" dirty="0"/>
              <a:t>tutorials@cbica.upenn.edu </a:t>
            </a:r>
          </a:p>
        </p:txBody>
      </p:sp>
    </p:spTree>
    <p:extLst>
      <p:ext uri="{BB962C8B-B14F-4D97-AF65-F5344CB8AC3E}">
        <p14:creationId xmlns:p14="http://schemas.microsoft.com/office/powerpoint/2010/main" val="398112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cbicaITKSafeImageIO.h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B0F0"/>
                </a:solidFill>
              </a:rPr>
              <a:t>template</a:t>
            </a:r>
            <a:r>
              <a:rPr lang="en-US" sz="1300" dirty="0"/>
              <a:t> &lt;class </a:t>
            </a:r>
            <a:r>
              <a:rPr lang="en-US" sz="1300" dirty="0" err="1">
                <a:solidFill>
                  <a:srgbClr val="FF0000"/>
                </a:solidFill>
              </a:rPr>
              <a:t>TImageType</a:t>
            </a:r>
            <a:r>
              <a:rPr lang="en-US" sz="130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</a:rPr>
              <a:t>void</a:t>
            </a:r>
            <a:r>
              <a:rPr lang="en-US" sz="1300" dirty="0"/>
              <a:t> </a:t>
            </a:r>
            <a:r>
              <a:rPr lang="en-US" sz="1300" dirty="0" err="1"/>
              <a:t>ReadImage</a:t>
            </a:r>
            <a:r>
              <a:rPr lang="en-US" sz="1300" dirty="0"/>
              <a:t>(</a:t>
            </a:r>
            <a:r>
              <a:rPr lang="en-US" sz="1300" dirty="0" err="1">
                <a:solidFill>
                  <a:srgbClr val="00B0F0"/>
                </a:solidFill>
              </a:rPr>
              <a:t>typename</a:t>
            </a:r>
            <a:r>
              <a:rPr lang="en-US" sz="1300" dirty="0"/>
              <a:t> </a:t>
            </a:r>
            <a:r>
              <a:rPr lang="en-US" sz="1300" dirty="0" err="1">
                <a:solidFill>
                  <a:srgbClr val="FF0000"/>
                </a:solidFill>
              </a:rPr>
              <a:t>TImageType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00B050"/>
                </a:solidFill>
              </a:rPr>
              <a:t>Pointer</a:t>
            </a:r>
            <a:r>
              <a:rPr lang="en-US" sz="1300" dirty="0"/>
              <a:t> image, </a:t>
            </a:r>
            <a:r>
              <a:rPr lang="en-US" sz="1300" dirty="0" err="1"/>
              <a:t>const</a:t>
            </a:r>
            <a:r>
              <a:rPr lang="en-US" sz="1300" dirty="0"/>
              <a:t> </a:t>
            </a:r>
            <a:r>
              <a:rPr lang="en-US" sz="1300" dirty="0" err="1"/>
              <a:t>std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00B050"/>
                </a:solidFill>
              </a:rPr>
              <a:t>string</a:t>
            </a:r>
            <a:r>
              <a:rPr lang="en-US" sz="1300" dirty="0"/>
              <a:t> &amp;</a:t>
            </a:r>
            <a:r>
              <a:rPr lang="en-US" sz="1300" dirty="0" err="1"/>
              <a:t>fName</a:t>
            </a:r>
            <a:r>
              <a:rPr lang="en-US" sz="13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 err="1">
                <a:solidFill>
                  <a:srgbClr val="00B0F0"/>
                </a:solidFill>
              </a:rPr>
              <a:t>typedef</a:t>
            </a:r>
            <a:r>
              <a:rPr lang="en-US" sz="1300" dirty="0">
                <a:solidFill>
                  <a:srgbClr val="00B0F0"/>
                </a:solidFill>
              </a:rPr>
              <a:t> </a:t>
            </a:r>
            <a:r>
              <a:rPr lang="en-US" sz="1300" dirty="0" err="1"/>
              <a:t>itk</a:t>
            </a:r>
            <a:r>
              <a:rPr lang="en-US" sz="1300" dirty="0"/>
              <a:t>::</a:t>
            </a:r>
            <a:r>
              <a:rPr lang="en-US" sz="1300" dirty="0" err="1">
                <a:solidFill>
                  <a:srgbClr val="00B050"/>
                </a:solidFill>
              </a:rPr>
              <a:t>ImageFileReader</a:t>
            </a:r>
            <a:r>
              <a:rPr lang="en-US" sz="1300" dirty="0"/>
              <a:t>&lt; </a:t>
            </a:r>
            <a:r>
              <a:rPr lang="en-US" sz="1300" dirty="0" err="1">
                <a:solidFill>
                  <a:srgbClr val="FF0000"/>
                </a:solidFill>
              </a:rPr>
              <a:t>TImageType</a:t>
            </a:r>
            <a:r>
              <a:rPr lang="en-US" sz="1300" dirty="0">
                <a:solidFill>
                  <a:srgbClr val="FF0000"/>
                </a:solidFill>
              </a:rPr>
              <a:t> </a:t>
            </a:r>
            <a:r>
              <a:rPr lang="en-US" sz="1300" dirty="0"/>
              <a:t>&gt; </a:t>
            </a:r>
            <a:r>
              <a:rPr lang="en-US" sz="1300" dirty="0" err="1">
                <a:solidFill>
                  <a:srgbClr val="FF0000"/>
                </a:solidFill>
              </a:rPr>
              <a:t>ImageReaderType</a:t>
            </a:r>
            <a:r>
              <a:rPr lang="en-US" sz="13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/>
              <a:t>  </a:t>
            </a:r>
            <a:r>
              <a:rPr lang="en-US" sz="1300" dirty="0" err="1">
                <a:solidFill>
                  <a:srgbClr val="00B0F0"/>
                </a:solidFill>
              </a:rPr>
              <a:t>typename</a:t>
            </a:r>
            <a:r>
              <a:rPr lang="en-US" sz="1300" dirty="0">
                <a:solidFill>
                  <a:srgbClr val="00B0F0"/>
                </a:solidFill>
              </a:rPr>
              <a:t> </a:t>
            </a:r>
            <a:r>
              <a:rPr lang="en-US" sz="1300" dirty="0" err="1">
                <a:solidFill>
                  <a:srgbClr val="FF0000"/>
                </a:solidFill>
              </a:rPr>
              <a:t>ImageReaderType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00B050"/>
                </a:solidFill>
              </a:rPr>
              <a:t>Pointer</a:t>
            </a:r>
            <a:r>
              <a:rPr lang="en-US" sz="1300" dirty="0"/>
              <a:t> reader = </a:t>
            </a:r>
            <a:r>
              <a:rPr lang="en-US" sz="1300" dirty="0" err="1"/>
              <a:t>ImageReaderType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00B050"/>
                </a:solidFill>
              </a:rPr>
              <a:t>New</a:t>
            </a:r>
            <a:r>
              <a:rPr lang="en-US" sz="1300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/>
              <a:t>  reader-&gt;</a:t>
            </a:r>
            <a:r>
              <a:rPr lang="en-US" sz="1300" dirty="0" err="1">
                <a:solidFill>
                  <a:srgbClr val="00B050"/>
                </a:solidFill>
              </a:rPr>
              <a:t>SetFileName</a:t>
            </a:r>
            <a:r>
              <a:rPr lang="en-US" sz="1300" dirty="0"/>
              <a:t>( </a:t>
            </a:r>
            <a:r>
              <a:rPr lang="en-US" sz="1300" dirty="0" err="1"/>
              <a:t>fName</a:t>
            </a:r>
            <a:r>
              <a:rPr lang="en-US" sz="1300" dirty="0"/>
              <a:t>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3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/>
              <a:t>  try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/>
              <a:t>    reader-&gt;</a:t>
            </a:r>
            <a:r>
              <a:rPr lang="en-US" sz="1300" dirty="0">
                <a:solidFill>
                  <a:srgbClr val="00B050"/>
                </a:solidFill>
              </a:rPr>
              <a:t>Update</a:t>
            </a:r>
            <a:r>
              <a:rPr lang="en-US" sz="1300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3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/>
              <a:t>  catch (</a:t>
            </a:r>
            <a:r>
              <a:rPr lang="en-US" sz="1300" dirty="0" err="1"/>
              <a:t>itk</a:t>
            </a:r>
            <a:r>
              <a:rPr lang="en-US" sz="1300" dirty="0"/>
              <a:t>::</a:t>
            </a:r>
            <a:r>
              <a:rPr lang="en-US" sz="1300" dirty="0" err="1">
                <a:solidFill>
                  <a:srgbClr val="00B050"/>
                </a:solidFill>
              </a:rPr>
              <a:t>ExceptionObject</a:t>
            </a:r>
            <a:r>
              <a:rPr lang="en-US" sz="1300" dirty="0"/>
              <a:t>&amp; 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/>
              <a:t>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 err="1"/>
              <a:t>std</a:t>
            </a:r>
            <a:r>
              <a:rPr lang="en-US" sz="1300" dirty="0"/>
              <a:t>::</a:t>
            </a:r>
            <a:r>
              <a:rPr lang="en-US" sz="1300" dirty="0" err="1">
                <a:solidFill>
                  <a:srgbClr val="00B050"/>
                </a:solidFill>
              </a:rPr>
              <a:t>cerr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/>
              <a:t>&lt;&lt; "Exception caught: " &lt;&lt; </a:t>
            </a:r>
            <a:r>
              <a:rPr lang="en-US" sz="1300" dirty="0" err="1"/>
              <a:t>e.what</a:t>
            </a:r>
            <a:r>
              <a:rPr lang="en-US" sz="1300" dirty="0"/>
              <a:t>()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/>
              <a:t>    </a:t>
            </a:r>
            <a:r>
              <a:rPr lang="en-US" sz="1300" dirty="0">
                <a:solidFill>
                  <a:srgbClr val="FF0000"/>
                </a:solidFill>
              </a:rPr>
              <a:t>exit</a:t>
            </a:r>
            <a:r>
              <a:rPr lang="en-US" sz="1300" dirty="0"/>
              <a:t>( </a:t>
            </a:r>
            <a:r>
              <a:rPr lang="en-US" sz="1300" dirty="0">
                <a:solidFill>
                  <a:srgbClr val="00B0F0"/>
                </a:solidFill>
              </a:rPr>
              <a:t>EXIT_FAILURE</a:t>
            </a:r>
            <a:r>
              <a:rPr lang="en-US" sz="1300" dirty="0"/>
              <a:t>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/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/>
              <a:t>  image-&gt;</a:t>
            </a:r>
            <a:r>
              <a:rPr lang="en-US" sz="1300" dirty="0">
                <a:solidFill>
                  <a:srgbClr val="00B050"/>
                </a:solidFill>
              </a:rPr>
              <a:t>Graft</a:t>
            </a:r>
            <a:r>
              <a:rPr lang="en-US" sz="1300" dirty="0"/>
              <a:t>( reader-&gt;</a:t>
            </a:r>
            <a:r>
              <a:rPr lang="en-US" sz="1300" dirty="0" err="1">
                <a:solidFill>
                  <a:srgbClr val="00B050"/>
                </a:solidFill>
              </a:rPr>
              <a:t>GetOutput</a:t>
            </a:r>
            <a:r>
              <a:rPr lang="en-US" sz="1300" dirty="0"/>
              <a:t>()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/>
              <a:t>  </a:t>
            </a:r>
            <a:r>
              <a:rPr lang="en-US" sz="1300" dirty="0">
                <a:solidFill>
                  <a:srgbClr val="FF0000"/>
                </a:solidFill>
              </a:rPr>
              <a:t>return</a:t>
            </a:r>
            <a:r>
              <a:rPr lang="en-US" sz="13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3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Type safe code to read an image from supplied file name and throw an exception of there is an issue.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Code borrows from the first ITK tutorial where image reading is explained.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207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 err="1">
                <a:solidFill>
                  <a:srgbClr val="FF0000"/>
                </a:solidFill>
              </a:rPr>
              <a:t>int</a:t>
            </a:r>
            <a:r>
              <a:rPr lang="en-US" sz="1300" dirty="0">
                <a:solidFill>
                  <a:srgbClr val="FF0000"/>
                </a:solidFill>
              </a:rPr>
              <a:t> </a:t>
            </a:r>
            <a:r>
              <a:rPr lang="en-US" sz="1300" dirty="0"/>
              <a:t>main( </a:t>
            </a:r>
            <a:r>
              <a:rPr lang="en-US" sz="1300" dirty="0" err="1">
                <a:solidFill>
                  <a:srgbClr val="FF0000"/>
                </a:solidFill>
              </a:rPr>
              <a:t>int</a:t>
            </a:r>
            <a:r>
              <a:rPr lang="en-US" sz="1300" dirty="0">
                <a:solidFill>
                  <a:srgbClr val="FF0000"/>
                </a:solidFill>
              </a:rPr>
              <a:t> </a:t>
            </a:r>
            <a:r>
              <a:rPr lang="en-US" sz="1300" dirty="0" err="1"/>
              <a:t>argc</a:t>
            </a:r>
            <a:r>
              <a:rPr lang="en-US" sz="1300" dirty="0"/>
              <a:t>, </a:t>
            </a:r>
            <a:r>
              <a:rPr lang="en-US" sz="1300" dirty="0">
                <a:solidFill>
                  <a:srgbClr val="FF0000"/>
                </a:solidFill>
              </a:rPr>
              <a:t>char</a:t>
            </a:r>
            <a:r>
              <a:rPr lang="en-US" sz="1300" dirty="0"/>
              <a:t> **</a:t>
            </a:r>
            <a:r>
              <a:rPr lang="en-US" sz="1300" dirty="0" err="1"/>
              <a:t>argv</a:t>
            </a:r>
            <a:r>
              <a:rPr lang="en-US" sz="1300" dirty="0"/>
              <a:t> )</a:t>
            </a:r>
          </a:p>
          <a:p>
            <a:pPr marL="0" indent="0">
              <a:buNone/>
            </a:pPr>
            <a:r>
              <a:rPr lang="en-US" sz="1300" dirty="0"/>
              <a:t>{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</a:rPr>
              <a:t>// command line parsing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dirty="0"/>
              <a:t>  </a:t>
            </a:r>
            <a:r>
              <a:rPr lang="en-US" sz="1300" dirty="0" err="1"/>
              <a:t>std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FF0000"/>
                </a:solidFill>
              </a:rPr>
              <a:t>string</a:t>
            </a:r>
            <a:r>
              <a:rPr lang="en-US" sz="1300" dirty="0"/>
              <a:t> </a:t>
            </a:r>
            <a:r>
              <a:rPr lang="en-US" sz="1300" dirty="0" err="1"/>
              <a:t>csvFile</a:t>
            </a:r>
            <a:r>
              <a:rPr lang="en-US" sz="1300" dirty="0"/>
              <a:t>, </a:t>
            </a:r>
            <a:r>
              <a:rPr lang="en-US" sz="1300" dirty="0" err="1"/>
              <a:t>inputImageCols</a:t>
            </a:r>
            <a:r>
              <a:rPr lang="en-US" sz="1300" dirty="0"/>
              <a:t>, </a:t>
            </a:r>
            <a:r>
              <a:rPr lang="en-US" sz="1300" dirty="0" err="1"/>
              <a:t>saveFile</a:t>
            </a:r>
            <a:r>
              <a:rPr lang="en-US" sz="1300" dirty="0"/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F0"/>
                </a:solidFill>
              </a:rPr>
              <a:t>  </a:t>
            </a:r>
            <a:r>
              <a:rPr lang="en-US" sz="1300" dirty="0" err="1"/>
              <a:t>parser.</a:t>
            </a:r>
            <a:r>
              <a:rPr lang="en-US" sz="1300" dirty="0" err="1">
                <a:solidFill>
                  <a:srgbClr val="00B050"/>
                </a:solidFill>
              </a:rPr>
              <a:t>getParameterValue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7030A0"/>
                </a:solidFill>
              </a:rPr>
              <a:t>"</a:t>
            </a:r>
            <a:r>
              <a:rPr lang="en-US" sz="1300" dirty="0" err="1">
                <a:solidFill>
                  <a:srgbClr val="7030A0"/>
                </a:solidFill>
              </a:rPr>
              <a:t>csvFile</a:t>
            </a:r>
            <a:r>
              <a:rPr lang="en-US" sz="1300" dirty="0">
                <a:solidFill>
                  <a:srgbClr val="7030A0"/>
                </a:solidFill>
              </a:rPr>
              <a:t>"</a:t>
            </a:r>
            <a:r>
              <a:rPr lang="en-US" sz="1300" dirty="0"/>
              <a:t>, </a:t>
            </a:r>
            <a:r>
              <a:rPr lang="en-US" sz="1300" dirty="0" err="1"/>
              <a:t>csvFile</a:t>
            </a:r>
            <a:r>
              <a:rPr lang="en-US" sz="1300" dirty="0"/>
              <a:t>);</a:t>
            </a:r>
          </a:p>
          <a:p>
            <a:pPr marL="0" indent="0">
              <a:buNone/>
            </a:pPr>
            <a:r>
              <a:rPr lang="en-US" sz="1300" dirty="0"/>
              <a:t>  </a:t>
            </a:r>
            <a:r>
              <a:rPr lang="en-US" sz="1300" dirty="0" err="1"/>
              <a:t>parser.</a:t>
            </a:r>
            <a:r>
              <a:rPr lang="en-US" sz="1300" dirty="0" err="1">
                <a:solidFill>
                  <a:srgbClr val="00B050"/>
                </a:solidFill>
              </a:rPr>
              <a:t>getParameterValue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7030A0"/>
                </a:solidFill>
              </a:rPr>
              <a:t>"images"</a:t>
            </a:r>
            <a:r>
              <a:rPr lang="en-US" sz="1300" dirty="0"/>
              <a:t>, </a:t>
            </a:r>
            <a:r>
              <a:rPr lang="en-US" sz="1300" dirty="0" err="1"/>
              <a:t>inputImageCols</a:t>
            </a:r>
            <a:r>
              <a:rPr lang="en-US" sz="1300" dirty="0"/>
              <a:t>);</a:t>
            </a:r>
          </a:p>
          <a:p>
            <a:pPr marL="0" indent="0">
              <a:buNone/>
            </a:pPr>
            <a:r>
              <a:rPr lang="en-US" sz="1300" dirty="0"/>
              <a:t>  </a:t>
            </a:r>
            <a:r>
              <a:rPr lang="en-US" sz="1300" dirty="0" err="1"/>
              <a:t>parser.</a:t>
            </a:r>
            <a:r>
              <a:rPr lang="en-US" sz="1300" dirty="0" err="1">
                <a:solidFill>
                  <a:srgbClr val="00B050"/>
                </a:solidFill>
              </a:rPr>
              <a:t>getParameterValue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7030A0"/>
                </a:solidFill>
              </a:rPr>
              <a:t>"</a:t>
            </a:r>
            <a:r>
              <a:rPr lang="en-US" sz="1300" dirty="0" err="1">
                <a:solidFill>
                  <a:srgbClr val="7030A0"/>
                </a:solidFill>
              </a:rPr>
              <a:t>saveFile</a:t>
            </a:r>
            <a:r>
              <a:rPr lang="en-US" sz="1300" dirty="0">
                <a:solidFill>
                  <a:srgbClr val="7030A0"/>
                </a:solidFill>
              </a:rPr>
              <a:t>"</a:t>
            </a:r>
            <a:r>
              <a:rPr lang="en-US" sz="1300" dirty="0"/>
              <a:t>, </a:t>
            </a:r>
            <a:r>
              <a:rPr lang="en-US" sz="1300" dirty="0" err="1"/>
              <a:t>saveFile</a:t>
            </a:r>
            <a:r>
              <a:rPr lang="en-US" sz="1300" dirty="0"/>
              <a:t>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are the command line parameters I added to get these?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3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 err="1">
                <a:solidFill>
                  <a:srgbClr val="FF0000"/>
                </a:solidFill>
              </a:rPr>
              <a:t>int</a:t>
            </a:r>
            <a:r>
              <a:rPr lang="en-US" sz="1300" dirty="0">
                <a:solidFill>
                  <a:srgbClr val="FF0000"/>
                </a:solidFill>
              </a:rPr>
              <a:t> </a:t>
            </a:r>
            <a:r>
              <a:rPr lang="en-US" sz="1300" dirty="0"/>
              <a:t>main( </a:t>
            </a:r>
            <a:r>
              <a:rPr lang="en-US" sz="1300" dirty="0" err="1">
                <a:solidFill>
                  <a:srgbClr val="FF0000"/>
                </a:solidFill>
              </a:rPr>
              <a:t>int</a:t>
            </a:r>
            <a:r>
              <a:rPr lang="en-US" sz="1300" dirty="0">
                <a:solidFill>
                  <a:srgbClr val="FF0000"/>
                </a:solidFill>
              </a:rPr>
              <a:t> </a:t>
            </a:r>
            <a:r>
              <a:rPr lang="en-US" sz="1300" dirty="0" err="1"/>
              <a:t>argc</a:t>
            </a:r>
            <a:r>
              <a:rPr lang="en-US" sz="1300" dirty="0"/>
              <a:t>, </a:t>
            </a:r>
            <a:r>
              <a:rPr lang="en-US" sz="1300" dirty="0">
                <a:solidFill>
                  <a:srgbClr val="FF0000"/>
                </a:solidFill>
              </a:rPr>
              <a:t>char</a:t>
            </a:r>
            <a:r>
              <a:rPr lang="en-US" sz="1300" dirty="0"/>
              <a:t> **</a:t>
            </a:r>
            <a:r>
              <a:rPr lang="en-US" sz="1300" dirty="0" err="1"/>
              <a:t>argv</a:t>
            </a:r>
            <a:r>
              <a:rPr lang="en-US" sz="1300" dirty="0"/>
              <a:t> )</a:t>
            </a:r>
          </a:p>
          <a:p>
            <a:pPr marL="0" indent="0">
              <a:buNone/>
            </a:pPr>
            <a:r>
              <a:rPr lang="en-US" sz="1300" dirty="0"/>
              <a:t>{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</a:rPr>
              <a:t>// command line parsing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dirty="0"/>
              <a:t>  </a:t>
            </a:r>
            <a:r>
              <a:rPr lang="en-US" sz="1300" dirty="0" err="1"/>
              <a:t>std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FF0000"/>
                </a:solidFill>
              </a:rPr>
              <a:t>string</a:t>
            </a:r>
            <a:r>
              <a:rPr lang="en-US" sz="1300" dirty="0"/>
              <a:t> </a:t>
            </a:r>
            <a:r>
              <a:rPr lang="en-US" sz="1300" dirty="0" err="1"/>
              <a:t>csvFile</a:t>
            </a:r>
            <a:r>
              <a:rPr lang="en-US" sz="1300" dirty="0"/>
              <a:t>, </a:t>
            </a:r>
            <a:r>
              <a:rPr lang="en-US" sz="1300" dirty="0" err="1"/>
              <a:t>inputImageCols</a:t>
            </a:r>
            <a:r>
              <a:rPr lang="en-US" sz="1300" dirty="0"/>
              <a:t>, </a:t>
            </a:r>
            <a:r>
              <a:rPr lang="en-US" sz="1300" dirty="0" err="1"/>
              <a:t>saveFile</a:t>
            </a:r>
            <a:r>
              <a:rPr lang="en-US" sz="1300" dirty="0"/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F0"/>
                </a:solidFill>
              </a:rPr>
              <a:t>  </a:t>
            </a:r>
            <a:r>
              <a:rPr lang="en-US" sz="1300" dirty="0" err="1"/>
              <a:t>parser.</a:t>
            </a:r>
            <a:r>
              <a:rPr lang="en-US" sz="1300" dirty="0" err="1">
                <a:solidFill>
                  <a:srgbClr val="00B050"/>
                </a:solidFill>
              </a:rPr>
              <a:t>getParameterValue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7030A0"/>
                </a:solidFill>
              </a:rPr>
              <a:t>"</a:t>
            </a:r>
            <a:r>
              <a:rPr lang="en-US" sz="1300" dirty="0" err="1">
                <a:solidFill>
                  <a:srgbClr val="7030A0"/>
                </a:solidFill>
              </a:rPr>
              <a:t>csvFile</a:t>
            </a:r>
            <a:r>
              <a:rPr lang="en-US" sz="1300" dirty="0">
                <a:solidFill>
                  <a:srgbClr val="7030A0"/>
                </a:solidFill>
              </a:rPr>
              <a:t>"</a:t>
            </a:r>
            <a:r>
              <a:rPr lang="en-US" sz="1300" dirty="0"/>
              <a:t>, </a:t>
            </a:r>
            <a:r>
              <a:rPr lang="en-US" sz="1300" dirty="0" err="1"/>
              <a:t>csvFile</a:t>
            </a:r>
            <a:r>
              <a:rPr lang="en-US" sz="1300" dirty="0"/>
              <a:t>);</a:t>
            </a:r>
          </a:p>
          <a:p>
            <a:pPr marL="0" indent="0">
              <a:buNone/>
            </a:pPr>
            <a:r>
              <a:rPr lang="en-US" sz="1300" dirty="0"/>
              <a:t>  </a:t>
            </a:r>
            <a:r>
              <a:rPr lang="en-US" sz="1300" dirty="0" err="1"/>
              <a:t>parser.</a:t>
            </a:r>
            <a:r>
              <a:rPr lang="en-US" sz="1300" dirty="0" err="1">
                <a:solidFill>
                  <a:srgbClr val="00B050"/>
                </a:solidFill>
              </a:rPr>
              <a:t>getParameterValue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7030A0"/>
                </a:solidFill>
              </a:rPr>
              <a:t>"images"</a:t>
            </a:r>
            <a:r>
              <a:rPr lang="en-US" sz="1300" dirty="0"/>
              <a:t>, </a:t>
            </a:r>
            <a:r>
              <a:rPr lang="en-US" sz="1300" dirty="0" err="1"/>
              <a:t>inputImageCols</a:t>
            </a:r>
            <a:r>
              <a:rPr lang="en-US" sz="1300" dirty="0"/>
              <a:t>);</a:t>
            </a:r>
          </a:p>
          <a:p>
            <a:pPr marL="0" indent="0">
              <a:buNone/>
            </a:pPr>
            <a:r>
              <a:rPr lang="en-US" sz="1300" dirty="0"/>
              <a:t>  </a:t>
            </a:r>
            <a:r>
              <a:rPr lang="en-US" sz="1300" dirty="0" err="1"/>
              <a:t>parser.</a:t>
            </a:r>
            <a:r>
              <a:rPr lang="en-US" sz="1300" dirty="0" err="1">
                <a:solidFill>
                  <a:srgbClr val="00B050"/>
                </a:solidFill>
              </a:rPr>
              <a:t>getParameterValue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7030A0"/>
                </a:solidFill>
              </a:rPr>
              <a:t>"</a:t>
            </a:r>
            <a:r>
              <a:rPr lang="en-US" sz="1300" dirty="0" err="1">
                <a:solidFill>
                  <a:srgbClr val="7030A0"/>
                </a:solidFill>
              </a:rPr>
              <a:t>saveFile</a:t>
            </a:r>
            <a:r>
              <a:rPr lang="en-US" sz="1300" dirty="0">
                <a:solidFill>
                  <a:srgbClr val="7030A0"/>
                </a:solidFill>
              </a:rPr>
              <a:t>"</a:t>
            </a:r>
            <a:r>
              <a:rPr lang="en-US" sz="1300" dirty="0"/>
              <a:t>, </a:t>
            </a:r>
            <a:r>
              <a:rPr lang="en-US" sz="1300" dirty="0" err="1"/>
              <a:t>saveFile</a:t>
            </a:r>
            <a:r>
              <a:rPr lang="en-US" sz="1300" dirty="0"/>
              <a:t>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“c”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“</a:t>
            </a:r>
            <a:r>
              <a:rPr lang="en-US" sz="2000" dirty="0" err="1">
                <a:solidFill>
                  <a:srgbClr val="FF0000"/>
                </a:solidFill>
              </a:rPr>
              <a:t>csvFile</a:t>
            </a:r>
            <a:r>
              <a:rPr lang="en-US" sz="2000" dirty="0">
                <a:solidFill>
                  <a:srgbClr val="FF0000"/>
                </a:solidFill>
              </a:rPr>
              <a:t>”</a:t>
            </a:r>
            <a:r>
              <a:rPr lang="en-US" sz="2000" dirty="0"/>
              <a:t>, …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“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”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“images”</a:t>
            </a:r>
            <a:r>
              <a:rPr lang="en-US" sz="2000" dirty="0"/>
              <a:t>, …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“s”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“</a:t>
            </a:r>
            <a:r>
              <a:rPr lang="en-US" sz="2000" dirty="0" err="1">
                <a:solidFill>
                  <a:srgbClr val="FF0000"/>
                </a:solidFill>
              </a:rPr>
              <a:t>saveFile</a:t>
            </a:r>
            <a:r>
              <a:rPr lang="en-US" sz="2000" dirty="0">
                <a:solidFill>
                  <a:srgbClr val="FF0000"/>
                </a:solidFill>
              </a:rPr>
              <a:t>”</a:t>
            </a:r>
            <a:r>
              <a:rPr lang="en-US" sz="2000" dirty="0"/>
              <a:t>, 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[2] Referring to Command Line Parsing description in Unit Test Tutorial</a:t>
            </a:r>
          </a:p>
        </p:txBody>
      </p:sp>
    </p:spTree>
    <p:extLst>
      <p:ext uri="{BB962C8B-B14F-4D97-AF65-F5344CB8AC3E}">
        <p14:creationId xmlns:p14="http://schemas.microsoft.com/office/powerpoint/2010/main" val="254016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 err="1">
                <a:solidFill>
                  <a:srgbClr val="FF0000"/>
                </a:solidFill>
              </a:rPr>
              <a:t>int</a:t>
            </a:r>
            <a:r>
              <a:rPr lang="en-US" sz="1300" dirty="0">
                <a:solidFill>
                  <a:srgbClr val="FF0000"/>
                </a:solidFill>
              </a:rPr>
              <a:t> </a:t>
            </a:r>
            <a:r>
              <a:rPr lang="en-US" sz="1300" dirty="0"/>
              <a:t>main( </a:t>
            </a:r>
            <a:r>
              <a:rPr lang="en-US" sz="1300" dirty="0" err="1">
                <a:solidFill>
                  <a:srgbClr val="FF0000"/>
                </a:solidFill>
              </a:rPr>
              <a:t>int</a:t>
            </a:r>
            <a:r>
              <a:rPr lang="en-US" sz="1300" dirty="0">
                <a:solidFill>
                  <a:srgbClr val="FF0000"/>
                </a:solidFill>
              </a:rPr>
              <a:t> </a:t>
            </a:r>
            <a:r>
              <a:rPr lang="en-US" sz="1300" dirty="0" err="1"/>
              <a:t>argc</a:t>
            </a:r>
            <a:r>
              <a:rPr lang="en-US" sz="1300" dirty="0"/>
              <a:t>, </a:t>
            </a:r>
            <a:r>
              <a:rPr lang="en-US" sz="1300" dirty="0">
                <a:solidFill>
                  <a:srgbClr val="FF0000"/>
                </a:solidFill>
              </a:rPr>
              <a:t>char</a:t>
            </a:r>
            <a:r>
              <a:rPr lang="en-US" sz="1300" dirty="0"/>
              <a:t> **</a:t>
            </a:r>
            <a:r>
              <a:rPr lang="en-US" sz="1300" dirty="0" err="1"/>
              <a:t>argv</a:t>
            </a:r>
            <a:r>
              <a:rPr lang="en-US" sz="1300" dirty="0"/>
              <a:t> )</a:t>
            </a:r>
          </a:p>
          <a:p>
            <a:pPr marL="0" indent="0">
              <a:buNone/>
            </a:pPr>
            <a:r>
              <a:rPr lang="en-US" sz="1300" dirty="0"/>
              <a:t>{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</a:rPr>
              <a:t>// command line parsing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dirty="0"/>
              <a:t>  </a:t>
            </a:r>
            <a:r>
              <a:rPr lang="en-US" sz="1300" dirty="0" err="1"/>
              <a:t>std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FF0000"/>
                </a:solidFill>
              </a:rPr>
              <a:t>string</a:t>
            </a:r>
            <a:r>
              <a:rPr lang="en-US" sz="1300" dirty="0"/>
              <a:t> </a:t>
            </a:r>
            <a:r>
              <a:rPr lang="en-US" sz="1300" dirty="0" err="1"/>
              <a:t>csvFile</a:t>
            </a:r>
            <a:r>
              <a:rPr lang="en-US" sz="1300" dirty="0"/>
              <a:t>, </a:t>
            </a:r>
            <a:r>
              <a:rPr lang="en-US" sz="1300" dirty="0" err="1"/>
              <a:t>inputImageCols</a:t>
            </a:r>
            <a:r>
              <a:rPr lang="en-US" sz="1300" dirty="0"/>
              <a:t>, </a:t>
            </a:r>
            <a:r>
              <a:rPr lang="en-US" sz="1300" dirty="0" err="1"/>
              <a:t>saveFile</a:t>
            </a:r>
            <a:r>
              <a:rPr lang="en-US" sz="1300" dirty="0"/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F0"/>
                </a:solidFill>
              </a:rPr>
              <a:t>  </a:t>
            </a:r>
            <a:r>
              <a:rPr lang="en-US" sz="1300" dirty="0" err="1"/>
              <a:t>parser.</a:t>
            </a:r>
            <a:r>
              <a:rPr lang="en-US" sz="1300" dirty="0" err="1">
                <a:solidFill>
                  <a:srgbClr val="00B050"/>
                </a:solidFill>
              </a:rPr>
              <a:t>getParameterValue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7030A0"/>
                </a:solidFill>
              </a:rPr>
              <a:t>"</a:t>
            </a:r>
            <a:r>
              <a:rPr lang="en-US" sz="1300" dirty="0" err="1">
                <a:solidFill>
                  <a:srgbClr val="7030A0"/>
                </a:solidFill>
              </a:rPr>
              <a:t>csvFile</a:t>
            </a:r>
            <a:r>
              <a:rPr lang="en-US" sz="1300" dirty="0">
                <a:solidFill>
                  <a:srgbClr val="7030A0"/>
                </a:solidFill>
              </a:rPr>
              <a:t>"</a:t>
            </a:r>
            <a:r>
              <a:rPr lang="en-US" sz="1300" dirty="0"/>
              <a:t>, </a:t>
            </a:r>
            <a:r>
              <a:rPr lang="en-US" sz="1300" dirty="0" err="1"/>
              <a:t>csvFile</a:t>
            </a:r>
            <a:r>
              <a:rPr lang="en-US" sz="1300" dirty="0"/>
              <a:t>);</a:t>
            </a:r>
          </a:p>
          <a:p>
            <a:pPr marL="0" indent="0">
              <a:buNone/>
            </a:pPr>
            <a:r>
              <a:rPr lang="en-US" sz="1300" dirty="0"/>
              <a:t>  </a:t>
            </a:r>
            <a:r>
              <a:rPr lang="en-US" sz="1300" dirty="0" err="1"/>
              <a:t>parser.</a:t>
            </a:r>
            <a:r>
              <a:rPr lang="en-US" sz="1300" dirty="0" err="1">
                <a:solidFill>
                  <a:srgbClr val="00B050"/>
                </a:solidFill>
              </a:rPr>
              <a:t>getParameterValue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7030A0"/>
                </a:solidFill>
              </a:rPr>
              <a:t>"images"</a:t>
            </a:r>
            <a:r>
              <a:rPr lang="en-US" sz="1300" dirty="0"/>
              <a:t>, </a:t>
            </a:r>
            <a:r>
              <a:rPr lang="en-US" sz="1300" dirty="0" err="1"/>
              <a:t>inputImageCols</a:t>
            </a:r>
            <a:r>
              <a:rPr lang="en-US" sz="1300" dirty="0"/>
              <a:t>);</a:t>
            </a:r>
          </a:p>
          <a:p>
            <a:pPr marL="0" indent="0">
              <a:buNone/>
            </a:pPr>
            <a:r>
              <a:rPr lang="en-US" sz="1300" dirty="0"/>
              <a:t>  </a:t>
            </a:r>
            <a:r>
              <a:rPr lang="en-US" sz="1300" dirty="0" err="1"/>
              <a:t>parser.</a:t>
            </a:r>
            <a:r>
              <a:rPr lang="en-US" sz="1300" dirty="0" err="1">
                <a:solidFill>
                  <a:srgbClr val="00B050"/>
                </a:solidFill>
              </a:rPr>
              <a:t>getParameterValue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7030A0"/>
                </a:solidFill>
              </a:rPr>
              <a:t>"</a:t>
            </a:r>
            <a:r>
              <a:rPr lang="en-US" sz="1300" dirty="0" err="1">
                <a:solidFill>
                  <a:srgbClr val="7030A0"/>
                </a:solidFill>
              </a:rPr>
              <a:t>saveFile</a:t>
            </a:r>
            <a:r>
              <a:rPr lang="en-US" sz="1300" dirty="0">
                <a:solidFill>
                  <a:srgbClr val="7030A0"/>
                </a:solidFill>
              </a:rPr>
              <a:t>"</a:t>
            </a:r>
            <a:r>
              <a:rPr lang="en-US" sz="1300" dirty="0"/>
              <a:t>, </a:t>
            </a:r>
            <a:r>
              <a:rPr lang="en-US" sz="1300" dirty="0" err="1"/>
              <a:t>saveFile</a:t>
            </a:r>
            <a:r>
              <a:rPr lang="en-US" sz="1300" dirty="0"/>
              <a:t>);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[2] Referring to Command Line Parsing description in Unit Test Tutorial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746" y="1379624"/>
            <a:ext cx="4893451" cy="3096124"/>
          </a:xfrm>
        </p:spPr>
      </p:pic>
    </p:spTree>
    <p:extLst>
      <p:ext uri="{BB962C8B-B14F-4D97-AF65-F5344CB8AC3E}">
        <p14:creationId xmlns:p14="http://schemas.microsoft.com/office/powerpoint/2010/main" val="419456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 err="1">
                <a:solidFill>
                  <a:srgbClr val="FF0000"/>
                </a:solidFill>
              </a:rPr>
              <a:t>int</a:t>
            </a:r>
            <a:r>
              <a:rPr lang="en-US" sz="1300" dirty="0">
                <a:solidFill>
                  <a:srgbClr val="FF0000"/>
                </a:solidFill>
              </a:rPr>
              <a:t> </a:t>
            </a:r>
            <a:r>
              <a:rPr lang="en-US" sz="1300" dirty="0"/>
              <a:t>main( </a:t>
            </a:r>
            <a:r>
              <a:rPr lang="en-US" sz="1300" dirty="0" err="1">
                <a:solidFill>
                  <a:srgbClr val="FF0000"/>
                </a:solidFill>
              </a:rPr>
              <a:t>int</a:t>
            </a:r>
            <a:r>
              <a:rPr lang="en-US" sz="1300" dirty="0">
                <a:solidFill>
                  <a:srgbClr val="FF0000"/>
                </a:solidFill>
              </a:rPr>
              <a:t> </a:t>
            </a:r>
            <a:r>
              <a:rPr lang="en-US" sz="1300" dirty="0" err="1"/>
              <a:t>argc</a:t>
            </a:r>
            <a:r>
              <a:rPr lang="en-US" sz="1300" dirty="0"/>
              <a:t>, </a:t>
            </a:r>
            <a:r>
              <a:rPr lang="en-US" sz="1300" dirty="0">
                <a:solidFill>
                  <a:srgbClr val="FF0000"/>
                </a:solidFill>
              </a:rPr>
              <a:t>char</a:t>
            </a:r>
            <a:r>
              <a:rPr lang="en-US" sz="1300" dirty="0"/>
              <a:t> **</a:t>
            </a:r>
            <a:r>
              <a:rPr lang="en-US" sz="1300" dirty="0" err="1"/>
              <a:t>argv</a:t>
            </a:r>
            <a:r>
              <a:rPr lang="en-US" sz="1300" dirty="0"/>
              <a:t> )</a:t>
            </a:r>
          </a:p>
          <a:p>
            <a:pPr marL="0" indent="0">
              <a:buNone/>
            </a:pPr>
            <a:r>
              <a:rPr lang="en-US" sz="1300" dirty="0"/>
              <a:t>{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</a:rPr>
              <a:t>// command line parsing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dirty="0"/>
              <a:t>  </a:t>
            </a:r>
            <a:r>
              <a:rPr lang="en-US" sz="1300" dirty="0" err="1"/>
              <a:t>std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FF0000"/>
                </a:solidFill>
              </a:rPr>
              <a:t>string</a:t>
            </a:r>
            <a:r>
              <a:rPr lang="en-US" sz="1300" dirty="0"/>
              <a:t> </a:t>
            </a:r>
            <a:r>
              <a:rPr lang="en-US" sz="1300" dirty="0" err="1"/>
              <a:t>csvFile</a:t>
            </a:r>
            <a:r>
              <a:rPr lang="en-US" sz="1300" dirty="0"/>
              <a:t>, </a:t>
            </a:r>
            <a:r>
              <a:rPr lang="en-US" sz="1300" dirty="0" err="1"/>
              <a:t>inputImageCols</a:t>
            </a:r>
            <a:r>
              <a:rPr lang="en-US" sz="1300" dirty="0"/>
              <a:t>, </a:t>
            </a:r>
            <a:r>
              <a:rPr lang="en-US" sz="1300" dirty="0" err="1"/>
              <a:t>saveFile</a:t>
            </a:r>
            <a:r>
              <a:rPr lang="en-US" sz="1300" dirty="0"/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F0"/>
                </a:solidFill>
              </a:rPr>
              <a:t>  </a:t>
            </a:r>
            <a:r>
              <a:rPr lang="en-US" sz="1300" dirty="0" err="1"/>
              <a:t>parser.</a:t>
            </a:r>
            <a:r>
              <a:rPr lang="en-US" sz="1300" dirty="0" err="1">
                <a:solidFill>
                  <a:srgbClr val="00B050"/>
                </a:solidFill>
              </a:rPr>
              <a:t>getParameterValue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7030A0"/>
                </a:solidFill>
              </a:rPr>
              <a:t>"</a:t>
            </a:r>
            <a:r>
              <a:rPr lang="en-US" sz="1300" dirty="0" err="1">
                <a:solidFill>
                  <a:srgbClr val="7030A0"/>
                </a:solidFill>
              </a:rPr>
              <a:t>csvFile</a:t>
            </a:r>
            <a:r>
              <a:rPr lang="en-US" sz="1300" dirty="0">
                <a:solidFill>
                  <a:srgbClr val="7030A0"/>
                </a:solidFill>
              </a:rPr>
              <a:t>"</a:t>
            </a:r>
            <a:r>
              <a:rPr lang="en-US" sz="1300" dirty="0"/>
              <a:t>, </a:t>
            </a:r>
            <a:r>
              <a:rPr lang="en-US" sz="1300" dirty="0" err="1"/>
              <a:t>csvFile</a:t>
            </a:r>
            <a:r>
              <a:rPr lang="en-US" sz="1300" dirty="0"/>
              <a:t>);</a:t>
            </a:r>
          </a:p>
          <a:p>
            <a:pPr marL="0" indent="0">
              <a:buNone/>
            </a:pPr>
            <a:r>
              <a:rPr lang="en-US" sz="1300" dirty="0"/>
              <a:t>  </a:t>
            </a:r>
            <a:r>
              <a:rPr lang="en-US" sz="1300" dirty="0" err="1"/>
              <a:t>parser.</a:t>
            </a:r>
            <a:r>
              <a:rPr lang="en-US" sz="1300" dirty="0" err="1">
                <a:solidFill>
                  <a:srgbClr val="00B050"/>
                </a:solidFill>
              </a:rPr>
              <a:t>getParameterValue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7030A0"/>
                </a:solidFill>
              </a:rPr>
              <a:t>"images"</a:t>
            </a:r>
            <a:r>
              <a:rPr lang="en-US" sz="1300" dirty="0"/>
              <a:t>, </a:t>
            </a:r>
            <a:r>
              <a:rPr lang="en-US" sz="1300" dirty="0" err="1"/>
              <a:t>inputImageCols</a:t>
            </a:r>
            <a:r>
              <a:rPr lang="en-US" sz="1300" dirty="0"/>
              <a:t>);</a:t>
            </a:r>
          </a:p>
          <a:p>
            <a:pPr marL="0" indent="0">
              <a:buNone/>
            </a:pPr>
            <a:r>
              <a:rPr lang="en-US" sz="1300" dirty="0"/>
              <a:t>  </a:t>
            </a:r>
            <a:r>
              <a:rPr lang="en-US" sz="1300" dirty="0" err="1"/>
              <a:t>parser.</a:t>
            </a:r>
            <a:r>
              <a:rPr lang="en-US" sz="1300" dirty="0" err="1">
                <a:solidFill>
                  <a:srgbClr val="00B050"/>
                </a:solidFill>
              </a:rPr>
              <a:t>getParameterValue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7030A0"/>
                </a:solidFill>
              </a:rPr>
              <a:t>"</a:t>
            </a:r>
            <a:r>
              <a:rPr lang="en-US" sz="1300" dirty="0" err="1">
                <a:solidFill>
                  <a:srgbClr val="7030A0"/>
                </a:solidFill>
              </a:rPr>
              <a:t>saveFile</a:t>
            </a:r>
            <a:r>
              <a:rPr lang="en-US" sz="1300" dirty="0">
                <a:solidFill>
                  <a:srgbClr val="7030A0"/>
                </a:solidFill>
              </a:rPr>
              <a:t>"</a:t>
            </a:r>
            <a:r>
              <a:rPr lang="en-US" sz="1300" dirty="0"/>
              <a:t>, </a:t>
            </a:r>
            <a:r>
              <a:rPr lang="en-US" sz="1300" dirty="0" err="1"/>
              <a:t>saveFile</a:t>
            </a:r>
            <a:r>
              <a:rPr lang="en-US" sz="1300" dirty="0"/>
              <a:t>);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[2] Referring to Command Line Parsing description in Unit Test Tutorial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746" y="1379622"/>
            <a:ext cx="6023812" cy="443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 err="1">
                <a:solidFill>
                  <a:srgbClr val="FF0000"/>
                </a:solidFill>
              </a:rPr>
              <a:t>int</a:t>
            </a:r>
            <a:r>
              <a:rPr lang="en-US" sz="1300" dirty="0">
                <a:solidFill>
                  <a:srgbClr val="FF0000"/>
                </a:solidFill>
              </a:rPr>
              <a:t> </a:t>
            </a:r>
            <a:r>
              <a:rPr lang="en-US" sz="1300" dirty="0"/>
              <a:t>main( </a:t>
            </a:r>
            <a:r>
              <a:rPr lang="en-US" sz="1300" dirty="0" err="1">
                <a:solidFill>
                  <a:srgbClr val="FF0000"/>
                </a:solidFill>
              </a:rPr>
              <a:t>int</a:t>
            </a:r>
            <a:r>
              <a:rPr lang="en-US" sz="1300" dirty="0">
                <a:solidFill>
                  <a:srgbClr val="FF0000"/>
                </a:solidFill>
              </a:rPr>
              <a:t> </a:t>
            </a:r>
            <a:r>
              <a:rPr lang="en-US" sz="1300" dirty="0" err="1"/>
              <a:t>argc</a:t>
            </a:r>
            <a:r>
              <a:rPr lang="en-US" sz="1300" dirty="0"/>
              <a:t>, </a:t>
            </a:r>
            <a:r>
              <a:rPr lang="en-US" sz="1300" dirty="0">
                <a:solidFill>
                  <a:srgbClr val="FF0000"/>
                </a:solidFill>
              </a:rPr>
              <a:t>char</a:t>
            </a:r>
            <a:r>
              <a:rPr lang="en-US" sz="1300" dirty="0"/>
              <a:t> **</a:t>
            </a:r>
            <a:r>
              <a:rPr lang="en-US" sz="1300" dirty="0" err="1"/>
              <a:t>argv</a:t>
            </a:r>
            <a:r>
              <a:rPr lang="en-US" sz="1300" dirty="0"/>
              <a:t> )</a:t>
            </a:r>
          </a:p>
          <a:p>
            <a:pPr marL="0" indent="0">
              <a:buNone/>
            </a:pPr>
            <a:r>
              <a:rPr lang="en-US" sz="1300" dirty="0"/>
              <a:t>{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</a:rPr>
              <a:t>// command line parsing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dirty="0"/>
              <a:t>  </a:t>
            </a:r>
            <a:r>
              <a:rPr lang="en-US" sz="1300" dirty="0" err="1"/>
              <a:t>std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FF0000"/>
                </a:solidFill>
              </a:rPr>
              <a:t>string</a:t>
            </a:r>
            <a:r>
              <a:rPr lang="en-US" sz="1300" dirty="0"/>
              <a:t> </a:t>
            </a:r>
            <a:r>
              <a:rPr lang="en-US" sz="1300" dirty="0" err="1"/>
              <a:t>csvFile</a:t>
            </a:r>
            <a:r>
              <a:rPr lang="en-US" sz="1300" dirty="0"/>
              <a:t>, </a:t>
            </a:r>
            <a:r>
              <a:rPr lang="en-US" sz="1300" dirty="0" err="1"/>
              <a:t>inputImageCols</a:t>
            </a:r>
            <a:r>
              <a:rPr lang="en-US" sz="1300" dirty="0"/>
              <a:t>, </a:t>
            </a:r>
            <a:r>
              <a:rPr lang="en-US" sz="1300" dirty="0" err="1"/>
              <a:t>saveFile</a:t>
            </a:r>
            <a:r>
              <a:rPr lang="en-US" sz="1300" dirty="0"/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B0F0"/>
                </a:solidFill>
              </a:rPr>
              <a:t>  </a:t>
            </a:r>
            <a:r>
              <a:rPr lang="en-US" sz="1300" dirty="0" err="1"/>
              <a:t>parser.</a:t>
            </a:r>
            <a:r>
              <a:rPr lang="en-US" sz="1300" dirty="0" err="1">
                <a:solidFill>
                  <a:srgbClr val="00B050"/>
                </a:solidFill>
              </a:rPr>
              <a:t>getParameterValue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7030A0"/>
                </a:solidFill>
              </a:rPr>
              <a:t>"</a:t>
            </a:r>
            <a:r>
              <a:rPr lang="en-US" sz="1300" dirty="0" err="1">
                <a:solidFill>
                  <a:srgbClr val="7030A0"/>
                </a:solidFill>
              </a:rPr>
              <a:t>csvFile</a:t>
            </a:r>
            <a:r>
              <a:rPr lang="en-US" sz="1300" dirty="0">
                <a:solidFill>
                  <a:srgbClr val="7030A0"/>
                </a:solidFill>
              </a:rPr>
              <a:t>"</a:t>
            </a:r>
            <a:r>
              <a:rPr lang="en-US" sz="1300" dirty="0"/>
              <a:t>, </a:t>
            </a:r>
            <a:r>
              <a:rPr lang="en-US" sz="1300" dirty="0" err="1"/>
              <a:t>csvFile</a:t>
            </a:r>
            <a:r>
              <a:rPr lang="en-US" sz="1300" dirty="0"/>
              <a:t>);</a:t>
            </a:r>
          </a:p>
          <a:p>
            <a:pPr marL="0" indent="0">
              <a:buNone/>
            </a:pPr>
            <a:r>
              <a:rPr lang="en-US" sz="1300" dirty="0"/>
              <a:t>  </a:t>
            </a:r>
            <a:r>
              <a:rPr lang="en-US" sz="1300" dirty="0" err="1"/>
              <a:t>parser.</a:t>
            </a:r>
            <a:r>
              <a:rPr lang="en-US" sz="1300" dirty="0" err="1">
                <a:solidFill>
                  <a:srgbClr val="00B050"/>
                </a:solidFill>
              </a:rPr>
              <a:t>getParameterValue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7030A0"/>
                </a:solidFill>
              </a:rPr>
              <a:t>"images"</a:t>
            </a:r>
            <a:r>
              <a:rPr lang="en-US" sz="1300" dirty="0"/>
              <a:t>, </a:t>
            </a:r>
            <a:r>
              <a:rPr lang="en-US" sz="1300" dirty="0" err="1"/>
              <a:t>inputImageCols</a:t>
            </a:r>
            <a:r>
              <a:rPr lang="en-US" sz="1300" dirty="0"/>
              <a:t>);</a:t>
            </a:r>
          </a:p>
          <a:p>
            <a:pPr marL="0" indent="0">
              <a:buNone/>
            </a:pPr>
            <a:r>
              <a:rPr lang="en-US" sz="1300" dirty="0"/>
              <a:t>  </a:t>
            </a:r>
            <a:r>
              <a:rPr lang="en-US" sz="1300" dirty="0" err="1"/>
              <a:t>parser.</a:t>
            </a:r>
            <a:r>
              <a:rPr lang="en-US" sz="1300" dirty="0" err="1">
                <a:solidFill>
                  <a:srgbClr val="00B050"/>
                </a:solidFill>
              </a:rPr>
              <a:t>getParameterValue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7030A0"/>
                </a:solidFill>
              </a:rPr>
              <a:t>"</a:t>
            </a:r>
            <a:r>
              <a:rPr lang="en-US" sz="1300" dirty="0" err="1">
                <a:solidFill>
                  <a:srgbClr val="7030A0"/>
                </a:solidFill>
              </a:rPr>
              <a:t>saveFile</a:t>
            </a:r>
            <a:r>
              <a:rPr lang="en-US" sz="1300" dirty="0">
                <a:solidFill>
                  <a:srgbClr val="7030A0"/>
                </a:solidFill>
              </a:rPr>
              <a:t>"</a:t>
            </a:r>
            <a:r>
              <a:rPr lang="en-US" sz="1300" dirty="0"/>
              <a:t>, </a:t>
            </a:r>
            <a:r>
              <a:rPr lang="en-US" sz="1300" dirty="0" err="1"/>
              <a:t>saveFile</a:t>
            </a:r>
            <a:r>
              <a:rPr lang="en-US" sz="1300" dirty="0"/>
              <a:t>);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[2] Referring to Command Line Parsing description in Unit Test Tutorial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748" y="1379622"/>
            <a:ext cx="4972456" cy="10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71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3095</Words>
  <Application>Microsoft Office PowerPoint</Application>
  <PresentationFormat>Widescreen</PresentationFormat>
  <Paragraphs>530</Paragraphs>
  <Slides>34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Segoe UI Semibold</vt:lpstr>
      <vt:lpstr>Segoe UI Semilight</vt:lpstr>
      <vt:lpstr>Segoe UI Symbol</vt:lpstr>
      <vt:lpstr>Office Theme</vt:lpstr>
      <vt:lpstr>Custom Design</vt:lpstr>
      <vt:lpstr>CBICA S/W Dev Tutorials 11 – ITK + Machine Learning</vt:lpstr>
      <vt:lpstr>Classes demonstrated</vt:lpstr>
      <vt:lpstr>Notes</vt:lpstr>
      <vt:lpstr>/code/src/cbicaITKSafeImageIO.h</vt:lpstr>
      <vt:lpstr>/code/src/main.cxx</vt:lpstr>
      <vt:lpstr>/code/src/main.cxx</vt:lpstr>
      <vt:lpstr>/code/src/main.cxx</vt:lpstr>
      <vt:lpstr>/code/src/main.cxx</vt:lpstr>
      <vt:lpstr>/code/src/main.cxx</vt:lpstr>
      <vt:lpstr>A more intelligent CSV parser</vt:lpstr>
      <vt:lpstr>A more intelligent CSV parser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OpenCV Documentation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 Pati</dc:creator>
  <cp:lastModifiedBy>Sarthak Pati</cp:lastModifiedBy>
  <cp:revision>45</cp:revision>
  <dcterms:created xsi:type="dcterms:W3CDTF">2016-03-11T15:32:15Z</dcterms:created>
  <dcterms:modified xsi:type="dcterms:W3CDTF">2016-05-18T14:54:37Z</dcterms:modified>
</cp:coreProperties>
</file>